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3" r:id="rId4"/>
  </p:sldMasterIdLst>
  <p:notesMasterIdLst>
    <p:notesMasterId r:id="rId15"/>
  </p:notesMasterIdLst>
  <p:handoutMasterIdLst>
    <p:handoutMasterId r:id="rId16"/>
  </p:handoutMasterIdLst>
  <p:sldIdLst>
    <p:sldId id="517" r:id="rId5"/>
    <p:sldId id="523" r:id="rId6"/>
    <p:sldId id="614" r:id="rId7"/>
    <p:sldId id="606" r:id="rId8"/>
    <p:sldId id="566" r:id="rId9"/>
    <p:sldId id="567" r:id="rId10"/>
    <p:sldId id="608" r:id="rId11"/>
    <p:sldId id="570" r:id="rId12"/>
    <p:sldId id="569" r:id="rId13"/>
    <p:sldId id="609" r:id="rId14"/>
  </p:sldIdLst>
  <p:sldSz cx="9144000" cy="6858000" type="screen4x3"/>
  <p:notesSz cx="6875463" cy="93202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A7A7"/>
    <a:srgbClr val="C6E6A2"/>
    <a:srgbClr val="71DAFF"/>
    <a:srgbClr val="339933"/>
    <a:srgbClr val="A9A3FB"/>
    <a:srgbClr val="CC0498"/>
    <a:srgbClr val="5091CD"/>
    <a:srgbClr val="33CC33"/>
    <a:srgbClr val="002D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646DF-11ED-4CAE-8AFF-52BEB49CEB1E}" v="50" dt="2021-01-04T14:00:18.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81119" autoAdjust="0"/>
  </p:normalViewPr>
  <p:slideViewPr>
    <p:cSldViewPr>
      <p:cViewPr varScale="1">
        <p:scale>
          <a:sx n="72" d="100"/>
          <a:sy n="72" d="100"/>
        </p:scale>
        <p:origin x="1500" y="51"/>
      </p:cViewPr>
      <p:guideLst>
        <p:guide orient="horz" pos="2160"/>
        <p:guide pos="2880"/>
      </p:guideLst>
    </p:cSldViewPr>
  </p:slideViewPr>
  <p:outlineViewPr>
    <p:cViewPr>
      <p:scale>
        <a:sx n="33" d="100"/>
        <a:sy n="33" d="100"/>
      </p:scale>
      <p:origin x="0" y="-1509"/>
    </p:cViewPr>
  </p:outlineViewPr>
  <p:notesTextViewPr>
    <p:cViewPr>
      <p:scale>
        <a:sx n="100" d="100"/>
        <a:sy n="100" d="100"/>
      </p:scale>
      <p:origin x="0" y="0"/>
    </p:cViewPr>
  </p:notesTextViewPr>
  <p:sorterViewPr>
    <p:cViewPr varScale="1">
      <p:scale>
        <a:sx n="1" d="1"/>
        <a:sy n="1" d="1"/>
      </p:scale>
      <p:origin x="0" y="-345"/>
    </p:cViewPr>
  </p:sorterViewPr>
  <p:notesViewPr>
    <p:cSldViewPr>
      <p:cViewPr varScale="1">
        <p:scale>
          <a:sx n="66" d="100"/>
          <a:sy n="66" d="100"/>
        </p:scale>
        <p:origin x="2850"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13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B7602-CDA5-4D48-A843-AFD07DA18B40}"/>
              </a:ext>
            </a:extLst>
          </p:cNvPr>
          <p:cNvSpPr>
            <a:spLocks noGrp="1"/>
          </p:cNvSpPr>
          <p:nvPr>
            <p:ph type="hdr" sz="quarter"/>
          </p:nvPr>
        </p:nvSpPr>
        <p:spPr>
          <a:xfrm>
            <a:off x="0" y="5"/>
            <a:ext cx="2980117" cy="468022"/>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a:extLst>
              <a:ext uri="{FF2B5EF4-FFF2-40B4-BE49-F238E27FC236}">
                <a16:creationId xmlns:a16="http://schemas.microsoft.com/office/drawing/2014/main" id="{2B86546A-CF1A-4BD8-9EF0-50DD7666D236}"/>
              </a:ext>
            </a:extLst>
          </p:cNvPr>
          <p:cNvSpPr>
            <a:spLocks noGrp="1"/>
          </p:cNvSpPr>
          <p:nvPr>
            <p:ph type="dt" sz="quarter" idx="1"/>
          </p:nvPr>
        </p:nvSpPr>
        <p:spPr>
          <a:xfrm>
            <a:off x="3893743" y="5"/>
            <a:ext cx="2980117" cy="468022"/>
          </a:xfrm>
          <a:prstGeom prst="rect">
            <a:avLst/>
          </a:prstGeom>
        </p:spPr>
        <p:txBody>
          <a:bodyPr vert="horz" lIns="91440" tIns="45720" rIns="91440" bIns="45720" rtlCol="0"/>
          <a:lstStyle>
            <a:lvl1pPr algn="r">
              <a:defRPr sz="1200"/>
            </a:lvl1pPr>
          </a:lstStyle>
          <a:p>
            <a:pPr>
              <a:defRPr/>
            </a:pPr>
            <a:fld id="{A4B9DD9D-DD1E-4DC1-8950-7A08BB574C81}" type="datetimeFigureOut">
              <a:rPr lang="en-GB"/>
              <a:pPr>
                <a:defRPr/>
              </a:pPr>
              <a:t>16/08/2021</a:t>
            </a:fld>
            <a:endParaRPr lang="en-GB" dirty="0"/>
          </a:p>
        </p:txBody>
      </p:sp>
      <p:sp>
        <p:nvSpPr>
          <p:cNvPr id="4" name="Footer Placeholder 3">
            <a:extLst>
              <a:ext uri="{FF2B5EF4-FFF2-40B4-BE49-F238E27FC236}">
                <a16:creationId xmlns:a16="http://schemas.microsoft.com/office/drawing/2014/main" id="{EF8D671E-1FA8-4AA8-8DD0-762D24909593}"/>
              </a:ext>
            </a:extLst>
          </p:cNvPr>
          <p:cNvSpPr>
            <a:spLocks noGrp="1"/>
          </p:cNvSpPr>
          <p:nvPr>
            <p:ph type="ftr" sz="quarter" idx="2"/>
          </p:nvPr>
        </p:nvSpPr>
        <p:spPr>
          <a:xfrm>
            <a:off x="0" y="8852193"/>
            <a:ext cx="2980117" cy="468022"/>
          </a:xfrm>
          <a:prstGeom prst="rect">
            <a:avLst/>
          </a:prstGeom>
        </p:spPr>
        <p:txBody>
          <a:bodyPr vert="horz" lIns="91440" tIns="45720" rIns="91440" bIns="45720" rtlCol="0" anchor="b"/>
          <a:lstStyle>
            <a:lvl1pPr algn="l">
              <a:defRPr sz="1200"/>
            </a:lvl1pPr>
          </a:lstStyle>
          <a:p>
            <a:pPr>
              <a:defRPr/>
            </a:pPr>
            <a:endParaRPr lang="en-GB" dirty="0"/>
          </a:p>
        </p:txBody>
      </p:sp>
      <p:sp>
        <p:nvSpPr>
          <p:cNvPr id="5" name="Slide Number Placeholder 4">
            <a:extLst>
              <a:ext uri="{FF2B5EF4-FFF2-40B4-BE49-F238E27FC236}">
                <a16:creationId xmlns:a16="http://schemas.microsoft.com/office/drawing/2014/main" id="{FC47DA80-4281-40D1-AE84-EC1F453D10C1}"/>
              </a:ext>
            </a:extLst>
          </p:cNvPr>
          <p:cNvSpPr>
            <a:spLocks noGrp="1"/>
          </p:cNvSpPr>
          <p:nvPr>
            <p:ph type="sldNum" sz="quarter" idx="3"/>
          </p:nvPr>
        </p:nvSpPr>
        <p:spPr>
          <a:xfrm>
            <a:off x="3893743" y="8852193"/>
            <a:ext cx="2980117" cy="468022"/>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BC3C11F7-817E-45BD-B223-D5E2773DBBCC}" type="slidenum">
              <a:rPr lang="en-GB" altLang="en-US"/>
              <a:pPr>
                <a:defRPr/>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D3CCFB5-5AEA-4704-B647-08A5378432BA}"/>
              </a:ext>
            </a:extLst>
          </p:cNvPr>
          <p:cNvSpPr>
            <a:spLocks noGrp="1" noChangeArrowheads="1"/>
          </p:cNvSpPr>
          <p:nvPr>
            <p:ph type="hdr" sz="quarter"/>
          </p:nvPr>
        </p:nvSpPr>
        <p:spPr bwMode="auto">
          <a:xfrm>
            <a:off x="0" y="2"/>
            <a:ext cx="2980117" cy="466534"/>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dirty="0"/>
          </a:p>
        </p:txBody>
      </p:sp>
      <p:sp>
        <p:nvSpPr>
          <p:cNvPr id="3075" name="Rectangle 3">
            <a:extLst>
              <a:ext uri="{FF2B5EF4-FFF2-40B4-BE49-F238E27FC236}">
                <a16:creationId xmlns:a16="http://schemas.microsoft.com/office/drawing/2014/main" id="{3A7E2FF9-A6F7-4D06-8897-9134B41AFF0D}"/>
              </a:ext>
            </a:extLst>
          </p:cNvPr>
          <p:cNvSpPr>
            <a:spLocks noGrp="1" noChangeArrowheads="1"/>
          </p:cNvSpPr>
          <p:nvPr>
            <p:ph type="dt" idx="1"/>
          </p:nvPr>
        </p:nvSpPr>
        <p:spPr bwMode="auto">
          <a:xfrm>
            <a:off x="3893743" y="2"/>
            <a:ext cx="2980117" cy="466534"/>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dirty="0"/>
          </a:p>
        </p:txBody>
      </p:sp>
      <p:sp>
        <p:nvSpPr>
          <p:cNvPr id="6148" name="Rectangle 4">
            <a:extLst>
              <a:ext uri="{FF2B5EF4-FFF2-40B4-BE49-F238E27FC236}">
                <a16:creationId xmlns:a16="http://schemas.microsoft.com/office/drawing/2014/main" id="{7D977F2B-CDE6-4A21-AA9C-B70FD52F715F}"/>
              </a:ext>
            </a:extLst>
          </p:cNvPr>
          <p:cNvSpPr>
            <a:spLocks noGrp="1" noRot="1" noChangeAspect="1" noChangeArrowheads="1" noTextEdit="1"/>
          </p:cNvSpPr>
          <p:nvPr>
            <p:ph type="sldImg" idx="2"/>
          </p:nvPr>
        </p:nvSpPr>
        <p:spPr bwMode="auto">
          <a:xfrm>
            <a:off x="1109663" y="700088"/>
            <a:ext cx="4656137" cy="34940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BCD3AAEC-E778-452E-BB0A-50CEB251D66E}"/>
              </a:ext>
            </a:extLst>
          </p:cNvPr>
          <p:cNvSpPr>
            <a:spLocks noGrp="1" noChangeArrowheads="1"/>
          </p:cNvSpPr>
          <p:nvPr>
            <p:ph type="body" sz="quarter" idx="3"/>
          </p:nvPr>
        </p:nvSpPr>
        <p:spPr bwMode="auto">
          <a:xfrm>
            <a:off x="687227" y="4426843"/>
            <a:ext cx="5501013" cy="4194319"/>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3078" name="Rectangle 6">
            <a:extLst>
              <a:ext uri="{FF2B5EF4-FFF2-40B4-BE49-F238E27FC236}">
                <a16:creationId xmlns:a16="http://schemas.microsoft.com/office/drawing/2014/main" id="{32ADA77B-C857-4CEC-B6E2-7CAF4FC1B5C1}"/>
              </a:ext>
            </a:extLst>
          </p:cNvPr>
          <p:cNvSpPr>
            <a:spLocks noGrp="1" noChangeArrowheads="1"/>
          </p:cNvSpPr>
          <p:nvPr>
            <p:ph type="ftr" sz="quarter" idx="4"/>
          </p:nvPr>
        </p:nvSpPr>
        <p:spPr bwMode="auto">
          <a:xfrm>
            <a:off x="0" y="8852192"/>
            <a:ext cx="2980117" cy="466532"/>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dirty="0"/>
          </a:p>
        </p:txBody>
      </p:sp>
      <p:sp>
        <p:nvSpPr>
          <p:cNvPr id="3079" name="Rectangle 7">
            <a:extLst>
              <a:ext uri="{FF2B5EF4-FFF2-40B4-BE49-F238E27FC236}">
                <a16:creationId xmlns:a16="http://schemas.microsoft.com/office/drawing/2014/main" id="{92FAAAB5-3C0E-409C-A0A6-1E88375BF791}"/>
              </a:ext>
            </a:extLst>
          </p:cNvPr>
          <p:cNvSpPr>
            <a:spLocks noGrp="1" noChangeArrowheads="1"/>
          </p:cNvSpPr>
          <p:nvPr>
            <p:ph type="sldNum" sz="quarter" idx="5"/>
          </p:nvPr>
        </p:nvSpPr>
        <p:spPr bwMode="auto">
          <a:xfrm>
            <a:off x="3893743" y="8852192"/>
            <a:ext cx="2980117" cy="466532"/>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9094B96-6C2B-4157-A9C6-EDF63E29484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1</a:t>
            </a:fld>
            <a:endParaRPr lang="en-US" altLang="en-US" dirty="0"/>
          </a:p>
        </p:txBody>
      </p:sp>
    </p:spTree>
    <p:extLst>
      <p:ext uri="{BB962C8B-B14F-4D97-AF65-F5344CB8AC3E}">
        <p14:creationId xmlns:p14="http://schemas.microsoft.com/office/powerpoint/2010/main" val="258837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2</a:t>
            </a:fld>
            <a:endParaRPr lang="en-US" altLang="en-US" dirty="0"/>
          </a:p>
        </p:txBody>
      </p:sp>
    </p:spTree>
    <p:extLst>
      <p:ext uri="{BB962C8B-B14F-4D97-AF65-F5344CB8AC3E}">
        <p14:creationId xmlns:p14="http://schemas.microsoft.com/office/powerpoint/2010/main" val="402139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4</a:t>
            </a:fld>
            <a:endParaRPr lang="en-US" altLang="en-US" dirty="0"/>
          </a:p>
        </p:txBody>
      </p:sp>
    </p:spTree>
    <p:extLst>
      <p:ext uri="{BB962C8B-B14F-4D97-AF65-F5344CB8AC3E}">
        <p14:creationId xmlns:p14="http://schemas.microsoft.com/office/powerpoint/2010/main" val="226944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5</a:t>
            </a:fld>
            <a:endParaRPr lang="en-US" altLang="en-US" dirty="0"/>
          </a:p>
        </p:txBody>
      </p:sp>
    </p:spTree>
    <p:extLst>
      <p:ext uri="{BB962C8B-B14F-4D97-AF65-F5344CB8AC3E}">
        <p14:creationId xmlns:p14="http://schemas.microsoft.com/office/powerpoint/2010/main" val="209189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6</a:t>
            </a:fld>
            <a:endParaRPr lang="en-US" altLang="en-US" dirty="0"/>
          </a:p>
        </p:txBody>
      </p:sp>
    </p:spTree>
    <p:extLst>
      <p:ext uri="{BB962C8B-B14F-4D97-AF65-F5344CB8AC3E}">
        <p14:creationId xmlns:p14="http://schemas.microsoft.com/office/powerpoint/2010/main" val="300354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7</a:t>
            </a:fld>
            <a:endParaRPr lang="en-US" altLang="en-US" dirty="0"/>
          </a:p>
        </p:txBody>
      </p:sp>
    </p:spTree>
    <p:extLst>
      <p:ext uri="{BB962C8B-B14F-4D97-AF65-F5344CB8AC3E}">
        <p14:creationId xmlns:p14="http://schemas.microsoft.com/office/powerpoint/2010/main" val="165665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C148ED79-5030-4E41-A980-77DAB5904D0A}"/>
              </a:ext>
            </a:extLst>
          </p:cNvPr>
          <p:cNvSpPr>
            <a:spLocks noGrp="1" noRot="1" noChangeAspect="1" noChangeArrowheads="1" noTextEdit="1"/>
          </p:cNvSpPr>
          <p:nvPr>
            <p:ph type="sldImg"/>
          </p:nvPr>
        </p:nvSpPr>
        <p:spPr>
          <a:ln/>
        </p:spPr>
      </p:sp>
      <p:sp>
        <p:nvSpPr>
          <p:cNvPr id="161795" name="Notes Placeholder 2">
            <a:extLst>
              <a:ext uri="{FF2B5EF4-FFF2-40B4-BE49-F238E27FC236}">
                <a16:creationId xmlns:a16="http://schemas.microsoft.com/office/drawing/2014/main" id="{B53732AF-8C8C-4F7B-B275-3CCFEECC9A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smtClean="0"/>
              <a:t>.</a:t>
            </a:r>
            <a:endParaRPr lang="en-GB" altLang="en-US" dirty="0"/>
          </a:p>
        </p:txBody>
      </p:sp>
      <p:sp>
        <p:nvSpPr>
          <p:cNvPr id="161796" name="Footer Placeholder 3">
            <a:extLst>
              <a:ext uri="{FF2B5EF4-FFF2-40B4-BE49-F238E27FC236}">
                <a16:creationId xmlns:a16="http://schemas.microsoft.com/office/drawing/2014/main" id="{45FF0C5A-E322-47F9-8BC7-371AAAF8BD06}"/>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 Springhill &amp; St Ann's Hospice </a:t>
            </a:r>
          </a:p>
        </p:txBody>
      </p:sp>
      <p:sp>
        <p:nvSpPr>
          <p:cNvPr id="161797" name="Slide Number Placeholder 4">
            <a:extLst>
              <a:ext uri="{FF2B5EF4-FFF2-40B4-BE49-F238E27FC236}">
                <a16:creationId xmlns:a16="http://schemas.microsoft.com/office/drawing/2014/main" id="{7D699554-462A-45BF-B635-678BE8DA9CF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1E5678-57BC-4E5E-851C-0122B127638A}" type="slidenum">
              <a:rPr lang="en-US" altLang="en-US"/>
              <a:pPr/>
              <a:t>8</a:t>
            </a:fld>
            <a:endParaRPr lang="en-US" altLang="en-US" dirty="0"/>
          </a:p>
        </p:txBody>
      </p:sp>
    </p:spTree>
    <p:extLst>
      <p:ext uri="{BB962C8B-B14F-4D97-AF65-F5344CB8AC3E}">
        <p14:creationId xmlns:p14="http://schemas.microsoft.com/office/powerpoint/2010/main" val="2738915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normAutofit/>
          </a:bodyPr>
          <a:lstStyle>
            <a:lvl1pPr>
              <a:defRPr sz="4000">
                <a:solidFill>
                  <a:srgbClr val="0070C0"/>
                </a:solidFill>
              </a:defRPr>
            </a:lvl1pPr>
          </a:lstStyle>
          <a:p>
            <a:r>
              <a:rPr lang="en-US" dirty="0" smtClean="0"/>
              <a:t>Click to edit Master title style</a:t>
            </a:r>
            <a:endParaRPr lang="en-GB" dirty="0"/>
          </a:p>
        </p:txBody>
      </p:sp>
      <p:pic>
        <p:nvPicPr>
          <p:cNvPr id="6" name="Picture 5"/>
          <p:cNvPicPr>
            <a:picLocks noChangeAspect="1"/>
          </p:cNvPicPr>
          <p:nvPr userDrawn="1"/>
        </p:nvPicPr>
        <p:blipFill>
          <a:blip r:embed="rId2"/>
          <a:stretch>
            <a:fillRect/>
          </a:stretch>
        </p:blipFill>
        <p:spPr>
          <a:xfrm>
            <a:off x="7884368" y="5903187"/>
            <a:ext cx="1125145" cy="805216"/>
          </a:xfrm>
          <a:prstGeom prst="rect">
            <a:avLst/>
          </a:prstGeom>
        </p:spPr>
      </p:pic>
      <p:sp>
        <p:nvSpPr>
          <p:cNvPr id="9" name="Text Placeholder 8"/>
          <p:cNvSpPr>
            <a:spLocks noGrp="1"/>
          </p:cNvSpPr>
          <p:nvPr>
            <p:ph type="body" sz="quarter" idx="10"/>
          </p:nvPr>
        </p:nvSpPr>
        <p:spPr>
          <a:xfrm>
            <a:off x="628651" y="1484785"/>
            <a:ext cx="7886700" cy="511286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7141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normAutofit/>
          </a:bodyPr>
          <a:lstStyle>
            <a:lvl1pPr>
              <a:defRPr sz="4000">
                <a:solidFill>
                  <a:srgbClr val="0070C0"/>
                </a:solidFill>
              </a:defRPr>
            </a:lvl1pPr>
          </a:lstStyle>
          <a:p>
            <a:r>
              <a:rPr lang="en-US" dirty="0" smtClean="0"/>
              <a:t>Click to edit Master title style</a:t>
            </a:r>
            <a:endParaRPr lang="en-GB" dirty="0"/>
          </a:p>
        </p:txBody>
      </p:sp>
      <p:sp>
        <p:nvSpPr>
          <p:cNvPr id="4" name="Text Placeholder 3"/>
          <p:cNvSpPr>
            <a:spLocks noGrp="1"/>
          </p:cNvSpPr>
          <p:nvPr>
            <p:ph type="body" sz="quarter" idx="10"/>
          </p:nvPr>
        </p:nvSpPr>
        <p:spPr>
          <a:xfrm>
            <a:off x="628650" y="1484784"/>
            <a:ext cx="7886700" cy="482394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6" name="Picture 5"/>
          <p:cNvPicPr/>
          <p:nvPr userDrawn="1"/>
        </p:nvPicPr>
        <p:blipFill>
          <a:blip r:embed="rId2">
            <a:extLst>
              <a:ext uri="{28A0092B-C50C-407E-A947-70E740481C1C}">
                <a14:useLocalDpi xmlns:a14="http://schemas.microsoft.com/office/drawing/2010/main" val="0"/>
              </a:ext>
            </a:extLst>
          </a:blip>
          <a:stretch>
            <a:fillRect/>
          </a:stretch>
        </p:blipFill>
        <p:spPr>
          <a:xfrm>
            <a:off x="628650" y="6378307"/>
            <a:ext cx="7903790" cy="450215"/>
          </a:xfrm>
          <a:prstGeom prst="rect">
            <a:avLst/>
          </a:prstGeom>
        </p:spPr>
      </p:pic>
    </p:spTree>
    <p:extLst>
      <p:ext uri="{BB962C8B-B14F-4D97-AF65-F5344CB8AC3E}">
        <p14:creationId xmlns:p14="http://schemas.microsoft.com/office/powerpoint/2010/main" val="238557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normAutofit/>
          </a:bodyPr>
          <a:lstStyle>
            <a:lvl1pPr>
              <a:defRPr sz="4000">
                <a:solidFill>
                  <a:srgbClr val="0070C0"/>
                </a:solidFill>
              </a:defRPr>
            </a:lvl1pPr>
          </a:lstStyle>
          <a:p>
            <a:r>
              <a:rPr lang="en-US" dirty="0" smtClean="0"/>
              <a:t>Click to edit Master title style</a:t>
            </a:r>
            <a:endParaRPr lang="en-GB" dirty="0"/>
          </a:p>
        </p:txBody>
      </p:sp>
      <p:sp>
        <p:nvSpPr>
          <p:cNvPr id="9" name="Text Placeholder 8"/>
          <p:cNvSpPr>
            <a:spLocks noGrp="1"/>
          </p:cNvSpPr>
          <p:nvPr>
            <p:ph type="body" sz="quarter" idx="10"/>
          </p:nvPr>
        </p:nvSpPr>
        <p:spPr>
          <a:xfrm>
            <a:off x="628650" y="1484784"/>
            <a:ext cx="7886700" cy="482394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5" name="Picture 4"/>
          <p:cNvPicPr/>
          <p:nvPr userDrawn="1"/>
        </p:nvPicPr>
        <p:blipFill>
          <a:blip r:embed="rId2">
            <a:extLst>
              <a:ext uri="{28A0092B-C50C-407E-A947-70E740481C1C}">
                <a14:useLocalDpi xmlns:a14="http://schemas.microsoft.com/office/drawing/2010/main" val="0"/>
              </a:ext>
            </a:extLst>
          </a:blip>
          <a:stretch>
            <a:fillRect/>
          </a:stretch>
        </p:blipFill>
        <p:spPr>
          <a:xfrm>
            <a:off x="628650" y="6381328"/>
            <a:ext cx="7886700" cy="432435"/>
          </a:xfrm>
          <a:prstGeom prst="rect">
            <a:avLst/>
          </a:prstGeom>
        </p:spPr>
      </p:pic>
    </p:spTree>
    <p:extLst>
      <p:ext uri="{BB962C8B-B14F-4D97-AF65-F5344CB8AC3E}">
        <p14:creationId xmlns:p14="http://schemas.microsoft.com/office/powerpoint/2010/main" val="45262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normAutofit/>
          </a:bodyPr>
          <a:lstStyle>
            <a:lvl1pPr>
              <a:defRPr sz="4000">
                <a:solidFill>
                  <a:srgbClr val="0070C0"/>
                </a:solidFill>
              </a:defRPr>
            </a:lvl1pPr>
          </a:lstStyle>
          <a:p>
            <a:r>
              <a:rPr lang="en-US" dirty="0" smtClean="0"/>
              <a:t>Click to edit Master title style</a:t>
            </a:r>
            <a:endParaRPr lang="en-GB" dirty="0"/>
          </a:p>
        </p:txBody>
      </p:sp>
      <p:sp>
        <p:nvSpPr>
          <p:cNvPr id="4" name="Text Placeholder 3"/>
          <p:cNvSpPr>
            <a:spLocks noGrp="1"/>
          </p:cNvSpPr>
          <p:nvPr>
            <p:ph type="body" sz="quarter" idx="10"/>
          </p:nvPr>
        </p:nvSpPr>
        <p:spPr>
          <a:xfrm>
            <a:off x="628650" y="1484784"/>
            <a:ext cx="7886700" cy="48245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6" name="Picture 5"/>
          <p:cNvPicPr/>
          <p:nvPr userDrawn="1"/>
        </p:nvPicPr>
        <p:blipFill>
          <a:blip r:embed="rId2">
            <a:extLst>
              <a:ext uri="{28A0092B-C50C-407E-A947-70E740481C1C}">
                <a14:useLocalDpi xmlns:a14="http://schemas.microsoft.com/office/drawing/2010/main" val="0"/>
              </a:ext>
            </a:extLst>
          </a:blip>
          <a:stretch>
            <a:fillRect/>
          </a:stretch>
        </p:blipFill>
        <p:spPr>
          <a:xfrm>
            <a:off x="628650" y="6381328"/>
            <a:ext cx="7886700" cy="432048"/>
          </a:xfrm>
          <a:prstGeom prst="rect">
            <a:avLst/>
          </a:prstGeom>
        </p:spPr>
      </p:pic>
    </p:spTree>
    <p:extLst>
      <p:ext uri="{BB962C8B-B14F-4D97-AF65-F5344CB8AC3E}">
        <p14:creationId xmlns:p14="http://schemas.microsoft.com/office/powerpoint/2010/main" val="103749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normAutofit/>
          </a:bodyPr>
          <a:lstStyle>
            <a:lvl1pPr>
              <a:defRPr sz="4000">
                <a:solidFill>
                  <a:srgbClr val="0070C0"/>
                </a:solidFill>
              </a:defRPr>
            </a:lvl1pPr>
          </a:lstStyle>
          <a:p>
            <a:r>
              <a:rPr lang="en-US" dirty="0" smtClean="0"/>
              <a:t>Click to edit Master title style</a:t>
            </a:r>
            <a:endParaRPr lang="en-GB" dirty="0"/>
          </a:p>
        </p:txBody>
      </p:sp>
      <p:sp>
        <p:nvSpPr>
          <p:cNvPr id="4" name="Text Placeholder 3"/>
          <p:cNvSpPr>
            <a:spLocks noGrp="1"/>
          </p:cNvSpPr>
          <p:nvPr>
            <p:ph type="body" sz="quarter" idx="10"/>
          </p:nvPr>
        </p:nvSpPr>
        <p:spPr>
          <a:xfrm>
            <a:off x="628651" y="1484784"/>
            <a:ext cx="7886700" cy="48239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5" name="Picture 4"/>
          <p:cNvPicPr/>
          <p:nvPr userDrawn="1"/>
        </p:nvPicPr>
        <p:blipFill>
          <a:blip r:embed="rId2">
            <a:extLst>
              <a:ext uri="{28A0092B-C50C-407E-A947-70E740481C1C}">
                <a14:useLocalDpi xmlns:a14="http://schemas.microsoft.com/office/drawing/2010/main" val="0"/>
              </a:ext>
            </a:extLst>
          </a:blip>
          <a:stretch>
            <a:fillRect/>
          </a:stretch>
        </p:blipFill>
        <p:spPr>
          <a:xfrm>
            <a:off x="628650" y="6381328"/>
            <a:ext cx="7886700" cy="432048"/>
          </a:xfrm>
          <a:prstGeom prst="rect">
            <a:avLst/>
          </a:prstGeom>
        </p:spPr>
      </p:pic>
    </p:spTree>
    <p:extLst>
      <p:ext uri="{BB962C8B-B14F-4D97-AF65-F5344CB8AC3E}">
        <p14:creationId xmlns:p14="http://schemas.microsoft.com/office/powerpoint/2010/main" val="372907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52F444BF-9A9A-4E3E-BF64-1D099F01751A}" type="slidenum">
              <a:rPr lang="en-GB" smtClean="0"/>
              <a:t>‹#›</a:t>
            </a:fld>
            <a:endParaRPr lang="en-GB" dirty="0"/>
          </a:p>
        </p:txBody>
      </p:sp>
    </p:spTree>
    <p:extLst>
      <p:ext uri="{BB962C8B-B14F-4D97-AF65-F5344CB8AC3E}">
        <p14:creationId xmlns:p14="http://schemas.microsoft.com/office/powerpoint/2010/main" val="3051040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03635"/>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628650" y="1412776"/>
            <a:ext cx="7886700" cy="5040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9093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7884368" y="5903187"/>
            <a:ext cx="1125145" cy="805216"/>
          </a:xfrm>
          <a:prstGeom prst="rect">
            <a:avLst/>
          </a:prstGeom>
        </p:spPr>
      </p:pic>
    </p:spTree>
    <p:extLst>
      <p:ext uri="{BB962C8B-B14F-4D97-AF65-F5344CB8AC3E}">
        <p14:creationId xmlns:p14="http://schemas.microsoft.com/office/powerpoint/2010/main" val="267769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925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90363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628800"/>
            <a:ext cx="7886700" cy="4968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62176254"/>
      </p:ext>
    </p:extLst>
  </p:cSld>
  <p:clrMap bg1="lt1" tx1="dk1" bg2="lt2" tx2="dk2" accent1="accent1" accent2="accent2" accent3="accent3" accent4="accent4" accent5="accent5" accent6="accent6" hlink="hlink" folHlink="folHlink"/>
  <p:sldLayoutIdLst>
    <p:sldLayoutId id="2147484039" r:id="rId1"/>
    <p:sldLayoutId id="2147484041" r:id="rId2"/>
    <p:sldLayoutId id="2147484042" r:id="rId3"/>
    <p:sldLayoutId id="2147484043" r:id="rId4"/>
    <p:sldLayoutId id="2147484044" r:id="rId5"/>
    <p:sldLayoutId id="2147484034" r:id="rId6"/>
    <p:sldLayoutId id="2147484035" r:id="rId7"/>
    <p:sldLayoutId id="2147484040" r:id="rId8"/>
    <p:sldLayoutId id="2147484045"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hyperlink" Target="https://forms.office.com/r/ceiVkCZ26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2856"/>
            <a:ext cx="6858000" cy="1008113"/>
          </a:xfrm>
        </p:spPr>
        <p:txBody>
          <a:bodyPr/>
          <a:lstStyle/>
          <a:p>
            <a:r>
              <a:rPr lang="en-GB" dirty="0" smtClean="0"/>
              <a:t>Rules of Thumb</a:t>
            </a:r>
            <a:endParaRPr lang="en-GB" dirty="0"/>
          </a:p>
        </p:txBody>
      </p:sp>
      <p:sp>
        <p:nvSpPr>
          <p:cNvPr id="3" name="Subtitle 2"/>
          <p:cNvSpPr>
            <a:spLocks noGrp="1"/>
          </p:cNvSpPr>
          <p:nvPr>
            <p:ph type="subTitle" idx="1"/>
          </p:nvPr>
        </p:nvSpPr>
        <p:spPr>
          <a:xfrm>
            <a:off x="1151788" y="3212976"/>
            <a:ext cx="6858000" cy="2520280"/>
          </a:xfrm>
        </p:spPr>
        <p:txBody>
          <a:bodyPr>
            <a:normAutofit/>
          </a:bodyPr>
          <a:lstStyle/>
          <a:p>
            <a:r>
              <a:rPr lang="en-GB" sz="3200" dirty="0" smtClean="0"/>
              <a:t>Practical ways of supporting people with dementia at the end of life</a:t>
            </a:r>
          </a:p>
          <a:p>
            <a:endParaRPr lang="en-GB" sz="3200" dirty="0" smtClean="0"/>
          </a:p>
          <a:p>
            <a:r>
              <a:rPr lang="en-GB" sz="3200" dirty="0" smtClean="0"/>
              <a:t>With thanks to:</a:t>
            </a:r>
            <a:endParaRPr lang="en-GB" sz="3200" dirty="0"/>
          </a:p>
        </p:txBody>
      </p:sp>
      <p:pic>
        <p:nvPicPr>
          <p:cNvPr id="4" name="Picture 3"/>
          <p:cNvPicPr>
            <a:picLocks noChangeAspect="1"/>
          </p:cNvPicPr>
          <p:nvPr/>
        </p:nvPicPr>
        <p:blipFill>
          <a:blip r:embed="rId3"/>
          <a:stretch>
            <a:fillRect/>
          </a:stretch>
        </p:blipFill>
        <p:spPr>
          <a:xfrm>
            <a:off x="3707904" y="511179"/>
            <a:ext cx="2267909" cy="1621677"/>
          </a:xfrm>
          <a:prstGeom prst="rect">
            <a:avLst/>
          </a:prstGeom>
        </p:spPr>
      </p:pic>
      <p:pic>
        <p:nvPicPr>
          <p:cNvPr id="5" name="Picture 4"/>
          <p:cNvPicPr>
            <a:picLocks noChangeAspect="1"/>
          </p:cNvPicPr>
          <p:nvPr/>
        </p:nvPicPr>
        <p:blipFill>
          <a:blip r:embed="rId4"/>
          <a:stretch>
            <a:fillRect/>
          </a:stretch>
        </p:blipFill>
        <p:spPr>
          <a:xfrm>
            <a:off x="138089" y="6100787"/>
            <a:ext cx="1677949" cy="399091"/>
          </a:xfrm>
          <a:prstGeom prst="rect">
            <a:avLst/>
          </a:prstGeom>
        </p:spPr>
      </p:pic>
      <p:pic>
        <p:nvPicPr>
          <p:cNvPr id="6" name="Picture 2" descr="Text&#10;&#10;Description automatically generated">
            <a:extLst>
              <a:ext uri="{FF2B5EF4-FFF2-40B4-BE49-F238E27FC236}">
                <a16:creationId xmlns:a16="http://schemas.microsoft.com/office/drawing/2014/main" id="{76C2D092-526D-4C2A-92B2-F86D15CD4D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6779" y="6030349"/>
            <a:ext cx="1562789" cy="57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t Ann's Hospice - 50 Years"/>
          <p:cNvPicPr>
            <a:picLocks noChangeAspect="1" noChangeArrowheads="1"/>
          </p:cNvPicPr>
          <p:nvPr/>
        </p:nvPicPr>
        <p:blipFill rotWithShape="1">
          <a:blip r:embed="rId6">
            <a:extLst>
              <a:ext uri="{28A0092B-C50C-407E-A947-70E740481C1C}">
                <a14:useLocalDpi xmlns:a14="http://schemas.microsoft.com/office/drawing/2010/main" val="0"/>
              </a:ext>
            </a:extLst>
          </a:blip>
          <a:srcRect t="15559" r="34609" b="11994"/>
          <a:stretch/>
        </p:blipFill>
        <p:spPr bwMode="auto">
          <a:xfrm>
            <a:off x="3735865" y="6017614"/>
            <a:ext cx="1441805" cy="5998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7" cstate="hqprint">
            <a:extLst>
              <a:ext uri="{28A0092B-C50C-407E-A947-70E740481C1C}">
                <a14:useLocalDpi xmlns:a14="http://schemas.microsoft.com/office/drawing/2010/main" val="0"/>
              </a:ext>
            </a:extLst>
          </a:blip>
          <a:stretch>
            <a:fillRect/>
          </a:stretch>
        </p:blipFill>
        <p:spPr>
          <a:xfrm>
            <a:off x="6444208" y="5881976"/>
            <a:ext cx="905831" cy="836712"/>
          </a:xfrm>
          <a:prstGeom prst="rect">
            <a:avLst/>
          </a:prstGeom>
        </p:spPr>
      </p:pic>
      <p:pic>
        <p:nvPicPr>
          <p:cNvPr id="12" name="Picture 11" descr="cid:image003.png@01D5DB53.C4F9A040"/>
          <p:cNvPicPr/>
          <p:nvPr/>
        </p:nvPicPr>
        <p:blipFill>
          <a:blip r:embed="rId8">
            <a:extLst>
              <a:ext uri="{28A0092B-C50C-407E-A947-70E740481C1C}">
                <a14:useLocalDpi xmlns:a14="http://schemas.microsoft.com/office/drawing/2010/main" val="0"/>
              </a:ext>
            </a:extLst>
          </a:blip>
          <a:srcRect/>
          <a:stretch>
            <a:fillRect/>
          </a:stretch>
        </p:blipFill>
        <p:spPr bwMode="auto">
          <a:xfrm>
            <a:off x="5413810" y="5912243"/>
            <a:ext cx="784101" cy="781314"/>
          </a:xfrm>
          <a:prstGeom prst="rect">
            <a:avLst/>
          </a:prstGeom>
          <a:noFill/>
          <a:ln>
            <a:noFill/>
          </a:ln>
        </p:spPr>
      </p:pic>
      <p:pic>
        <p:nvPicPr>
          <p:cNvPr id="7" name="Picture 6"/>
          <p:cNvPicPr>
            <a:picLocks noChangeAspect="1"/>
          </p:cNvPicPr>
          <p:nvPr/>
        </p:nvPicPr>
        <p:blipFill>
          <a:blip r:embed="rId9"/>
          <a:stretch>
            <a:fillRect/>
          </a:stretch>
        </p:blipFill>
        <p:spPr>
          <a:xfrm>
            <a:off x="7596336" y="6048530"/>
            <a:ext cx="1403648" cy="484813"/>
          </a:xfrm>
          <a:prstGeom prst="rect">
            <a:avLst/>
          </a:prstGeom>
        </p:spPr>
      </p:pic>
    </p:spTree>
    <p:extLst>
      <p:ext uri="{BB962C8B-B14F-4D97-AF65-F5344CB8AC3E}">
        <p14:creationId xmlns:p14="http://schemas.microsoft.com/office/powerpoint/2010/main" val="557064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340768"/>
            <a:ext cx="7886700" cy="759619"/>
          </a:xfrm>
        </p:spPr>
        <p:txBody>
          <a:bodyPr>
            <a:normAutofit fontScale="90000"/>
          </a:bodyPr>
          <a:lstStyle/>
          <a:p>
            <a:pPr algn="ctr"/>
            <a:r>
              <a:rPr lang="en-GB" b="1" dirty="0" smtClean="0"/>
              <a:t>Thank you for taking part in the session…</a:t>
            </a:r>
            <a:endParaRPr lang="en-GB" b="1" dirty="0"/>
          </a:p>
        </p:txBody>
      </p:sp>
      <p:sp>
        <p:nvSpPr>
          <p:cNvPr id="3" name="Text Placeholder 2"/>
          <p:cNvSpPr>
            <a:spLocks noGrp="1"/>
          </p:cNvSpPr>
          <p:nvPr>
            <p:ph type="body" sz="quarter" idx="10"/>
          </p:nvPr>
        </p:nvSpPr>
        <p:spPr>
          <a:xfrm>
            <a:off x="628651" y="2636911"/>
            <a:ext cx="7886700" cy="3960739"/>
          </a:xfrm>
        </p:spPr>
        <p:txBody>
          <a:bodyPr/>
          <a:lstStyle/>
          <a:p>
            <a:pPr marL="0" indent="0">
              <a:buNone/>
            </a:pPr>
            <a:r>
              <a:rPr lang="en-GB" dirty="0" smtClean="0"/>
              <a:t>We would really appreciate any feedback that you have through the online evaluation form</a:t>
            </a:r>
          </a:p>
          <a:p>
            <a:pPr marL="0" indent="0">
              <a:buNone/>
            </a:pPr>
            <a:endParaRPr lang="en-GB" dirty="0"/>
          </a:p>
          <a:p>
            <a:pPr marL="0" indent="0">
              <a:buNone/>
            </a:pPr>
            <a:r>
              <a:rPr lang="en-GB" dirty="0" smtClean="0"/>
              <a:t>You can complete the form </a:t>
            </a:r>
            <a:r>
              <a:rPr lang="en-GB" dirty="0"/>
              <a:t>at </a:t>
            </a:r>
            <a:r>
              <a:rPr lang="en-GB" dirty="0">
                <a:hlinkClick r:id="rId2"/>
              </a:rPr>
              <a:t>https://</a:t>
            </a:r>
            <a:r>
              <a:rPr lang="en-GB" dirty="0" smtClean="0">
                <a:hlinkClick r:id="rId2"/>
              </a:rPr>
              <a:t>forms.office.com/r/ceiVkCZ26V</a:t>
            </a:r>
            <a:endParaRPr lang="en-GB" dirty="0" smtClean="0"/>
          </a:p>
          <a:p>
            <a:pPr marL="0" indent="0">
              <a:buNone/>
            </a:pPr>
            <a:endParaRPr lang="en-GB" dirty="0"/>
          </a:p>
          <a:p>
            <a:endParaRPr lang="en-GB" dirty="0"/>
          </a:p>
        </p:txBody>
      </p:sp>
    </p:spTree>
    <p:extLst>
      <p:ext uri="{BB962C8B-B14F-4D97-AF65-F5344CB8AC3E}">
        <p14:creationId xmlns:p14="http://schemas.microsoft.com/office/powerpoint/2010/main" val="191651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068960"/>
            <a:ext cx="6858000" cy="2387600"/>
          </a:xfrm>
        </p:spPr>
        <p:txBody>
          <a:bodyPr/>
          <a:lstStyle/>
          <a:p>
            <a:r>
              <a:rPr lang="en-GB" sz="4400" b="1" dirty="0" smtClean="0">
                <a:solidFill>
                  <a:srgbClr val="0070C0"/>
                </a:solidFill>
              </a:rPr>
              <a:t>Rules of Thumb</a:t>
            </a:r>
            <a:br>
              <a:rPr lang="en-GB" sz="4400" b="1" dirty="0" smtClean="0">
                <a:solidFill>
                  <a:srgbClr val="0070C0"/>
                </a:solidFill>
              </a:rPr>
            </a:br>
            <a:r>
              <a:rPr lang="en-GB" sz="4400" b="1" dirty="0">
                <a:solidFill>
                  <a:srgbClr val="0070C0"/>
                </a:solidFill>
              </a:rPr>
              <a:t/>
            </a:r>
            <a:br>
              <a:rPr lang="en-GB" sz="4400" b="1" dirty="0">
                <a:solidFill>
                  <a:srgbClr val="0070C0"/>
                </a:solidFill>
              </a:rPr>
            </a:br>
            <a:r>
              <a:rPr lang="en-GB" sz="4400" b="1" dirty="0" smtClean="0">
                <a:solidFill>
                  <a:srgbClr val="0070C0"/>
                </a:solidFill>
              </a:rPr>
              <a:t>Conclusion</a:t>
            </a:r>
            <a:endParaRPr lang="en-GB" sz="4400" b="1" dirty="0">
              <a:solidFill>
                <a:srgbClr val="0070C0"/>
              </a:solidFill>
            </a:endParaRPr>
          </a:p>
        </p:txBody>
      </p:sp>
      <p:pic>
        <p:nvPicPr>
          <p:cNvPr id="3" name="Picture 2"/>
          <p:cNvPicPr>
            <a:picLocks noChangeAspect="1"/>
          </p:cNvPicPr>
          <p:nvPr/>
        </p:nvPicPr>
        <p:blipFill>
          <a:blip r:embed="rId3"/>
          <a:stretch>
            <a:fillRect/>
          </a:stretch>
        </p:blipFill>
        <p:spPr>
          <a:xfrm>
            <a:off x="3779912" y="836712"/>
            <a:ext cx="2267909" cy="1621677"/>
          </a:xfrm>
          <a:prstGeom prst="rect">
            <a:avLst/>
          </a:prstGeom>
        </p:spPr>
      </p:pic>
    </p:spTree>
    <p:extLst>
      <p:ext uri="{BB962C8B-B14F-4D97-AF65-F5344CB8AC3E}">
        <p14:creationId xmlns:p14="http://schemas.microsoft.com/office/powerpoint/2010/main" val="1592684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Reflective practice</a:t>
            </a:r>
            <a:endParaRPr lang="en-GB" dirty="0"/>
          </a:p>
        </p:txBody>
      </p:sp>
      <p:sp>
        <p:nvSpPr>
          <p:cNvPr id="3" name="Text Placeholder 2"/>
          <p:cNvSpPr>
            <a:spLocks noGrp="1"/>
          </p:cNvSpPr>
          <p:nvPr>
            <p:ph type="body" sz="quarter" idx="10"/>
          </p:nvPr>
        </p:nvSpPr>
        <p:spPr/>
        <p:txBody>
          <a:bodyPr/>
          <a:lstStyle/>
          <a:p>
            <a:r>
              <a:rPr lang="en-GB" dirty="0"/>
              <a:t>Reflective Practice is the foundation of professional development; it makes meaning from experience and transforms insights into practical strategies for personal growth and organisational impact</a:t>
            </a:r>
            <a:r>
              <a:rPr lang="en-GB" dirty="0" smtClean="0"/>
              <a:t>... </a:t>
            </a:r>
          </a:p>
          <a:p>
            <a:r>
              <a:rPr lang="en-GB" dirty="0" smtClean="0"/>
              <a:t>Reflective </a:t>
            </a:r>
            <a:r>
              <a:rPr lang="en-GB" dirty="0"/>
              <a:t>Practice is a way of recognising and articulating what we're learning on a moment by moment </a:t>
            </a:r>
            <a:r>
              <a:rPr lang="en-GB" dirty="0" smtClean="0"/>
              <a:t>basis</a:t>
            </a:r>
          </a:p>
          <a:p>
            <a:endParaRPr lang="en-GB" dirty="0"/>
          </a:p>
          <a:p>
            <a:pPr marL="0" indent="0" algn="r">
              <a:buNone/>
            </a:pPr>
            <a:r>
              <a:rPr lang="en-GB" sz="2000" i="1" dirty="0" smtClean="0"/>
              <a:t>(Chartered </a:t>
            </a:r>
            <a:r>
              <a:rPr lang="en-GB" sz="2000" i="1" dirty="0"/>
              <a:t>Institute of Personnel and </a:t>
            </a:r>
            <a:r>
              <a:rPr lang="en-GB" sz="2000" i="1" dirty="0" smtClean="0"/>
              <a:t>Development, 2021)</a:t>
            </a:r>
            <a:endParaRPr lang="en-GB" sz="2000" i="1" dirty="0"/>
          </a:p>
        </p:txBody>
      </p:sp>
    </p:spTree>
    <p:extLst>
      <p:ext uri="{BB962C8B-B14F-4D97-AF65-F5344CB8AC3E}">
        <p14:creationId xmlns:p14="http://schemas.microsoft.com/office/powerpoint/2010/main" val="354018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Reflection on practice</a:t>
            </a:r>
            <a:endParaRPr lang="en-GB" b="1" dirty="0"/>
          </a:p>
        </p:txBody>
      </p:sp>
      <p:sp>
        <p:nvSpPr>
          <p:cNvPr id="3" name="Text Placeholder 2"/>
          <p:cNvSpPr>
            <a:spLocks noGrp="1"/>
          </p:cNvSpPr>
          <p:nvPr>
            <p:ph type="body" sz="quarter" idx="10"/>
          </p:nvPr>
        </p:nvSpPr>
        <p:spPr>
          <a:xfrm>
            <a:off x="2339751" y="1484785"/>
            <a:ext cx="6175599" cy="5112866"/>
          </a:xfrm>
        </p:spPr>
        <p:txBody>
          <a:bodyPr>
            <a:normAutofit fontScale="92500"/>
          </a:bodyPr>
          <a:lstStyle/>
          <a:p>
            <a:pPr marL="0" indent="0">
              <a:buNone/>
            </a:pPr>
            <a:r>
              <a:rPr lang="en-GB" dirty="0"/>
              <a:t>Things do not go as planned and one night when agency staff are present Peter chokes on some thickened fluids and an ambulance is called. Peter is taken to hospital and sadly dies in A&amp;E.</a:t>
            </a:r>
          </a:p>
          <a:p>
            <a:pPr marL="0" indent="0">
              <a:buNone/>
            </a:pPr>
            <a:r>
              <a:rPr lang="en-GB" dirty="0"/>
              <a:t>This generates a lot of emotion for the family and the staff and Malcolm is very tearful </a:t>
            </a:r>
          </a:p>
          <a:p>
            <a:pPr marL="0" indent="0">
              <a:buNone/>
            </a:pPr>
            <a:r>
              <a:rPr lang="en-GB" dirty="0"/>
              <a:t>As part of shared learning a review is planned and all staff involved get a chance to think about what we did well and what we could have done better for </a:t>
            </a:r>
            <a:r>
              <a:rPr lang="en-GB" dirty="0" smtClean="0"/>
              <a:t>Peter </a:t>
            </a:r>
            <a:endParaRPr lang="en-GB" dirty="0"/>
          </a:p>
          <a:p>
            <a:pPr marL="0" indent="0" algn="ctr">
              <a:buNone/>
            </a:pPr>
            <a:r>
              <a:rPr lang="en-GB" dirty="0">
                <a:solidFill>
                  <a:srgbClr val="0070C0"/>
                </a:solidFill>
              </a:rPr>
              <a:t>How might you reflect on this case?</a:t>
            </a:r>
          </a:p>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04864"/>
            <a:ext cx="1656185" cy="3312368"/>
          </a:xfrm>
          <a:prstGeom prst="rect">
            <a:avLst/>
          </a:prstGeom>
          <a:noFill/>
        </p:spPr>
      </p:pic>
    </p:spTree>
    <p:extLst>
      <p:ext uri="{BB962C8B-B14F-4D97-AF65-F5344CB8AC3E}">
        <p14:creationId xmlns:p14="http://schemas.microsoft.com/office/powerpoint/2010/main" val="1808188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Bereavement</a:t>
            </a:r>
            <a:endParaRPr lang="en-GB" b="1" dirty="0"/>
          </a:p>
        </p:txBody>
      </p:sp>
      <p:sp>
        <p:nvSpPr>
          <p:cNvPr id="4" name="Content Placeholder 7"/>
          <p:cNvSpPr>
            <a:spLocks noGrp="1"/>
          </p:cNvSpPr>
          <p:nvPr>
            <p:ph type="body" sz="quarter" idx="10"/>
          </p:nvPr>
        </p:nvSpPr>
        <p:spPr>
          <a:xfrm>
            <a:off x="4571999" y="1484785"/>
            <a:ext cx="3943351" cy="5112866"/>
          </a:xfrm>
        </p:spPr>
        <p:txBody>
          <a:bodyPr>
            <a:normAutofit/>
          </a:bodyPr>
          <a:lstStyle/>
          <a:p>
            <a:pPr>
              <a:defRPr/>
            </a:pPr>
            <a:r>
              <a:rPr lang="en-GB" sz="2400" dirty="0"/>
              <a:t>It is an umbrella term for </a:t>
            </a:r>
            <a:r>
              <a:rPr lang="en-US" altLang="en-US" sz="2400" dirty="0"/>
              <a:t>what happens to you due to a loss and includes grief and </a:t>
            </a:r>
            <a:r>
              <a:rPr lang="en-US" altLang="en-US" sz="2400" dirty="0" smtClean="0"/>
              <a:t>mourning</a:t>
            </a:r>
            <a:endParaRPr lang="en-US" altLang="en-US" sz="2400" dirty="0"/>
          </a:p>
          <a:p>
            <a:pPr>
              <a:defRPr/>
            </a:pPr>
            <a:r>
              <a:rPr lang="en-US" altLang="en-US" sz="2400" dirty="0"/>
              <a:t>Bereavement care is an integral part of good </a:t>
            </a:r>
            <a:r>
              <a:rPr lang="en-US" altLang="en-US" sz="2400" dirty="0" smtClean="0"/>
              <a:t>care</a:t>
            </a:r>
            <a:endParaRPr lang="en-US" altLang="en-US" sz="2400" dirty="0"/>
          </a:p>
          <a:p>
            <a:pPr>
              <a:defRPr/>
            </a:pPr>
            <a:r>
              <a:rPr lang="en-US" altLang="en-US" sz="2400" dirty="0"/>
              <a:t>Practical advice and support is an important part of this </a:t>
            </a:r>
            <a:r>
              <a:rPr lang="en-US" altLang="en-US" sz="2400" dirty="0" smtClean="0"/>
              <a:t>process</a:t>
            </a:r>
            <a:endParaRPr lang="en-US" altLang="en-US" sz="2400" dirty="0"/>
          </a:p>
          <a:p>
            <a:pPr>
              <a:defRPr/>
            </a:pPr>
            <a:r>
              <a:rPr lang="en-US" altLang="en-US" sz="2400" dirty="0"/>
              <a:t>The need for support that the grieving person requires will vary depending upon the </a:t>
            </a:r>
            <a:r>
              <a:rPr lang="en-US" altLang="en-US" sz="2400" dirty="0" smtClean="0"/>
              <a:t>individual</a:t>
            </a:r>
            <a:endParaRPr lang="en-US" altLang="en-US" sz="2400" dirty="0"/>
          </a:p>
        </p:txBody>
      </p:sp>
      <p:pic>
        <p:nvPicPr>
          <p:cNvPr id="5" name="Picture 4"/>
          <p:cNvPicPr>
            <a:picLocks noChangeAspect="1"/>
          </p:cNvPicPr>
          <p:nvPr/>
        </p:nvPicPr>
        <p:blipFill>
          <a:blip r:embed="rId3"/>
          <a:stretch>
            <a:fillRect/>
          </a:stretch>
        </p:blipFill>
        <p:spPr>
          <a:xfrm>
            <a:off x="609702" y="1730227"/>
            <a:ext cx="3905639" cy="4435077"/>
          </a:xfrm>
          <a:prstGeom prst="rect">
            <a:avLst/>
          </a:prstGeom>
        </p:spPr>
      </p:pic>
    </p:spTree>
    <p:extLst>
      <p:ext uri="{BB962C8B-B14F-4D97-AF65-F5344CB8AC3E}">
        <p14:creationId xmlns:p14="http://schemas.microsoft.com/office/powerpoint/2010/main" val="3376581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Dementia (Living) Grief</a:t>
            </a:r>
          </a:p>
        </p:txBody>
      </p:sp>
      <p:sp>
        <p:nvSpPr>
          <p:cNvPr id="3" name="Text Placeholder 2"/>
          <p:cNvSpPr>
            <a:spLocks noGrp="1"/>
          </p:cNvSpPr>
          <p:nvPr>
            <p:ph type="body" sz="quarter" idx="10"/>
          </p:nvPr>
        </p:nvSpPr>
        <p:spPr/>
        <p:txBody>
          <a:bodyPr/>
          <a:lstStyle/>
          <a:p>
            <a:r>
              <a:rPr lang="en-GB" dirty="0"/>
              <a:t>Unique disease process</a:t>
            </a:r>
          </a:p>
          <a:p>
            <a:r>
              <a:rPr lang="en-GB" dirty="0"/>
              <a:t>“Two” deaths:</a:t>
            </a:r>
          </a:p>
          <a:p>
            <a:r>
              <a:rPr lang="en-GB" dirty="0"/>
              <a:t>A slow psychological receding of the person they know over </a:t>
            </a:r>
            <a:r>
              <a:rPr lang="en-GB" dirty="0" smtClean="0"/>
              <a:t>years </a:t>
            </a:r>
          </a:p>
          <a:p>
            <a:r>
              <a:rPr lang="en-GB" dirty="0" smtClean="0"/>
              <a:t>Their </a:t>
            </a:r>
            <a:r>
              <a:rPr lang="en-GB" dirty="0"/>
              <a:t>loved ones eventual physical </a:t>
            </a:r>
            <a:r>
              <a:rPr lang="en-GB" dirty="0" smtClean="0"/>
              <a:t>death</a:t>
            </a:r>
            <a:endParaRPr lang="en-GB" dirty="0"/>
          </a:p>
          <a:p>
            <a:r>
              <a:rPr lang="en-GB" dirty="0"/>
              <a:t>Compounded loss</a:t>
            </a:r>
          </a:p>
          <a:p>
            <a:r>
              <a:rPr lang="en-GB" dirty="0"/>
              <a:t>Anticipatory grief</a:t>
            </a:r>
          </a:p>
          <a:p>
            <a:r>
              <a:rPr lang="en-GB" dirty="0"/>
              <a:t>Complex experience</a:t>
            </a:r>
          </a:p>
        </p:txBody>
      </p:sp>
    </p:spTree>
    <p:extLst>
      <p:ext uri="{BB962C8B-B14F-4D97-AF65-F5344CB8AC3E}">
        <p14:creationId xmlns:p14="http://schemas.microsoft.com/office/powerpoint/2010/main" val="2387778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Supporting those who are bereaved</a:t>
            </a:r>
            <a:endParaRPr lang="en-GB" b="1" dirty="0"/>
          </a:p>
        </p:txBody>
      </p:sp>
      <p:sp>
        <p:nvSpPr>
          <p:cNvPr id="3" name="Text Placeholder 2"/>
          <p:cNvSpPr>
            <a:spLocks noGrp="1"/>
          </p:cNvSpPr>
          <p:nvPr>
            <p:ph type="body" sz="quarter" idx="10"/>
          </p:nvPr>
        </p:nvSpPr>
        <p:spPr>
          <a:xfrm>
            <a:off x="2915816" y="2708920"/>
            <a:ext cx="5599534" cy="2016223"/>
          </a:xfrm>
        </p:spPr>
        <p:txBody>
          <a:bodyPr/>
          <a:lstStyle/>
          <a:p>
            <a:r>
              <a:rPr lang="en-GB" dirty="0" smtClean="0"/>
              <a:t>Listen to Emma Scattergood’s story – what was helpful for her?</a:t>
            </a:r>
          </a:p>
          <a:p>
            <a:r>
              <a:rPr lang="en-GB" dirty="0" smtClean="0"/>
              <a:t>What other things can you think that may help?</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55576" y="2420888"/>
            <a:ext cx="2088232" cy="2679850"/>
          </a:xfrm>
          <a:prstGeom prst="rect">
            <a:avLst/>
          </a:prstGeom>
          <a:noFill/>
        </p:spPr>
      </p:pic>
    </p:spTree>
    <p:extLst>
      <p:ext uri="{BB962C8B-B14F-4D97-AF65-F5344CB8AC3E}">
        <p14:creationId xmlns:p14="http://schemas.microsoft.com/office/powerpoint/2010/main" val="2723483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3">
            <a:extLst>
              <a:ext uri="{FF2B5EF4-FFF2-40B4-BE49-F238E27FC236}">
                <a16:creationId xmlns:a16="http://schemas.microsoft.com/office/drawing/2014/main" id="{8477D2B8-F2DA-4512-9C59-E8E24379DE8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2000"/>
                    </a14:imgEffect>
                    <a14:imgEffect>
                      <a14:saturation sat="172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59632" y="1124744"/>
            <a:ext cx="638968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2" name="Picture 5">
            <a:extLst>
              <a:ext uri="{FF2B5EF4-FFF2-40B4-BE49-F238E27FC236}">
                <a16:creationId xmlns:a16="http://schemas.microsoft.com/office/drawing/2014/main" id="{693A47C2-0D0F-4780-B98E-88DF11AB45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551613"/>
            <a:ext cx="38893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4" name="Rectangle 7">
            <a:extLst>
              <a:ext uri="{FF2B5EF4-FFF2-40B4-BE49-F238E27FC236}">
                <a16:creationId xmlns:a16="http://schemas.microsoft.com/office/drawing/2014/main" id="{1B8A3831-CA50-42C9-A158-534AB396EA7E}"/>
              </a:ext>
            </a:extLst>
          </p:cNvPr>
          <p:cNvSpPr>
            <a:spLocks noChangeArrowheads="1"/>
          </p:cNvSpPr>
          <p:nvPr/>
        </p:nvSpPr>
        <p:spPr bwMode="auto">
          <a:xfrm>
            <a:off x="467544" y="1529586"/>
            <a:ext cx="823391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3200" b="1" dirty="0">
                <a:solidFill>
                  <a:srgbClr val="0070C0"/>
                </a:solidFill>
                <a:latin typeface="Calibri" panose="020F0502020204030204" pitchFamily="34" charset="0"/>
              </a:rPr>
              <a:t>“The most valuable thing </a:t>
            </a:r>
            <a:r>
              <a:rPr lang="en-GB" altLang="en-US" sz="3200" b="1" dirty="0" smtClean="0">
                <a:solidFill>
                  <a:srgbClr val="0070C0"/>
                </a:solidFill>
                <a:latin typeface="Calibri" panose="020F0502020204030204" pitchFamily="34" charset="0"/>
              </a:rPr>
              <a:t>nurses </a:t>
            </a:r>
            <a:r>
              <a:rPr lang="en-GB" altLang="en-US" sz="3200" b="1" dirty="0">
                <a:solidFill>
                  <a:srgbClr val="0070C0"/>
                </a:solidFill>
                <a:latin typeface="Calibri" panose="020F0502020204030204" pitchFamily="34" charset="0"/>
              </a:rPr>
              <a:t>can give bereaved relatives is time. Whilst this is a precious commodity, the value of just being there can never be under estimated”</a:t>
            </a:r>
          </a:p>
          <a:p>
            <a:pPr algn="ctr"/>
            <a:endParaRPr lang="en-GB" altLang="en-US" sz="3200" dirty="0">
              <a:solidFill>
                <a:srgbClr val="0070C0"/>
              </a:solidFill>
            </a:endParaRPr>
          </a:p>
          <a:p>
            <a:pPr algn="r"/>
            <a:endParaRPr lang="en-GB" altLang="en-US" sz="3200" b="1" i="1" dirty="0" smtClean="0">
              <a:solidFill>
                <a:srgbClr val="0070C0"/>
              </a:solidFill>
              <a:latin typeface="Calibri" panose="020F0502020204030204" pitchFamily="34" charset="0"/>
            </a:endParaRPr>
          </a:p>
          <a:p>
            <a:pPr algn="r"/>
            <a:endParaRPr lang="en-GB" altLang="en-US" sz="3200" b="1" i="1" dirty="0">
              <a:solidFill>
                <a:srgbClr val="0070C0"/>
              </a:solidFill>
              <a:latin typeface="Calibri" panose="020F0502020204030204" pitchFamily="34" charset="0"/>
            </a:endParaRPr>
          </a:p>
          <a:p>
            <a:pPr algn="r"/>
            <a:endParaRPr lang="en-GB" altLang="en-US" sz="3200" b="1" i="1" dirty="0" smtClean="0">
              <a:solidFill>
                <a:srgbClr val="0070C0"/>
              </a:solidFill>
              <a:latin typeface="Calibri" panose="020F0502020204030204" pitchFamily="34" charset="0"/>
            </a:endParaRPr>
          </a:p>
          <a:p>
            <a:pPr algn="r"/>
            <a:r>
              <a:rPr lang="en-GB" altLang="en-US" sz="2000" i="1" dirty="0" smtClean="0">
                <a:solidFill>
                  <a:srgbClr val="0070C0"/>
                </a:solidFill>
                <a:latin typeface="Calibri" panose="020F0502020204030204" pitchFamily="34" charset="0"/>
              </a:rPr>
              <a:t>Kinghorn </a:t>
            </a:r>
            <a:r>
              <a:rPr lang="en-GB" altLang="en-US" sz="2000" i="1" dirty="0">
                <a:solidFill>
                  <a:srgbClr val="0070C0"/>
                </a:solidFill>
                <a:latin typeface="Calibri" panose="020F0502020204030204" pitchFamily="34" charset="0"/>
              </a:rPr>
              <a:t>and Duncan, 2005</a:t>
            </a:r>
          </a:p>
        </p:txBody>
      </p:sp>
    </p:spTree>
    <p:extLst>
      <p:ext uri="{BB962C8B-B14F-4D97-AF65-F5344CB8AC3E}">
        <p14:creationId xmlns:p14="http://schemas.microsoft.com/office/powerpoint/2010/main" val="378800305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25057"/>
            <a:ext cx="2304256" cy="1535678"/>
          </a:xfrm>
          <a:prstGeom prst="rect">
            <a:avLst/>
          </a:prstGeom>
          <a:noFill/>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15496" y="3429000"/>
            <a:ext cx="1888272" cy="1488658"/>
          </a:xfrm>
          <a:prstGeom prst="rect">
            <a:avLst/>
          </a:prstGeom>
          <a:noFill/>
        </p:spPr>
      </p:pic>
      <p:sp>
        <p:nvSpPr>
          <p:cNvPr id="6" name="Text Placeholder 2"/>
          <p:cNvSpPr txBox="1">
            <a:spLocks/>
          </p:cNvSpPr>
          <p:nvPr/>
        </p:nvSpPr>
        <p:spPr>
          <a:xfrm>
            <a:off x="2221009" y="3020832"/>
            <a:ext cx="6696745" cy="6480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GB" dirty="0" smtClean="0"/>
              <a:t>Activity 5 Reflection and personal action plan</a:t>
            </a:r>
          </a:p>
          <a:p>
            <a:pPr marL="0" indent="0" fontAlgn="auto">
              <a:spcAft>
                <a:spcPts val="0"/>
              </a:spcAft>
              <a:buFont typeface="Arial" panose="020B0604020202020204" pitchFamily="34" charset="0"/>
              <a:buNone/>
            </a:pPr>
            <a:endParaRPr lang="en-GB" dirty="0"/>
          </a:p>
        </p:txBody>
      </p:sp>
    </p:spTree>
    <p:extLst>
      <p:ext uri="{BB962C8B-B14F-4D97-AF65-F5344CB8AC3E}">
        <p14:creationId xmlns:p14="http://schemas.microsoft.com/office/powerpoint/2010/main" val="2775708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F0879E498716439E78EA2856DA0FAA" ma:contentTypeVersion="8" ma:contentTypeDescription="Create a new document." ma:contentTypeScope="" ma:versionID="d57838a629ff42d5848d73efe60e02bd">
  <xsd:schema xmlns:xsd="http://www.w3.org/2001/XMLSchema" xmlns:xs="http://www.w3.org/2001/XMLSchema" xmlns:p="http://schemas.microsoft.com/office/2006/metadata/properties" xmlns:ns3="04020879-9015-42e3-9939-209a2d19eea9" xmlns:ns4="85b763f9-0645-4f92-8147-4803da1e732a" targetNamespace="http://schemas.microsoft.com/office/2006/metadata/properties" ma:root="true" ma:fieldsID="746d48fa879b965411ef014ab7344cbb" ns3:_="" ns4:_="">
    <xsd:import namespace="04020879-9015-42e3-9939-209a2d19eea9"/>
    <xsd:import namespace="85b763f9-0645-4f92-8147-4803da1e732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20879-9015-42e3-9939-209a2d19ee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b763f9-0645-4f92-8147-4803da1e732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25FE27-7198-446D-A64D-26E7EDACF08C}">
  <ds:schemaRefs>
    <ds:schemaRef ds:uri="http://purl.org/dc/elements/1.1/"/>
    <ds:schemaRef ds:uri="04020879-9015-42e3-9939-209a2d19eea9"/>
    <ds:schemaRef ds:uri="http://purl.org/dc/dcmitype/"/>
    <ds:schemaRef ds:uri="85b763f9-0645-4f92-8147-4803da1e732a"/>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96637E42-E63F-4D4D-BE7C-EE4BB36AF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020879-9015-42e3-9939-209a2d19eea9"/>
    <ds:schemaRef ds:uri="85b763f9-0645-4f92-8147-4803da1e73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11D681-C4CA-4682-BC9E-15072D9310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4527</TotalTime>
  <Words>388</Words>
  <Application>Microsoft Office PowerPoint</Application>
  <PresentationFormat>On-screen Show (4:3)</PresentationFormat>
  <Paragraphs>51</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Custom Design</vt:lpstr>
      <vt:lpstr>Rules of Thumb</vt:lpstr>
      <vt:lpstr>Rules of Thumb  Conclusion</vt:lpstr>
      <vt:lpstr>Reflective practice</vt:lpstr>
      <vt:lpstr>Reflection on practice</vt:lpstr>
      <vt:lpstr>Bereavement</vt:lpstr>
      <vt:lpstr>Dementia (Living) Grief</vt:lpstr>
      <vt:lpstr>Supporting those who are bereaved</vt:lpstr>
      <vt:lpstr>PowerPoint Presentation</vt:lpstr>
      <vt:lpstr>PowerPoint Presentation</vt:lpstr>
      <vt:lpstr>Thank you for taking part in the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Jane Ashworth</dc:creator>
  <cp:lastModifiedBy>Lynne Partington</cp:lastModifiedBy>
  <cp:revision>270</cp:revision>
  <cp:lastPrinted>2021-06-28T21:00:33Z</cp:lastPrinted>
  <dcterms:created xsi:type="dcterms:W3CDTF">2020-11-10T11:16:10Z</dcterms:created>
  <dcterms:modified xsi:type="dcterms:W3CDTF">2021-08-16T03:39:25Z</dcterms:modified>
</cp:coreProperties>
</file>