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33" r:id="rId4"/>
  </p:sldMasterIdLst>
  <p:notesMasterIdLst>
    <p:notesMasterId r:id="rId16"/>
  </p:notesMasterIdLst>
  <p:handoutMasterIdLst>
    <p:handoutMasterId r:id="rId17"/>
  </p:handoutMasterIdLst>
  <p:sldIdLst>
    <p:sldId id="517" r:id="rId5"/>
    <p:sldId id="581" r:id="rId6"/>
    <p:sldId id="580" r:id="rId7"/>
    <p:sldId id="579" r:id="rId8"/>
    <p:sldId id="594" r:id="rId9"/>
    <p:sldId id="561" r:id="rId10"/>
    <p:sldId id="598" r:id="rId11"/>
    <p:sldId id="597" r:id="rId12"/>
    <p:sldId id="613" r:id="rId13"/>
    <p:sldId id="599" r:id="rId14"/>
    <p:sldId id="595" r:id="rId15"/>
  </p:sldIdLst>
  <p:sldSz cx="9144000" cy="6858000" type="screen4x3"/>
  <p:notesSz cx="6875463" cy="93202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A7A7"/>
    <a:srgbClr val="C6E6A2"/>
    <a:srgbClr val="71DAFF"/>
    <a:srgbClr val="339933"/>
    <a:srgbClr val="A9A3FB"/>
    <a:srgbClr val="CC0498"/>
    <a:srgbClr val="5091CD"/>
    <a:srgbClr val="33CC33"/>
    <a:srgbClr val="002D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D646DF-11ED-4CAE-8AFF-52BEB49CEB1E}" v="50" dt="2021-01-04T14:00:18.96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6" autoAdjust="0"/>
    <p:restoredTop sz="81119" autoAdjust="0"/>
  </p:normalViewPr>
  <p:slideViewPr>
    <p:cSldViewPr>
      <p:cViewPr varScale="1">
        <p:scale>
          <a:sx n="72" d="100"/>
          <a:sy n="72" d="100"/>
        </p:scale>
        <p:origin x="1500" y="5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0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345"/>
    </p:cViewPr>
  </p:sorterViewPr>
  <p:notesViewPr>
    <p:cSldViewPr>
      <p:cViewPr varScale="1">
        <p:scale>
          <a:sx n="66" d="100"/>
          <a:sy n="66" d="100"/>
        </p:scale>
        <p:origin x="2850" y="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135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52479F-1486-417F-99C8-F497CCA123DD}" type="doc">
      <dgm:prSet loTypeId="urn:microsoft.com/office/officeart/2005/8/layout/orgChart1" loCatId="hierarchy" qsTypeId="urn:microsoft.com/office/officeart/2005/8/quickstyle/simple2" qsCatId="simple" csTypeId="urn:microsoft.com/office/officeart/2005/8/colors/accent5_1" csCatId="accent5" phldr="1"/>
      <dgm:spPr/>
      <dgm:t>
        <a:bodyPr/>
        <a:lstStyle/>
        <a:p>
          <a:endParaRPr lang="en-US"/>
        </a:p>
      </dgm:t>
    </dgm:pt>
    <dgm:pt modelId="{59EA7809-2D8F-488D-A625-2BA11A1CA05E}">
      <dgm:prSet phldrT="[Text]" custT="1"/>
      <dgm:spPr>
        <a:ln w="28575">
          <a:solidFill>
            <a:srgbClr val="0070C0"/>
          </a:solidFill>
        </a:ln>
      </dgm:spPr>
      <dgm:t>
        <a:bodyPr/>
        <a:lstStyle/>
        <a:p>
          <a:r>
            <a:rPr lang="en-US" sz="1600" b="1" dirty="0"/>
            <a:t>Advance Care Planning</a:t>
          </a:r>
        </a:p>
      </dgm:t>
    </dgm:pt>
    <dgm:pt modelId="{E383C31E-61D2-4926-8CF3-C5975C3DD14B}" type="parTrans" cxnId="{2C998EF0-4438-480B-9274-3EA66EA45087}">
      <dgm:prSet/>
      <dgm:spPr/>
      <dgm:t>
        <a:bodyPr/>
        <a:lstStyle/>
        <a:p>
          <a:endParaRPr lang="en-US"/>
        </a:p>
      </dgm:t>
    </dgm:pt>
    <dgm:pt modelId="{E0DAE104-77DA-4BC1-9400-004E9656AC94}" type="sibTrans" cxnId="{2C998EF0-4438-480B-9274-3EA66EA45087}">
      <dgm:prSet/>
      <dgm:spPr/>
      <dgm:t>
        <a:bodyPr/>
        <a:lstStyle/>
        <a:p>
          <a:endParaRPr lang="en-US"/>
        </a:p>
      </dgm:t>
    </dgm:pt>
    <dgm:pt modelId="{4E96E29C-90D7-41C6-ADE1-2D8606DD350F}">
      <dgm:prSet phldrT="[Text]" custT="1"/>
      <dgm:spPr>
        <a:ln w="28575">
          <a:solidFill>
            <a:srgbClr val="0070C0"/>
          </a:solidFill>
        </a:ln>
      </dgm:spPr>
      <dgm:t>
        <a:bodyPr/>
        <a:lstStyle/>
        <a:p>
          <a:endParaRPr lang="en-US" sz="1400" dirty="0"/>
        </a:p>
        <a:p>
          <a:endParaRPr lang="en-US" sz="1400" dirty="0" smtClean="0">
            <a:solidFill>
              <a:schemeClr val="tx1"/>
            </a:solidFill>
          </a:endParaRPr>
        </a:p>
        <a:p>
          <a:endParaRPr lang="en-US" sz="1400" b="1" dirty="0" smtClean="0">
            <a:solidFill>
              <a:schemeClr val="tx1"/>
            </a:solidFill>
          </a:endParaRPr>
        </a:p>
        <a:p>
          <a:r>
            <a:rPr lang="en-US" sz="1400" b="1" dirty="0" smtClean="0">
              <a:solidFill>
                <a:schemeClr val="tx1"/>
              </a:solidFill>
            </a:rPr>
            <a:t>What </a:t>
          </a:r>
          <a:r>
            <a:rPr lang="en-US" sz="1400" b="1" dirty="0">
              <a:solidFill>
                <a:schemeClr val="tx1"/>
              </a:solidFill>
            </a:rPr>
            <a:t>you do want to </a:t>
          </a:r>
          <a:r>
            <a:rPr lang="en-US" sz="1400" b="1" dirty="0" smtClean="0">
              <a:solidFill>
                <a:schemeClr val="tx1"/>
              </a:solidFill>
            </a:rPr>
            <a:t>happen</a:t>
          </a:r>
        </a:p>
        <a:p>
          <a:endParaRPr lang="en-US" sz="1400" b="1" dirty="0">
            <a:solidFill>
              <a:schemeClr val="tx1"/>
            </a:solidFill>
          </a:endParaRPr>
        </a:p>
        <a:p>
          <a:r>
            <a:rPr lang="en-GB" sz="1200" dirty="0" smtClean="0">
              <a:solidFill>
                <a:schemeClr val="tx1"/>
              </a:solidFill>
            </a:rPr>
            <a:t>Preferred Priorities for Care document (PPC)</a:t>
          </a:r>
        </a:p>
        <a:p>
          <a:r>
            <a:rPr lang="en-GB" sz="1200" dirty="0" smtClean="0">
              <a:solidFill>
                <a:schemeClr val="tx1"/>
              </a:solidFill>
            </a:rPr>
            <a:t>What music I would like to have on in my room</a:t>
          </a:r>
        </a:p>
        <a:p>
          <a:endParaRPr lang="en-US" sz="1400" dirty="0" smtClean="0">
            <a:solidFill>
              <a:schemeClr val="tx1"/>
            </a:solidFill>
          </a:endParaRPr>
        </a:p>
        <a:p>
          <a:endParaRPr lang="en-US" sz="1400" dirty="0">
            <a:solidFill>
              <a:schemeClr val="tx1"/>
            </a:solidFill>
          </a:endParaRPr>
        </a:p>
        <a:p>
          <a:r>
            <a:rPr lang="en-US" sz="1400" dirty="0">
              <a:solidFill>
                <a:schemeClr val="tx1"/>
              </a:solidFill>
            </a:rPr>
            <a:t>*This is a</a:t>
          </a:r>
          <a:r>
            <a:rPr lang="en-US" sz="1400" dirty="0" smtClean="0">
              <a:solidFill>
                <a:schemeClr val="tx1"/>
              </a:solidFill>
            </a:rPr>
            <a:t>....</a:t>
          </a:r>
        </a:p>
        <a:p>
          <a:r>
            <a:rPr lang="en-GB" sz="1600" dirty="0" smtClean="0">
              <a:solidFill>
                <a:srgbClr val="008000"/>
              </a:solidFill>
            </a:rPr>
            <a:t>Advance Statement of wishes and preferences</a:t>
          </a:r>
        </a:p>
        <a:p>
          <a:endParaRPr lang="en-US" sz="1400" dirty="0">
            <a:solidFill>
              <a:srgbClr val="008000"/>
            </a:solidFill>
          </a:endParaRPr>
        </a:p>
        <a:p>
          <a:endParaRPr lang="en-US" sz="1400" dirty="0"/>
        </a:p>
        <a:p>
          <a:endParaRPr lang="en-US" sz="1400" dirty="0"/>
        </a:p>
      </dgm:t>
    </dgm:pt>
    <dgm:pt modelId="{A27EC86B-07A5-4029-96D8-8FD3D8F92A96}" type="parTrans" cxnId="{D49E2DCA-B733-4794-9A9F-C5648C4DD37E}">
      <dgm:prSet/>
      <dgm:spPr/>
      <dgm:t>
        <a:bodyPr/>
        <a:lstStyle/>
        <a:p>
          <a:endParaRPr lang="en-US"/>
        </a:p>
      </dgm:t>
    </dgm:pt>
    <dgm:pt modelId="{B80C3D2D-4321-4928-9ECD-7E4C57EDD097}" type="sibTrans" cxnId="{D49E2DCA-B733-4794-9A9F-C5648C4DD37E}">
      <dgm:prSet/>
      <dgm:spPr/>
      <dgm:t>
        <a:bodyPr/>
        <a:lstStyle/>
        <a:p>
          <a:endParaRPr lang="en-US"/>
        </a:p>
      </dgm:t>
    </dgm:pt>
    <dgm:pt modelId="{97258FBB-F620-44D7-9DD5-42DA3D388E53}">
      <dgm:prSet phldrT="[Text]" custT="1"/>
      <dgm:spPr>
        <a:ln w="28575">
          <a:solidFill>
            <a:srgbClr val="0070C0"/>
          </a:solidFill>
        </a:ln>
      </dgm:spPr>
      <dgm:t>
        <a:bodyPr/>
        <a:lstStyle/>
        <a:p>
          <a:endParaRPr lang="en-US" sz="1400" dirty="0"/>
        </a:p>
        <a:p>
          <a:endParaRPr lang="en-US" sz="1400" dirty="0" smtClean="0"/>
        </a:p>
        <a:p>
          <a:endParaRPr lang="en-US" sz="1400" dirty="0" smtClean="0"/>
        </a:p>
        <a:p>
          <a:endParaRPr lang="en-US" sz="1400" dirty="0" smtClean="0"/>
        </a:p>
        <a:p>
          <a:r>
            <a:rPr lang="en-US" sz="1400" b="1" dirty="0" smtClean="0"/>
            <a:t>What </a:t>
          </a:r>
          <a:r>
            <a:rPr lang="en-US" sz="1400" b="1" dirty="0"/>
            <a:t>you do not want to </a:t>
          </a:r>
          <a:r>
            <a:rPr lang="en-US" sz="1400" b="1" dirty="0" smtClean="0"/>
            <a:t>happen</a:t>
          </a:r>
        </a:p>
        <a:p>
          <a:r>
            <a:rPr lang="en-GB" sz="1200" dirty="0" smtClean="0"/>
            <a:t>Do Not Attempt Cardio Pulmonary Resuscitation (DNACPR)</a:t>
          </a:r>
        </a:p>
        <a:p>
          <a:r>
            <a:rPr lang="en-GB" sz="1200" dirty="0" smtClean="0"/>
            <a:t>I don’t want artificial feeding (formalised)</a:t>
          </a:r>
          <a:endParaRPr lang="en-US" sz="1400" dirty="0" smtClean="0"/>
        </a:p>
        <a:p>
          <a:endParaRPr lang="en-US" sz="2000" dirty="0" smtClean="0"/>
        </a:p>
        <a:p>
          <a:endParaRPr lang="en-US" sz="1400" dirty="0" smtClean="0"/>
        </a:p>
        <a:p>
          <a:r>
            <a:rPr lang="en-US" sz="1400" dirty="0" smtClean="0"/>
            <a:t>This </a:t>
          </a:r>
          <a:r>
            <a:rPr lang="en-US" sz="1400" dirty="0"/>
            <a:t>is a</a:t>
          </a:r>
          <a:r>
            <a:rPr lang="en-US" sz="1400" dirty="0" smtClean="0"/>
            <a:t>...</a:t>
          </a:r>
        </a:p>
        <a:p>
          <a:r>
            <a:rPr lang="en-GB" sz="1600" dirty="0" smtClean="0">
              <a:solidFill>
                <a:srgbClr val="008000"/>
              </a:solidFill>
            </a:rPr>
            <a:t>Advanced Directive to Refuse Treatment</a:t>
          </a:r>
          <a:endParaRPr lang="en-US" sz="1600" dirty="0" smtClean="0">
            <a:solidFill>
              <a:srgbClr val="008000"/>
            </a:solidFill>
          </a:endParaRPr>
        </a:p>
        <a:p>
          <a:endParaRPr lang="en-US" sz="1400" dirty="0" smtClean="0"/>
        </a:p>
        <a:p>
          <a:endParaRPr lang="en-US" sz="1400" dirty="0"/>
        </a:p>
        <a:p>
          <a:endParaRPr lang="en-US" sz="1400" dirty="0"/>
        </a:p>
        <a:p>
          <a:r>
            <a:rPr lang="en-US" sz="1400" dirty="0"/>
            <a:t> </a:t>
          </a:r>
        </a:p>
      </dgm:t>
    </dgm:pt>
    <dgm:pt modelId="{B329FDC6-4E86-43E1-9159-A5819731A253}" type="parTrans" cxnId="{CE2D6681-478E-45F4-BFA4-03CBB8E36946}">
      <dgm:prSet/>
      <dgm:spPr/>
      <dgm:t>
        <a:bodyPr/>
        <a:lstStyle/>
        <a:p>
          <a:endParaRPr lang="en-US"/>
        </a:p>
      </dgm:t>
    </dgm:pt>
    <dgm:pt modelId="{5BCF271C-5A5F-47B5-92CF-7DA9AB1D4F1A}" type="sibTrans" cxnId="{CE2D6681-478E-45F4-BFA4-03CBB8E36946}">
      <dgm:prSet/>
      <dgm:spPr/>
      <dgm:t>
        <a:bodyPr/>
        <a:lstStyle/>
        <a:p>
          <a:endParaRPr lang="en-US"/>
        </a:p>
      </dgm:t>
    </dgm:pt>
    <dgm:pt modelId="{ABE6D290-A67E-4C07-A5DD-52C7B37D77DD}">
      <dgm:prSet phldrT="[Text]" custT="1"/>
      <dgm:spPr>
        <a:ln w="28575">
          <a:solidFill>
            <a:srgbClr val="0070C0"/>
          </a:solidFill>
        </a:ln>
      </dgm:spPr>
      <dgm:t>
        <a:bodyPr/>
        <a:lstStyle/>
        <a:p>
          <a:endParaRPr lang="en-US" sz="1400" dirty="0"/>
        </a:p>
        <a:p>
          <a:endParaRPr lang="en-US" sz="1400" b="1" dirty="0" smtClean="0"/>
        </a:p>
        <a:p>
          <a:r>
            <a:rPr lang="en-US" sz="1400" b="1" dirty="0" smtClean="0"/>
            <a:t>Who </a:t>
          </a:r>
          <a:r>
            <a:rPr lang="en-US" sz="1400" b="1" dirty="0"/>
            <a:t>will speak for </a:t>
          </a:r>
          <a:r>
            <a:rPr lang="en-US" sz="1400" b="1" dirty="0" smtClean="0"/>
            <a:t>you</a:t>
          </a:r>
        </a:p>
        <a:p>
          <a:r>
            <a:rPr lang="en-GB" sz="1200" dirty="0" smtClean="0"/>
            <a:t>Lasting Power of Attorney for health and welfare</a:t>
          </a:r>
          <a:endParaRPr lang="en-US" sz="1200" dirty="0" smtClean="0"/>
        </a:p>
        <a:p>
          <a:r>
            <a:rPr lang="en-GB" sz="1200" dirty="0" smtClean="0"/>
            <a:t>Nominated proxy spokesperson</a:t>
          </a:r>
          <a:endParaRPr lang="en-US" sz="1400" dirty="0"/>
        </a:p>
        <a:p>
          <a:endParaRPr lang="en-US" sz="2400" dirty="0"/>
        </a:p>
        <a:p>
          <a:endParaRPr lang="en-US" sz="1400" dirty="0"/>
        </a:p>
        <a:p>
          <a:endParaRPr lang="en-US" sz="1400" dirty="0" smtClean="0"/>
        </a:p>
        <a:p>
          <a:r>
            <a:rPr lang="en-US" sz="1400" dirty="0" smtClean="0"/>
            <a:t>*</a:t>
          </a:r>
          <a:r>
            <a:rPr lang="en-US" sz="1400" dirty="0"/>
            <a:t>This is a</a:t>
          </a:r>
          <a:r>
            <a:rPr lang="en-US" sz="1400" dirty="0" smtClean="0"/>
            <a:t>...</a:t>
          </a:r>
        </a:p>
        <a:p>
          <a:r>
            <a:rPr lang="en-GB" sz="1600" dirty="0" smtClean="0">
              <a:solidFill>
                <a:srgbClr val="008000"/>
              </a:solidFill>
            </a:rPr>
            <a:t>Proxy or Lasting Power of Attorney</a:t>
          </a:r>
          <a:endParaRPr lang="en-US" sz="1600" dirty="0">
            <a:solidFill>
              <a:srgbClr val="008000"/>
            </a:solidFill>
          </a:endParaRPr>
        </a:p>
        <a:p>
          <a:endParaRPr lang="en-US" sz="1400" dirty="0"/>
        </a:p>
        <a:p>
          <a:endParaRPr lang="en-US" sz="1400" dirty="0"/>
        </a:p>
      </dgm:t>
    </dgm:pt>
    <dgm:pt modelId="{E566AF50-0D51-484E-A82B-C1857D1B240C}" type="parTrans" cxnId="{43791B55-9916-41CB-951E-6ADF054F3E27}">
      <dgm:prSet/>
      <dgm:spPr/>
      <dgm:t>
        <a:bodyPr/>
        <a:lstStyle/>
        <a:p>
          <a:endParaRPr lang="en-US"/>
        </a:p>
      </dgm:t>
    </dgm:pt>
    <dgm:pt modelId="{AE9B6E55-9024-47EE-82CC-86233D897837}" type="sibTrans" cxnId="{43791B55-9916-41CB-951E-6ADF054F3E27}">
      <dgm:prSet/>
      <dgm:spPr/>
      <dgm:t>
        <a:bodyPr/>
        <a:lstStyle/>
        <a:p>
          <a:endParaRPr lang="en-US"/>
        </a:p>
      </dgm:t>
    </dgm:pt>
    <dgm:pt modelId="{1791099B-311C-417A-881B-147876BE7595}" type="pres">
      <dgm:prSet presAssocID="{B252479F-1486-417F-99C8-F497CCA123D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F881E23-F544-4857-AED5-0DEF050588AE}" type="pres">
      <dgm:prSet presAssocID="{59EA7809-2D8F-488D-A625-2BA11A1CA05E}" presName="hierRoot1" presStyleCnt="0">
        <dgm:presLayoutVars>
          <dgm:hierBranch val="init"/>
        </dgm:presLayoutVars>
      </dgm:prSet>
      <dgm:spPr/>
    </dgm:pt>
    <dgm:pt modelId="{AEDDD954-B207-4195-9BDE-CCD81FEA46DC}" type="pres">
      <dgm:prSet presAssocID="{59EA7809-2D8F-488D-A625-2BA11A1CA05E}" presName="rootComposite1" presStyleCnt="0"/>
      <dgm:spPr/>
    </dgm:pt>
    <dgm:pt modelId="{DC1923D7-C585-417A-BC29-9BFF1896E210}" type="pres">
      <dgm:prSet presAssocID="{59EA7809-2D8F-488D-A625-2BA11A1CA05E}" presName="rootText1" presStyleLbl="node0" presStyleIdx="0" presStyleCnt="1" custScaleX="157078" custScaleY="10994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330CF4-4C17-4FFA-AC38-0271F0490C5B}" type="pres">
      <dgm:prSet presAssocID="{59EA7809-2D8F-488D-A625-2BA11A1CA05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4CD5549F-C9CC-455E-983D-D24BC2D757E6}" type="pres">
      <dgm:prSet presAssocID="{59EA7809-2D8F-488D-A625-2BA11A1CA05E}" presName="hierChild2" presStyleCnt="0"/>
      <dgm:spPr/>
    </dgm:pt>
    <dgm:pt modelId="{83FD8558-0D4D-4781-B574-7F09C422161E}" type="pres">
      <dgm:prSet presAssocID="{A27EC86B-07A5-4029-96D8-8FD3D8F92A9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F40D4DAE-0866-46BF-8746-3BCA5759767D}" type="pres">
      <dgm:prSet presAssocID="{4E96E29C-90D7-41C6-ADE1-2D8606DD350F}" presName="hierRoot2" presStyleCnt="0">
        <dgm:presLayoutVars>
          <dgm:hierBranch val="init"/>
        </dgm:presLayoutVars>
      </dgm:prSet>
      <dgm:spPr/>
    </dgm:pt>
    <dgm:pt modelId="{796E6D35-5B4C-4312-B62E-C659406BF9CF}" type="pres">
      <dgm:prSet presAssocID="{4E96E29C-90D7-41C6-ADE1-2D8606DD350F}" presName="rootComposite" presStyleCnt="0"/>
      <dgm:spPr/>
    </dgm:pt>
    <dgm:pt modelId="{42993898-C2E9-4A94-9E4A-181D5CC47A4A}" type="pres">
      <dgm:prSet presAssocID="{4E96E29C-90D7-41C6-ADE1-2D8606DD350F}" presName="rootText" presStyleLbl="node2" presStyleIdx="0" presStyleCnt="3" custScaleX="124302" custScaleY="303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1CA59B-C3B4-4854-973B-DF2606BC9B1B}" type="pres">
      <dgm:prSet presAssocID="{4E96E29C-90D7-41C6-ADE1-2D8606DD350F}" presName="rootConnector" presStyleLbl="node2" presStyleIdx="0" presStyleCnt="3"/>
      <dgm:spPr/>
      <dgm:t>
        <a:bodyPr/>
        <a:lstStyle/>
        <a:p>
          <a:endParaRPr lang="en-US"/>
        </a:p>
      </dgm:t>
    </dgm:pt>
    <dgm:pt modelId="{147AC10B-394B-4A5B-9E16-DDFB3F52B773}" type="pres">
      <dgm:prSet presAssocID="{4E96E29C-90D7-41C6-ADE1-2D8606DD350F}" presName="hierChild4" presStyleCnt="0"/>
      <dgm:spPr/>
    </dgm:pt>
    <dgm:pt modelId="{A178F780-15BD-4019-BF0A-76FC68791CE5}" type="pres">
      <dgm:prSet presAssocID="{4E96E29C-90D7-41C6-ADE1-2D8606DD350F}" presName="hierChild5" presStyleCnt="0"/>
      <dgm:spPr/>
    </dgm:pt>
    <dgm:pt modelId="{CEBA42ED-BEAD-43FE-AC56-3522CA8FE27E}" type="pres">
      <dgm:prSet presAssocID="{B329FDC6-4E86-43E1-9159-A5819731A253}" presName="Name37" presStyleLbl="parChTrans1D2" presStyleIdx="1" presStyleCnt="3"/>
      <dgm:spPr/>
      <dgm:t>
        <a:bodyPr/>
        <a:lstStyle/>
        <a:p>
          <a:endParaRPr lang="en-US"/>
        </a:p>
      </dgm:t>
    </dgm:pt>
    <dgm:pt modelId="{F6BEECCC-8EF7-48FF-88A9-2B90AA0DCBE6}" type="pres">
      <dgm:prSet presAssocID="{97258FBB-F620-44D7-9DD5-42DA3D388E53}" presName="hierRoot2" presStyleCnt="0">
        <dgm:presLayoutVars>
          <dgm:hierBranch val="init"/>
        </dgm:presLayoutVars>
      </dgm:prSet>
      <dgm:spPr/>
    </dgm:pt>
    <dgm:pt modelId="{2C6E8914-A10B-48D9-B801-517A57102953}" type="pres">
      <dgm:prSet presAssocID="{97258FBB-F620-44D7-9DD5-42DA3D388E53}" presName="rootComposite" presStyleCnt="0"/>
      <dgm:spPr/>
    </dgm:pt>
    <dgm:pt modelId="{49119159-2179-41D8-BB03-09B6BF6AEE00}" type="pres">
      <dgm:prSet presAssocID="{97258FBB-F620-44D7-9DD5-42DA3D388E53}" presName="rootText" presStyleLbl="node2" presStyleIdx="1" presStyleCnt="3" custScaleX="125197" custScaleY="2987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EFA392-1B3A-45FE-B0B1-3E2EDD94FBDB}" type="pres">
      <dgm:prSet presAssocID="{97258FBB-F620-44D7-9DD5-42DA3D388E53}" presName="rootConnector" presStyleLbl="node2" presStyleIdx="1" presStyleCnt="3"/>
      <dgm:spPr/>
      <dgm:t>
        <a:bodyPr/>
        <a:lstStyle/>
        <a:p>
          <a:endParaRPr lang="en-US"/>
        </a:p>
      </dgm:t>
    </dgm:pt>
    <dgm:pt modelId="{B7D178ED-0756-4A54-A5B8-98BA38D0579F}" type="pres">
      <dgm:prSet presAssocID="{97258FBB-F620-44D7-9DD5-42DA3D388E53}" presName="hierChild4" presStyleCnt="0"/>
      <dgm:spPr/>
    </dgm:pt>
    <dgm:pt modelId="{DF131072-31B9-46A8-A94E-D92C96D90657}" type="pres">
      <dgm:prSet presAssocID="{97258FBB-F620-44D7-9DD5-42DA3D388E53}" presName="hierChild5" presStyleCnt="0"/>
      <dgm:spPr/>
    </dgm:pt>
    <dgm:pt modelId="{C3136047-DAC5-4D7C-A5B4-45DF9848979F}" type="pres">
      <dgm:prSet presAssocID="{E566AF50-0D51-484E-A82B-C1857D1B240C}" presName="Name37" presStyleLbl="parChTrans1D2" presStyleIdx="2" presStyleCnt="3"/>
      <dgm:spPr/>
      <dgm:t>
        <a:bodyPr/>
        <a:lstStyle/>
        <a:p>
          <a:endParaRPr lang="en-US"/>
        </a:p>
      </dgm:t>
    </dgm:pt>
    <dgm:pt modelId="{941FA5A6-07DD-4C01-9AC6-64EDF363A0D4}" type="pres">
      <dgm:prSet presAssocID="{ABE6D290-A67E-4C07-A5DD-52C7B37D77DD}" presName="hierRoot2" presStyleCnt="0">
        <dgm:presLayoutVars>
          <dgm:hierBranch val="init"/>
        </dgm:presLayoutVars>
      </dgm:prSet>
      <dgm:spPr/>
    </dgm:pt>
    <dgm:pt modelId="{F6DC1777-D533-42B9-8F9B-B43287A29CAA}" type="pres">
      <dgm:prSet presAssocID="{ABE6D290-A67E-4C07-A5DD-52C7B37D77DD}" presName="rootComposite" presStyleCnt="0"/>
      <dgm:spPr/>
    </dgm:pt>
    <dgm:pt modelId="{5F677DD6-9DE1-4F50-A7D2-DFFF61F8C944}" type="pres">
      <dgm:prSet presAssocID="{ABE6D290-A67E-4C07-A5DD-52C7B37D77DD}" presName="rootText" presStyleLbl="node2" presStyleIdx="2" presStyleCnt="3" custScaleX="116734" custScaleY="2969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0F423D-116A-48C2-B626-120E8ABAE647}" type="pres">
      <dgm:prSet presAssocID="{ABE6D290-A67E-4C07-A5DD-52C7B37D77DD}" presName="rootConnector" presStyleLbl="node2" presStyleIdx="2" presStyleCnt="3"/>
      <dgm:spPr/>
      <dgm:t>
        <a:bodyPr/>
        <a:lstStyle/>
        <a:p>
          <a:endParaRPr lang="en-US"/>
        </a:p>
      </dgm:t>
    </dgm:pt>
    <dgm:pt modelId="{2BDED893-CC72-4AAD-AF18-AFE1E14732BC}" type="pres">
      <dgm:prSet presAssocID="{ABE6D290-A67E-4C07-A5DD-52C7B37D77DD}" presName="hierChild4" presStyleCnt="0"/>
      <dgm:spPr/>
    </dgm:pt>
    <dgm:pt modelId="{C9B7EA91-D80E-484F-BB85-40FBE08D8FCE}" type="pres">
      <dgm:prSet presAssocID="{ABE6D290-A67E-4C07-A5DD-52C7B37D77DD}" presName="hierChild5" presStyleCnt="0"/>
      <dgm:spPr/>
    </dgm:pt>
    <dgm:pt modelId="{D50E524A-E9BA-4A2E-B84D-CDA1D8321D5E}" type="pres">
      <dgm:prSet presAssocID="{59EA7809-2D8F-488D-A625-2BA11A1CA05E}" presName="hierChild3" presStyleCnt="0"/>
      <dgm:spPr/>
    </dgm:pt>
  </dgm:ptLst>
  <dgm:cxnLst>
    <dgm:cxn modelId="{2C998EF0-4438-480B-9274-3EA66EA45087}" srcId="{B252479F-1486-417F-99C8-F497CCA123DD}" destId="{59EA7809-2D8F-488D-A625-2BA11A1CA05E}" srcOrd="0" destOrd="0" parTransId="{E383C31E-61D2-4926-8CF3-C5975C3DD14B}" sibTransId="{E0DAE104-77DA-4BC1-9400-004E9656AC94}"/>
    <dgm:cxn modelId="{AFEB8074-6C2D-4D73-998B-6BF75903FB4A}" type="presOf" srcId="{E566AF50-0D51-484E-A82B-C1857D1B240C}" destId="{C3136047-DAC5-4D7C-A5B4-45DF9848979F}" srcOrd="0" destOrd="0" presId="urn:microsoft.com/office/officeart/2005/8/layout/orgChart1"/>
    <dgm:cxn modelId="{CE2D6681-478E-45F4-BFA4-03CBB8E36946}" srcId="{59EA7809-2D8F-488D-A625-2BA11A1CA05E}" destId="{97258FBB-F620-44D7-9DD5-42DA3D388E53}" srcOrd="1" destOrd="0" parTransId="{B329FDC6-4E86-43E1-9159-A5819731A253}" sibTransId="{5BCF271C-5A5F-47B5-92CF-7DA9AB1D4F1A}"/>
    <dgm:cxn modelId="{024A83A4-12AD-4C28-AF12-6ADE9C71DD63}" type="presOf" srcId="{B329FDC6-4E86-43E1-9159-A5819731A253}" destId="{CEBA42ED-BEAD-43FE-AC56-3522CA8FE27E}" srcOrd="0" destOrd="0" presId="urn:microsoft.com/office/officeart/2005/8/layout/orgChart1"/>
    <dgm:cxn modelId="{185B099F-7044-4BA5-9F4C-4C99AC1019C2}" type="presOf" srcId="{59EA7809-2D8F-488D-A625-2BA11A1CA05E}" destId="{DC1923D7-C585-417A-BC29-9BFF1896E210}" srcOrd="0" destOrd="0" presId="urn:microsoft.com/office/officeart/2005/8/layout/orgChart1"/>
    <dgm:cxn modelId="{6C6C846C-BD39-48CE-BC98-8177A662DBD2}" type="presOf" srcId="{59EA7809-2D8F-488D-A625-2BA11A1CA05E}" destId="{6C330CF4-4C17-4FFA-AC38-0271F0490C5B}" srcOrd="1" destOrd="0" presId="urn:microsoft.com/office/officeart/2005/8/layout/orgChart1"/>
    <dgm:cxn modelId="{459EE2AC-1458-417B-80EE-DD51B065E2A3}" type="presOf" srcId="{97258FBB-F620-44D7-9DD5-42DA3D388E53}" destId="{49119159-2179-41D8-BB03-09B6BF6AEE00}" srcOrd="0" destOrd="0" presId="urn:microsoft.com/office/officeart/2005/8/layout/orgChart1"/>
    <dgm:cxn modelId="{5386879E-1C9D-43F6-A9AF-7A1A3639519A}" type="presOf" srcId="{B252479F-1486-417F-99C8-F497CCA123DD}" destId="{1791099B-311C-417A-881B-147876BE7595}" srcOrd="0" destOrd="0" presId="urn:microsoft.com/office/officeart/2005/8/layout/orgChart1"/>
    <dgm:cxn modelId="{43791B55-9916-41CB-951E-6ADF054F3E27}" srcId="{59EA7809-2D8F-488D-A625-2BA11A1CA05E}" destId="{ABE6D290-A67E-4C07-A5DD-52C7B37D77DD}" srcOrd="2" destOrd="0" parTransId="{E566AF50-0D51-484E-A82B-C1857D1B240C}" sibTransId="{AE9B6E55-9024-47EE-82CC-86233D897837}"/>
    <dgm:cxn modelId="{7C9E455B-5F8D-4D44-B174-82DBDF88A1C9}" type="presOf" srcId="{ABE6D290-A67E-4C07-A5DD-52C7B37D77DD}" destId="{5F677DD6-9DE1-4F50-A7D2-DFFF61F8C944}" srcOrd="0" destOrd="0" presId="urn:microsoft.com/office/officeart/2005/8/layout/orgChart1"/>
    <dgm:cxn modelId="{D737F5FD-4058-4A72-B646-3750C4B1F788}" type="presOf" srcId="{97258FBB-F620-44D7-9DD5-42DA3D388E53}" destId="{0AEFA392-1B3A-45FE-B0B1-3E2EDD94FBDB}" srcOrd="1" destOrd="0" presId="urn:microsoft.com/office/officeart/2005/8/layout/orgChart1"/>
    <dgm:cxn modelId="{E85C9A15-4E00-4784-9383-55B57C49B1D8}" type="presOf" srcId="{4E96E29C-90D7-41C6-ADE1-2D8606DD350F}" destId="{431CA59B-C3B4-4854-973B-DF2606BC9B1B}" srcOrd="1" destOrd="0" presId="urn:microsoft.com/office/officeart/2005/8/layout/orgChart1"/>
    <dgm:cxn modelId="{A45F100A-B88E-41F6-BB25-90AD808BB48D}" type="presOf" srcId="{A27EC86B-07A5-4029-96D8-8FD3D8F92A96}" destId="{83FD8558-0D4D-4781-B574-7F09C422161E}" srcOrd="0" destOrd="0" presId="urn:microsoft.com/office/officeart/2005/8/layout/orgChart1"/>
    <dgm:cxn modelId="{BB862FE5-8E9B-463D-AA67-D261EA8FB56A}" type="presOf" srcId="{4E96E29C-90D7-41C6-ADE1-2D8606DD350F}" destId="{42993898-C2E9-4A94-9E4A-181D5CC47A4A}" srcOrd="0" destOrd="0" presId="urn:microsoft.com/office/officeart/2005/8/layout/orgChart1"/>
    <dgm:cxn modelId="{D49E2DCA-B733-4794-9A9F-C5648C4DD37E}" srcId="{59EA7809-2D8F-488D-A625-2BA11A1CA05E}" destId="{4E96E29C-90D7-41C6-ADE1-2D8606DD350F}" srcOrd="0" destOrd="0" parTransId="{A27EC86B-07A5-4029-96D8-8FD3D8F92A96}" sibTransId="{B80C3D2D-4321-4928-9ECD-7E4C57EDD097}"/>
    <dgm:cxn modelId="{7F1CA23D-AE6F-41A5-95B1-FB33A7EFCD18}" type="presOf" srcId="{ABE6D290-A67E-4C07-A5DD-52C7B37D77DD}" destId="{1D0F423D-116A-48C2-B626-120E8ABAE647}" srcOrd="1" destOrd="0" presId="urn:microsoft.com/office/officeart/2005/8/layout/orgChart1"/>
    <dgm:cxn modelId="{D3574A1F-5464-4CDB-B652-1333FFE6E588}" type="presParOf" srcId="{1791099B-311C-417A-881B-147876BE7595}" destId="{6F881E23-F544-4857-AED5-0DEF050588AE}" srcOrd="0" destOrd="0" presId="urn:microsoft.com/office/officeart/2005/8/layout/orgChart1"/>
    <dgm:cxn modelId="{31573CF9-5274-4FAB-8268-B8C933301283}" type="presParOf" srcId="{6F881E23-F544-4857-AED5-0DEF050588AE}" destId="{AEDDD954-B207-4195-9BDE-CCD81FEA46DC}" srcOrd="0" destOrd="0" presId="urn:microsoft.com/office/officeart/2005/8/layout/orgChart1"/>
    <dgm:cxn modelId="{65573759-3059-423D-9669-96698866530F}" type="presParOf" srcId="{AEDDD954-B207-4195-9BDE-CCD81FEA46DC}" destId="{DC1923D7-C585-417A-BC29-9BFF1896E210}" srcOrd="0" destOrd="0" presId="urn:microsoft.com/office/officeart/2005/8/layout/orgChart1"/>
    <dgm:cxn modelId="{35195782-A957-4D7E-BB5E-7AE73AC84589}" type="presParOf" srcId="{AEDDD954-B207-4195-9BDE-CCD81FEA46DC}" destId="{6C330CF4-4C17-4FFA-AC38-0271F0490C5B}" srcOrd="1" destOrd="0" presId="urn:microsoft.com/office/officeart/2005/8/layout/orgChart1"/>
    <dgm:cxn modelId="{C3859312-1AD3-4D18-B878-D5AE6B9D864D}" type="presParOf" srcId="{6F881E23-F544-4857-AED5-0DEF050588AE}" destId="{4CD5549F-C9CC-455E-983D-D24BC2D757E6}" srcOrd="1" destOrd="0" presId="urn:microsoft.com/office/officeart/2005/8/layout/orgChart1"/>
    <dgm:cxn modelId="{01D8060E-9BA3-48CF-A521-49D4D261A4BE}" type="presParOf" srcId="{4CD5549F-C9CC-455E-983D-D24BC2D757E6}" destId="{83FD8558-0D4D-4781-B574-7F09C422161E}" srcOrd="0" destOrd="0" presId="urn:microsoft.com/office/officeart/2005/8/layout/orgChart1"/>
    <dgm:cxn modelId="{B98ECBAC-D832-486A-9DE1-D9E26AD60953}" type="presParOf" srcId="{4CD5549F-C9CC-455E-983D-D24BC2D757E6}" destId="{F40D4DAE-0866-46BF-8746-3BCA5759767D}" srcOrd="1" destOrd="0" presId="urn:microsoft.com/office/officeart/2005/8/layout/orgChart1"/>
    <dgm:cxn modelId="{047578A7-BE86-48F0-8287-14B9B46184A0}" type="presParOf" srcId="{F40D4DAE-0866-46BF-8746-3BCA5759767D}" destId="{796E6D35-5B4C-4312-B62E-C659406BF9CF}" srcOrd="0" destOrd="0" presId="urn:microsoft.com/office/officeart/2005/8/layout/orgChart1"/>
    <dgm:cxn modelId="{A6935ECF-E57D-47E1-B81E-FC1352646B89}" type="presParOf" srcId="{796E6D35-5B4C-4312-B62E-C659406BF9CF}" destId="{42993898-C2E9-4A94-9E4A-181D5CC47A4A}" srcOrd="0" destOrd="0" presId="urn:microsoft.com/office/officeart/2005/8/layout/orgChart1"/>
    <dgm:cxn modelId="{1A796EDA-7A39-4990-8A8E-9C9744381EA0}" type="presParOf" srcId="{796E6D35-5B4C-4312-B62E-C659406BF9CF}" destId="{431CA59B-C3B4-4854-973B-DF2606BC9B1B}" srcOrd="1" destOrd="0" presId="urn:microsoft.com/office/officeart/2005/8/layout/orgChart1"/>
    <dgm:cxn modelId="{82AC6BA8-DB6C-42D3-8FC0-6E6FF961DB74}" type="presParOf" srcId="{F40D4DAE-0866-46BF-8746-3BCA5759767D}" destId="{147AC10B-394B-4A5B-9E16-DDFB3F52B773}" srcOrd="1" destOrd="0" presId="urn:microsoft.com/office/officeart/2005/8/layout/orgChart1"/>
    <dgm:cxn modelId="{ECA85DF2-8BEE-4784-8894-8229E9391E1C}" type="presParOf" srcId="{F40D4DAE-0866-46BF-8746-3BCA5759767D}" destId="{A178F780-15BD-4019-BF0A-76FC68791CE5}" srcOrd="2" destOrd="0" presId="urn:microsoft.com/office/officeart/2005/8/layout/orgChart1"/>
    <dgm:cxn modelId="{2BE1D265-A864-4C4A-B0D8-F1E99AD09C9A}" type="presParOf" srcId="{4CD5549F-C9CC-455E-983D-D24BC2D757E6}" destId="{CEBA42ED-BEAD-43FE-AC56-3522CA8FE27E}" srcOrd="2" destOrd="0" presId="urn:microsoft.com/office/officeart/2005/8/layout/orgChart1"/>
    <dgm:cxn modelId="{D422E406-46B9-43C7-8141-9652547539FF}" type="presParOf" srcId="{4CD5549F-C9CC-455E-983D-D24BC2D757E6}" destId="{F6BEECCC-8EF7-48FF-88A9-2B90AA0DCBE6}" srcOrd="3" destOrd="0" presId="urn:microsoft.com/office/officeart/2005/8/layout/orgChart1"/>
    <dgm:cxn modelId="{E784DAB4-9F23-438E-8184-24BC3D748503}" type="presParOf" srcId="{F6BEECCC-8EF7-48FF-88A9-2B90AA0DCBE6}" destId="{2C6E8914-A10B-48D9-B801-517A57102953}" srcOrd="0" destOrd="0" presId="urn:microsoft.com/office/officeart/2005/8/layout/orgChart1"/>
    <dgm:cxn modelId="{A188640F-D19D-4E60-863F-96CF0E3EEF4C}" type="presParOf" srcId="{2C6E8914-A10B-48D9-B801-517A57102953}" destId="{49119159-2179-41D8-BB03-09B6BF6AEE00}" srcOrd="0" destOrd="0" presId="urn:microsoft.com/office/officeart/2005/8/layout/orgChart1"/>
    <dgm:cxn modelId="{3224A75F-1750-4BA6-95FB-290675EE4F5B}" type="presParOf" srcId="{2C6E8914-A10B-48D9-B801-517A57102953}" destId="{0AEFA392-1B3A-45FE-B0B1-3E2EDD94FBDB}" srcOrd="1" destOrd="0" presId="urn:microsoft.com/office/officeart/2005/8/layout/orgChart1"/>
    <dgm:cxn modelId="{3D98A08D-C462-41E3-B8DC-99E5F8298D2F}" type="presParOf" srcId="{F6BEECCC-8EF7-48FF-88A9-2B90AA0DCBE6}" destId="{B7D178ED-0756-4A54-A5B8-98BA38D0579F}" srcOrd="1" destOrd="0" presId="urn:microsoft.com/office/officeart/2005/8/layout/orgChart1"/>
    <dgm:cxn modelId="{3D3F6687-0A2E-4DE3-BC7E-8A313FE8E393}" type="presParOf" srcId="{F6BEECCC-8EF7-48FF-88A9-2B90AA0DCBE6}" destId="{DF131072-31B9-46A8-A94E-D92C96D90657}" srcOrd="2" destOrd="0" presId="urn:microsoft.com/office/officeart/2005/8/layout/orgChart1"/>
    <dgm:cxn modelId="{883E2C99-83F3-419F-8E44-3A1B0B947B53}" type="presParOf" srcId="{4CD5549F-C9CC-455E-983D-D24BC2D757E6}" destId="{C3136047-DAC5-4D7C-A5B4-45DF9848979F}" srcOrd="4" destOrd="0" presId="urn:microsoft.com/office/officeart/2005/8/layout/orgChart1"/>
    <dgm:cxn modelId="{55197524-B613-46C8-8B01-05926B67F9F5}" type="presParOf" srcId="{4CD5549F-C9CC-455E-983D-D24BC2D757E6}" destId="{941FA5A6-07DD-4C01-9AC6-64EDF363A0D4}" srcOrd="5" destOrd="0" presId="urn:microsoft.com/office/officeart/2005/8/layout/orgChart1"/>
    <dgm:cxn modelId="{D0832612-A800-4D0C-A3C5-E6B82F04A2B3}" type="presParOf" srcId="{941FA5A6-07DD-4C01-9AC6-64EDF363A0D4}" destId="{F6DC1777-D533-42B9-8F9B-B43287A29CAA}" srcOrd="0" destOrd="0" presId="urn:microsoft.com/office/officeart/2005/8/layout/orgChart1"/>
    <dgm:cxn modelId="{0CADD8AA-FCBF-4D31-87BF-7B0022C921F2}" type="presParOf" srcId="{F6DC1777-D533-42B9-8F9B-B43287A29CAA}" destId="{5F677DD6-9DE1-4F50-A7D2-DFFF61F8C944}" srcOrd="0" destOrd="0" presId="urn:microsoft.com/office/officeart/2005/8/layout/orgChart1"/>
    <dgm:cxn modelId="{330001AF-D128-4FAE-BD3E-8001BA0788D4}" type="presParOf" srcId="{F6DC1777-D533-42B9-8F9B-B43287A29CAA}" destId="{1D0F423D-116A-48C2-B626-120E8ABAE647}" srcOrd="1" destOrd="0" presId="urn:microsoft.com/office/officeart/2005/8/layout/orgChart1"/>
    <dgm:cxn modelId="{629A815B-2534-480E-A4D0-886E9612D08C}" type="presParOf" srcId="{941FA5A6-07DD-4C01-9AC6-64EDF363A0D4}" destId="{2BDED893-CC72-4AAD-AF18-AFE1E14732BC}" srcOrd="1" destOrd="0" presId="urn:microsoft.com/office/officeart/2005/8/layout/orgChart1"/>
    <dgm:cxn modelId="{B9F1116F-C080-4B9A-8173-F392D32F3C6A}" type="presParOf" srcId="{941FA5A6-07DD-4C01-9AC6-64EDF363A0D4}" destId="{C9B7EA91-D80E-484F-BB85-40FBE08D8FCE}" srcOrd="2" destOrd="0" presId="urn:microsoft.com/office/officeart/2005/8/layout/orgChart1"/>
    <dgm:cxn modelId="{A96EFA79-4338-4DFA-8A9A-70A3D6CEFD63}" type="presParOf" srcId="{6F881E23-F544-4857-AED5-0DEF050588AE}" destId="{D50E524A-E9BA-4A2E-B84D-CDA1D8321D5E}" srcOrd="2" destOrd="0" presId="urn:microsoft.com/office/officeart/2005/8/layout/orgChart1"/>
  </dgm:cxnLst>
  <dgm:bg/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136047-DAC5-4D7C-A5B4-45DF9848979F}">
      <dsp:nvSpPr>
        <dsp:cNvPr id="0" name=""/>
        <dsp:cNvSpPr/>
      </dsp:nvSpPr>
      <dsp:spPr>
        <a:xfrm>
          <a:off x="3943350" y="1009869"/>
          <a:ext cx="2673052" cy="38514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2570"/>
              </a:lnTo>
              <a:lnTo>
                <a:pt x="2673052" y="192570"/>
              </a:lnTo>
              <a:lnTo>
                <a:pt x="2673052" y="38514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BA42ED-BEAD-43FE-AC56-3522CA8FE27E}">
      <dsp:nvSpPr>
        <dsp:cNvPr id="0" name=""/>
        <dsp:cNvSpPr/>
      </dsp:nvSpPr>
      <dsp:spPr>
        <a:xfrm>
          <a:off x="3897630" y="1009869"/>
          <a:ext cx="91440" cy="38514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2570"/>
              </a:lnTo>
              <a:lnTo>
                <a:pt x="115118" y="192570"/>
              </a:lnTo>
              <a:lnTo>
                <a:pt x="115118" y="38514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FD8558-0D4D-4781-B574-7F09C422161E}">
      <dsp:nvSpPr>
        <dsp:cNvPr id="0" name=""/>
        <dsp:cNvSpPr/>
      </dsp:nvSpPr>
      <dsp:spPr>
        <a:xfrm>
          <a:off x="1339696" y="1009869"/>
          <a:ext cx="2603653" cy="385140"/>
        </a:xfrm>
        <a:custGeom>
          <a:avLst/>
          <a:gdLst/>
          <a:ahLst/>
          <a:cxnLst/>
          <a:rect l="0" t="0" r="0" b="0"/>
          <a:pathLst>
            <a:path>
              <a:moveTo>
                <a:pt x="2603653" y="0"/>
              </a:moveTo>
              <a:lnTo>
                <a:pt x="2603653" y="192570"/>
              </a:lnTo>
              <a:lnTo>
                <a:pt x="0" y="192570"/>
              </a:lnTo>
              <a:lnTo>
                <a:pt x="0" y="385140"/>
              </a:lnTo>
            </a:path>
          </a:pathLst>
        </a:custGeom>
        <a:noFill/>
        <a:ln w="127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1923D7-C585-417A-BC29-9BFF1896E210}">
      <dsp:nvSpPr>
        <dsp:cNvPr id="0" name=""/>
        <dsp:cNvSpPr/>
      </dsp:nvSpPr>
      <dsp:spPr>
        <a:xfrm>
          <a:off x="2502941" y="1662"/>
          <a:ext cx="2880817" cy="100820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Advance Care Planning</a:t>
          </a:r>
        </a:p>
      </dsp:txBody>
      <dsp:txXfrm>
        <a:off x="2502941" y="1662"/>
        <a:ext cx="2880817" cy="1008207"/>
      </dsp:txXfrm>
    </dsp:sp>
    <dsp:sp modelId="{42993898-C2E9-4A94-9E4A-181D5CC47A4A}">
      <dsp:nvSpPr>
        <dsp:cNvPr id="0" name=""/>
        <dsp:cNvSpPr/>
      </dsp:nvSpPr>
      <dsp:spPr>
        <a:xfrm>
          <a:off x="199844" y="1395010"/>
          <a:ext cx="2279704" cy="2779791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What </a:t>
          </a:r>
          <a:r>
            <a:rPr lang="en-US" sz="1400" b="1" kern="1200" dirty="0">
              <a:solidFill>
                <a:schemeClr val="tx1"/>
              </a:solidFill>
            </a:rPr>
            <a:t>you do want to </a:t>
          </a:r>
          <a:r>
            <a:rPr lang="en-US" sz="1400" b="1" kern="1200" dirty="0" smtClean="0">
              <a:solidFill>
                <a:schemeClr val="tx1"/>
              </a:solidFill>
            </a:rPr>
            <a:t>happen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</a:rPr>
            <a:t>Preferred Priorities for Care document (PPC)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>
              <a:solidFill>
                <a:schemeClr val="tx1"/>
              </a:solidFill>
            </a:rPr>
            <a:t>What music I would like to have on in my room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chemeClr val="tx1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chemeClr val="tx1"/>
              </a:solidFill>
            </a:rPr>
            <a:t>*This is a</a:t>
          </a:r>
          <a:r>
            <a:rPr lang="en-US" sz="1400" kern="1200" dirty="0" smtClean="0">
              <a:solidFill>
                <a:schemeClr val="tx1"/>
              </a:solidFill>
            </a:rPr>
            <a:t>....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008000"/>
              </a:solidFill>
            </a:rPr>
            <a:t>Advance Statement of wishes and preferences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>
            <a:solidFill>
              <a:srgbClr val="008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99844" y="1395010"/>
        <a:ext cx="2279704" cy="2779791"/>
      </dsp:txXfrm>
    </dsp:sp>
    <dsp:sp modelId="{49119159-2179-41D8-BB03-09B6BF6AEE00}">
      <dsp:nvSpPr>
        <dsp:cNvPr id="0" name=""/>
        <dsp:cNvSpPr/>
      </dsp:nvSpPr>
      <dsp:spPr>
        <a:xfrm>
          <a:off x="2864689" y="1395010"/>
          <a:ext cx="2296118" cy="273934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What </a:t>
          </a:r>
          <a:r>
            <a:rPr lang="en-US" sz="1400" b="1" kern="1200" dirty="0"/>
            <a:t>you do not want to </a:t>
          </a:r>
          <a:r>
            <a:rPr lang="en-US" sz="1400" b="1" kern="1200" dirty="0" smtClean="0"/>
            <a:t>happen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Do Not Attempt Cardio Pulmonary Resuscitation (DNACPR)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I don’t want artificial feeding (formalised)</a:t>
          </a: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This </a:t>
          </a:r>
          <a:r>
            <a:rPr lang="en-US" sz="1400" kern="1200" dirty="0"/>
            <a:t>is a</a:t>
          </a:r>
          <a:r>
            <a:rPr lang="en-US" sz="1400" kern="1200" dirty="0" smtClean="0"/>
            <a:t>...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008000"/>
              </a:solidFill>
            </a:rPr>
            <a:t>Advanced Directive to Refuse Treatment</a:t>
          </a:r>
          <a:endParaRPr lang="en-US" sz="1600" kern="1200" dirty="0" smtClean="0">
            <a:solidFill>
              <a:srgbClr val="008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/>
            <a:t> </a:t>
          </a:r>
        </a:p>
      </dsp:txBody>
      <dsp:txXfrm>
        <a:off x="2864689" y="1395010"/>
        <a:ext cx="2296118" cy="2739342"/>
      </dsp:txXfrm>
    </dsp:sp>
    <dsp:sp modelId="{5F677DD6-9DE1-4F50-A7D2-DFFF61F8C944}">
      <dsp:nvSpPr>
        <dsp:cNvPr id="0" name=""/>
        <dsp:cNvSpPr/>
      </dsp:nvSpPr>
      <dsp:spPr>
        <a:xfrm>
          <a:off x="5545948" y="1395010"/>
          <a:ext cx="2140906" cy="272340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8575" cap="flat" cmpd="sng" algn="ctr">
          <a:solidFill>
            <a:srgbClr val="0070C0"/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1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Who </a:t>
          </a:r>
          <a:r>
            <a:rPr lang="en-US" sz="1400" b="1" kern="1200" dirty="0"/>
            <a:t>will speak for </a:t>
          </a:r>
          <a:r>
            <a:rPr lang="en-US" sz="1400" b="1" kern="1200" dirty="0" smtClean="0"/>
            <a:t>you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Lasting Power of Attorney for health and welfare</a:t>
          </a:r>
          <a:endParaRPr lang="en-US" sz="12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 smtClean="0"/>
            <a:t>Nominated proxy spokesperson</a:t>
          </a: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 smtClean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*</a:t>
          </a:r>
          <a:r>
            <a:rPr lang="en-US" sz="1400" kern="1200" dirty="0"/>
            <a:t>This is a</a:t>
          </a:r>
          <a:r>
            <a:rPr lang="en-US" sz="1400" kern="1200" dirty="0" smtClean="0"/>
            <a:t>...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kern="1200" dirty="0" smtClean="0">
              <a:solidFill>
                <a:srgbClr val="008000"/>
              </a:solidFill>
            </a:rPr>
            <a:t>Proxy or Lasting Power of Attorney</a:t>
          </a:r>
          <a:endParaRPr lang="en-US" sz="1600" kern="1200" dirty="0">
            <a:solidFill>
              <a:srgbClr val="008000"/>
            </a:solidFill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5545948" y="1395010"/>
        <a:ext cx="2140906" cy="27234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0EB7602-CDA5-4D48-A843-AFD07DA18B4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5"/>
            <a:ext cx="2980117" cy="4680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86546A-CF1A-4BD8-9EF0-50DD7666D23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3743" y="5"/>
            <a:ext cx="2980117" cy="46802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B9DD9D-DD1E-4DC1-8950-7A08BB574C81}" type="datetimeFigureOut">
              <a:rPr lang="en-GB"/>
              <a:pPr>
                <a:defRPr/>
              </a:pPr>
              <a:t>16/08/2021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8D671E-1FA8-4AA8-8DD0-762D2490959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52193"/>
            <a:ext cx="2980117" cy="46802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47DA80-4281-40D1-AE84-EC1F453D10C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3743" y="8852193"/>
            <a:ext cx="2980117" cy="46802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BC3C11F7-817E-45BD-B223-D5E2773DBBC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D3CCFB5-5AEA-4704-B647-08A5378432B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80117" cy="4665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A7E2FF9-A6F7-4D06-8897-9134B41AFF0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93743" y="2"/>
            <a:ext cx="2980117" cy="46653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7D977F2B-CDE6-4A21-AA9C-B70FD52F715F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9663" y="700088"/>
            <a:ext cx="4656137" cy="34940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CD3AAEC-E778-452E-BB0A-50CEB251D6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7227" y="4426843"/>
            <a:ext cx="5501013" cy="419431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dirty="0"/>
              <a:t>Click to edit Master text styles</a:t>
            </a:r>
          </a:p>
          <a:p>
            <a:pPr lvl="1"/>
            <a:r>
              <a:rPr lang="en-US" altLang="en-US" noProof="0" dirty="0"/>
              <a:t>Second level</a:t>
            </a:r>
          </a:p>
          <a:p>
            <a:pPr lvl="2"/>
            <a:r>
              <a:rPr lang="en-US" altLang="en-US" noProof="0" dirty="0"/>
              <a:t>Third level</a:t>
            </a:r>
          </a:p>
          <a:p>
            <a:pPr lvl="3"/>
            <a:r>
              <a:rPr lang="en-US" altLang="en-US" noProof="0" dirty="0"/>
              <a:t>Fourth level</a:t>
            </a:r>
          </a:p>
          <a:p>
            <a:pPr lvl="4"/>
            <a:r>
              <a:rPr lang="en-US" altLang="en-US" noProof="0" dirty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32ADA77B-C857-4CEC-B6E2-7CAF4FC1B5C1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2192"/>
            <a:ext cx="2980117" cy="4665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92FAAAB5-3C0E-409C-A0A6-1E88375BF7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3743" y="8852192"/>
            <a:ext cx="2980117" cy="46653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29094B96-6C2B-4157-A9C6-EDF63E29484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88376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9430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5862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562913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80116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9094B96-6C2B-4157-A9C6-EDF63E29484B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38522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4368" y="5903187"/>
            <a:ext cx="1125145" cy="805216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28651" y="1484785"/>
            <a:ext cx="7886700" cy="5112866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141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484784"/>
            <a:ext cx="7886700" cy="48239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6" name="Picture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78307"/>
            <a:ext cx="7903790" cy="45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572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628650" y="1484784"/>
            <a:ext cx="7886700" cy="4823941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pic>
        <p:nvPicPr>
          <p:cNvPr id="5" name="Picture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81328"/>
            <a:ext cx="7886700" cy="43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262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0" y="1484784"/>
            <a:ext cx="7886700" cy="482453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6" name="Picture 5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81328"/>
            <a:ext cx="788670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494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759619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070C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628651" y="1484784"/>
            <a:ext cx="7886700" cy="482394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5" name="Picture 4"/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81328"/>
            <a:ext cx="7886700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076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/>
          <a:p>
            <a:fld id="{52F444BF-9A9A-4E3E-BF64-1D099F01751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1040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0363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2776"/>
            <a:ext cx="7886700" cy="5040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939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884368" y="5903187"/>
            <a:ext cx="1125145" cy="805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769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50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9036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28800"/>
            <a:ext cx="7886700" cy="4968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17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1" r:id="rId2"/>
    <p:sldLayoutId id="2147484042" r:id="rId3"/>
    <p:sldLayoutId id="2147484043" r:id="rId4"/>
    <p:sldLayoutId id="2147484044" r:id="rId5"/>
    <p:sldLayoutId id="2147484034" r:id="rId6"/>
    <p:sldLayoutId id="2147484035" r:id="rId7"/>
    <p:sldLayoutId id="2147484040" r:id="rId8"/>
    <p:sldLayoutId id="2147484045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2856"/>
            <a:ext cx="6858000" cy="1008113"/>
          </a:xfrm>
        </p:spPr>
        <p:txBody>
          <a:bodyPr/>
          <a:lstStyle/>
          <a:p>
            <a:r>
              <a:rPr lang="en-GB" dirty="0" smtClean="0"/>
              <a:t>Rules of Thumb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788" y="3212976"/>
            <a:ext cx="6858000" cy="252028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Practical ways of supporting people with dementia at the end of life</a:t>
            </a:r>
          </a:p>
          <a:p>
            <a:endParaRPr lang="en-GB" sz="3200" dirty="0" smtClean="0"/>
          </a:p>
          <a:p>
            <a:r>
              <a:rPr lang="en-GB" sz="3200" dirty="0" smtClean="0"/>
              <a:t>With thanks to:</a:t>
            </a:r>
            <a:endParaRPr lang="en-GB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4" y="511179"/>
            <a:ext cx="2267909" cy="16216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89" y="6100787"/>
            <a:ext cx="1677949" cy="399091"/>
          </a:xfrm>
          <a:prstGeom prst="rect">
            <a:avLst/>
          </a:prstGeom>
        </p:spPr>
      </p:pic>
      <p:pic>
        <p:nvPicPr>
          <p:cNvPr id="6" name="Picture 2" descr="Text&#10;&#10;Description automatically generated">
            <a:extLst>
              <a:ext uri="{FF2B5EF4-FFF2-40B4-BE49-F238E27FC236}">
                <a16:creationId xmlns:a16="http://schemas.microsoft.com/office/drawing/2014/main" id="{76C2D092-526D-4C2A-92B2-F86D15CD4D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6779" y="6030349"/>
            <a:ext cx="1562789" cy="570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St Ann's Hospice - 50 Years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559" r="34609" b="11994"/>
          <a:stretch/>
        </p:blipFill>
        <p:spPr bwMode="auto">
          <a:xfrm>
            <a:off x="3735865" y="6017614"/>
            <a:ext cx="1441805" cy="599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/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881976"/>
            <a:ext cx="905831" cy="836712"/>
          </a:xfrm>
          <a:prstGeom prst="rect">
            <a:avLst/>
          </a:prstGeom>
        </p:spPr>
      </p:pic>
      <p:pic>
        <p:nvPicPr>
          <p:cNvPr id="12" name="Picture 11" descr="cid:image003.png@01D5DB53.C4F9A040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810" y="5912243"/>
            <a:ext cx="784101" cy="781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596336" y="6048530"/>
            <a:ext cx="1403648" cy="48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7064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300" b="1" dirty="0" smtClean="0"/>
              <a:t>The role of the Multi-disciplinary Team (MDT)</a:t>
            </a:r>
            <a:endParaRPr lang="en-GB" sz="33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1835696" y="1484784"/>
            <a:ext cx="6679654" cy="57606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How do teams work together?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255" y="1325502"/>
            <a:ext cx="1404441" cy="894627"/>
          </a:xfrm>
          <a:prstGeom prst="rect">
            <a:avLst/>
          </a:prstGeom>
          <a:noFill/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467544" y="2420887"/>
            <a:ext cx="8496944" cy="396044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GB" dirty="0" smtClean="0"/>
              <a:t>Resident and family advocate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GB" dirty="0" smtClean="0"/>
              <a:t>GSF or palliative </a:t>
            </a:r>
            <a:r>
              <a:rPr lang="en-GB" dirty="0"/>
              <a:t>c</a:t>
            </a:r>
            <a:r>
              <a:rPr lang="en-GB" dirty="0" smtClean="0"/>
              <a:t>are meetings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GB" dirty="0" smtClean="0"/>
              <a:t>The </a:t>
            </a:r>
            <a:r>
              <a:rPr lang="en-GB" dirty="0"/>
              <a:t>weekly ‘home round’ or ‘check in</a:t>
            </a:r>
            <a:r>
              <a:rPr lang="en-GB" dirty="0" smtClean="0"/>
              <a:t>’, </a:t>
            </a:r>
            <a:r>
              <a:rPr lang="en-GB" dirty="0"/>
              <a:t>with residents prioritised for review based on MDT clinical judgement and care home </a:t>
            </a:r>
            <a:r>
              <a:rPr lang="en-GB" dirty="0" smtClean="0"/>
              <a:t>advice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GB" dirty="0" smtClean="0"/>
              <a:t>Referral to other teams or specialists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GB" dirty="0" smtClean="0"/>
              <a:t>Developing team with specialist skills (further training, education)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GB" dirty="0" smtClean="0"/>
              <a:t>Reflective meetings (example, Significant Event Analysis)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539360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30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1680" y="3933056"/>
            <a:ext cx="5760640" cy="2346826"/>
          </a:xfrm>
          <a:prstGeom prst="rect">
            <a:avLst/>
          </a:prstGeom>
        </p:spPr>
      </p:pic>
      <p:pic>
        <p:nvPicPr>
          <p:cNvPr id="5" name="image30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1680" y="1268760"/>
            <a:ext cx="5760640" cy="2952328"/>
          </a:xfrm>
          <a:prstGeom prst="rect">
            <a:avLst/>
          </a:prstGeom>
        </p:spPr>
      </p:pic>
      <p:pic>
        <p:nvPicPr>
          <p:cNvPr id="4" name="image300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91680" y="116632"/>
            <a:ext cx="5760640" cy="129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4049" y="908720"/>
            <a:ext cx="2267909" cy="1621677"/>
          </a:xfrm>
          <a:prstGeom prst="rect">
            <a:avLst/>
          </a:prstGeom>
        </p:spPr>
      </p:pic>
      <p:pic>
        <p:nvPicPr>
          <p:cNvPr id="8" name="Picture 7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429000"/>
            <a:ext cx="720080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810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302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691680" y="3933056"/>
            <a:ext cx="5760640" cy="2346826"/>
          </a:xfrm>
          <a:prstGeom prst="rect">
            <a:avLst/>
          </a:prstGeom>
        </p:spPr>
      </p:pic>
      <p:pic>
        <p:nvPicPr>
          <p:cNvPr id="5" name="image301.png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691680" y="1268760"/>
            <a:ext cx="5760640" cy="2952328"/>
          </a:xfrm>
          <a:prstGeom prst="rect">
            <a:avLst/>
          </a:prstGeom>
        </p:spPr>
      </p:pic>
      <p:pic>
        <p:nvPicPr>
          <p:cNvPr id="4" name="image300.png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691680" y="116632"/>
            <a:ext cx="5760640" cy="1294656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2123728" y="223640"/>
            <a:ext cx="5400600" cy="757088"/>
          </a:xfrm>
          <a:prstGeom prst="ellipse">
            <a:avLst/>
          </a:prstGeom>
          <a:noFill/>
          <a:ln w="1079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/>
          <p:cNvSpPr/>
          <p:nvPr/>
        </p:nvSpPr>
        <p:spPr>
          <a:xfrm>
            <a:off x="1835696" y="5013974"/>
            <a:ext cx="2376264" cy="431250"/>
          </a:xfrm>
          <a:prstGeom prst="ellipse">
            <a:avLst/>
          </a:prstGeom>
          <a:noFill/>
          <a:ln w="1079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Oval 8"/>
          <p:cNvSpPr/>
          <p:nvPr/>
        </p:nvSpPr>
        <p:spPr>
          <a:xfrm>
            <a:off x="2123728" y="1915084"/>
            <a:ext cx="5400600" cy="757088"/>
          </a:xfrm>
          <a:prstGeom prst="ellipse">
            <a:avLst/>
          </a:prstGeom>
          <a:noFill/>
          <a:ln w="1079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441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4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4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What </a:t>
            </a:r>
            <a:r>
              <a:rPr lang="en-GB" b="1" dirty="0" smtClean="0"/>
              <a:t>is a treatment/intervention? </a:t>
            </a:r>
            <a:endParaRPr lang="en-GB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1484784"/>
            <a:ext cx="7886700" cy="2664296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Definition</a:t>
            </a:r>
            <a:r>
              <a:rPr lang="en-GB" dirty="0" smtClean="0"/>
              <a:t> </a:t>
            </a:r>
            <a:r>
              <a:rPr lang="en-GB" dirty="0"/>
              <a:t>- </a:t>
            </a:r>
            <a:r>
              <a:rPr lang="en-GB" dirty="0" smtClean="0"/>
              <a:t>The </a:t>
            </a:r>
            <a:r>
              <a:rPr lang="en-GB" dirty="0"/>
              <a:t>use of an agent, procedure, or regimen, such as a drug, surgery, or exercise, in an attempt to cure or mitigate a </a:t>
            </a:r>
            <a:r>
              <a:rPr lang="en-GB" dirty="0" smtClean="0"/>
              <a:t>disease (</a:t>
            </a:r>
            <a:r>
              <a:rPr lang="en-GB" i="1" dirty="0" smtClean="0"/>
              <a:t>free-dictionary, 2021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       Can you give some examples?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12877"/>
            <a:ext cx="560705" cy="768350"/>
          </a:xfrm>
          <a:prstGeom prst="rect">
            <a:avLst/>
          </a:prstGeom>
          <a:noFill/>
        </p:spPr>
      </p:pic>
      <p:sp>
        <p:nvSpPr>
          <p:cNvPr id="5" name="Text Placeholder 2"/>
          <p:cNvSpPr txBox="1">
            <a:spLocks/>
          </p:cNvSpPr>
          <p:nvPr/>
        </p:nvSpPr>
        <p:spPr>
          <a:xfrm>
            <a:off x="628650" y="4797151"/>
            <a:ext cx="7886700" cy="13202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dirty="0" smtClean="0"/>
              <a:t>Regular measurements, medications, physical observations, blood tests, cannulations, blood pressure monitoring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214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Peter</a:t>
            </a:r>
            <a:endParaRPr lang="en-GB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1656185" cy="3312368"/>
          </a:xfrm>
          <a:prstGeom prst="rect">
            <a:avLst/>
          </a:prstGeom>
          <a:noFill/>
        </p:spPr>
      </p:pic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31772" y="1556792"/>
            <a:ext cx="5599535" cy="4392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dirty="0"/>
              <a:t>Peter’s swallowing difficulties continue and he starts to choke when trying to swallow his atorvastatin capsule. </a:t>
            </a:r>
          </a:p>
          <a:p>
            <a:pPr marL="0" indent="0">
              <a:buNone/>
            </a:pPr>
            <a:r>
              <a:rPr lang="en-GB" dirty="0"/>
              <a:t>What are the options? Covert medication? Review goals of treatment and stop atorvastatin?</a:t>
            </a:r>
          </a:p>
          <a:p>
            <a:pPr marL="0" indent="0">
              <a:buNone/>
            </a:pPr>
            <a:r>
              <a:rPr lang="en-GB" dirty="0"/>
              <a:t>How can we make these decisions?</a:t>
            </a:r>
          </a:p>
          <a:p>
            <a:pPr marL="0" indent="0">
              <a:buNone/>
            </a:pPr>
            <a:r>
              <a:rPr lang="en-GB" dirty="0"/>
              <a:t>Benefits risks and </a:t>
            </a:r>
            <a:r>
              <a:rPr lang="en-GB" dirty="0" smtClean="0"/>
              <a:t>burdens</a:t>
            </a:r>
          </a:p>
          <a:p>
            <a:pPr marL="0" indent="0">
              <a:buNone/>
            </a:pPr>
            <a:endParaRPr lang="en-GB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70C0"/>
                </a:solidFill>
              </a:rPr>
              <a:t>What </a:t>
            </a:r>
            <a:r>
              <a:rPr lang="en-GB" dirty="0">
                <a:solidFill>
                  <a:srgbClr val="0070C0"/>
                </a:solidFill>
              </a:rPr>
              <a:t>should we do</a:t>
            </a:r>
            <a:r>
              <a:rPr lang="en-GB" dirty="0" smtClean="0">
                <a:solidFill>
                  <a:srgbClr val="0070C0"/>
                </a:solidFill>
              </a:rPr>
              <a:t>?</a:t>
            </a:r>
            <a:endParaRPr lang="en-GB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8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65125"/>
            <a:ext cx="8352928" cy="759619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dirty="0"/>
              <a:t>Assessing the overall benefit of treatment options</a:t>
            </a:r>
            <a:r>
              <a:rPr lang="en-GB" dirty="0"/>
              <a:t/>
            </a:r>
            <a:br>
              <a:rPr lang="en-GB" dirty="0"/>
            </a:br>
            <a:r>
              <a:rPr lang="en-GB" sz="2700" dirty="0"/>
              <a:t>Weighing the benefits, burdens and risks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benefits of a treatment that may prolong life, improve a patient’s condition or manage their symptoms must be weighed against the burdens and risks for that patient, before you can reach a view about its overall </a:t>
            </a:r>
            <a:r>
              <a:rPr lang="en-GB" dirty="0" smtClean="0"/>
              <a:t>benefit  (GMC, 2020)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3573016"/>
            <a:ext cx="4176464" cy="2845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424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Weighing benefits, risks and burdens</a:t>
            </a:r>
            <a:endParaRPr lang="en-GB" b="1" dirty="0"/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827584" y="3212976"/>
            <a:ext cx="3024336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</a:pPr>
            <a:r>
              <a:rPr lang="en-GB" i="1" dirty="0" smtClean="0"/>
              <a:t>Complete activity 3</a:t>
            </a:r>
            <a:endParaRPr lang="en-GB" i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2348880"/>
            <a:ext cx="2944336" cy="242402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2768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63993747"/>
              </p:ext>
            </p:extLst>
          </p:nvPr>
        </p:nvGraphicFramePr>
        <p:xfrm>
          <a:off x="628650" y="1340768"/>
          <a:ext cx="7886700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3275856" y="2348880"/>
            <a:ext cx="2664296" cy="3384376"/>
          </a:xfrm>
          <a:prstGeom prst="ellipse">
            <a:avLst/>
          </a:prstGeom>
          <a:noFill/>
          <a:ln w="1079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80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Peter</a:t>
            </a:r>
            <a:endParaRPr lang="en-GB" b="1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1656185" cy="3312368"/>
          </a:xfrm>
          <a:prstGeom prst="rect">
            <a:avLst/>
          </a:prstGeom>
          <a:noFill/>
        </p:spPr>
      </p:pic>
      <p:sp>
        <p:nvSpPr>
          <p:cNvPr id="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931772" y="1556792"/>
            <a:ext cx="5599535" cy="4392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As the months go </a:t>
            </a:r>
            <a:r>
              <a:rPr lang="en-GB" dirty="0" smtClean="0"/>
              <a:t>by, Peter </a:t>
            </a:r>
            <a:r>
              <a:rPr lang="en-GB" dirty="0"/>
              <a:t>continues to lose weight and becomes more frail </a:t>
            </a:r>
          </a:p>
          <a:p>
            <a:pPr marL="0" indent="0">
              <a:buNone/>
            </a:pPr>
            <a:r>
              <a:rPr lang="en-GB" dirty="0"/>
              <a:t>His swallow worsens and he is bed bound; GP and care home feel he is reaching the end of his life. His family find this hard to take on board.  </a:t>
            </a:r>
          </a:p>
          <a:p>
            <a:pPr marL="0" indent="0">
              <a:buNone/>
            </a:pPr>
            <a:r>
              <a:rPr lang="en-GB" dirty="0"/>
              <a:t>All of his medications are discontinued and we start to focus on symptom management: for example pain relief, regular turning and good mouth care </a:t>
            </a:r>
          </a:p>
          <a:p>
            <a:pPr marL="0" indent="0">
              <a:buNone/>
            </a:pPr>
            <a:r>
              <a:rPr lang="en-GB" dirty="0"/>
              <a:t>His Treatment Escalation Plan is adjusted to reflect the new priorities of care: not for hospital admission (except for fractures, serious head injuries or intractable symptoms)</a:t>
            </a:r>
          </a:p>
        </p:txBody>
      </p:sp>
    </p:spTree>
    <p:extLst>
      <p:ext uri="{BB962C8B-B14F-4D97-AF65-F5344CB8AC3E}">
        <p14:creationId xmlns:p14="http://schemas.microsoft.com/office/powerpoint/2010/main" val="75545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FF0879E498716439E78EA2856DA0FAA" ma:contentTypeVersion="8" ma:contentTypeDescription="Create a new document." ma:contentTypeScope="" ma:versionID="d57838a629ff42d5848d73efe60e02bd">
  <xsd:schema xmlns:xsd="http://www.w3.org/2001/XMLSchema" xmlns:xs="http://www.w3.org/2001/XMLSchema" xmlns:p="http://schemas.microsoft.com/office/2006/metadata/properties" xmlns:ns3="04020879-9015-42e3-9939-209a2d19eea9" xmlns:ns4="85b763f9-0645-4f92-8147-4803da1e732a" targetNamespace="http://schemas.microsoft.com/office/2006/metadata/properties" ma:root="true" ma:fieldsID="746d48fa879b965411ef014ab7344cbb" ns3:_="" ns4:_="">
    <xsd:import namespace="04020879-9015-42e3-9939-209a2d19eea9"/>
    <xsd:import namespace="85b763f9-0645-4f92-8147-4803da1e732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020879-9015-42e3-9939-209a2d19ee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b763f9-0645-4f92-8147-4803da1e732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025FE27-7198-446D-A64D-26E7EDACF08C}">
  <ds:schemaRefs>
    <ds:schemaRef ds:uri="85b763f9-0645-4f92-8147-4803da1e732a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04020879-9015-42e3-9939-209a2d19eea9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6637E42-E63F-4D4D-BE7C-EE4BB36AFB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4020879-9015-42e3-9939-209a2d19eea9"/>
    <ds:schemaRef ds:uri="85b763f9-0645-4f92-8147-4803da1e732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E11D681-C4CA-4682-BC9E-15072D93100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4528</TotalTime>
  <Words>489</Words>
  <Application>Microsoft Office PowerPoint</Application>
  <PresentationFormat>On-screen Show (4:3)</PresentationFormat>
  <Paragraphs>77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Custom Design</vt:lpstr>
      <vt:lpstr>Rules of Thumb</vt:lpstr>
      <vt:lpstr>PowerPoint Presentation</vt:lpstr>
      <vt:lpstr>PowerPoint Presentation</vt:lpstr>
      <vt:lpstr>What is a treatment/intervention? </vt:lpstr>
      <vt:lpstr>Peter</vt:lpstr>
      <vt:lpstr>Assessing the overall benefit of treatment options Weighing the benefits, burdens and risks</vt:lpstr>
      <vt:lpstr>Weighing benefits, risks and burdens</vt:lpstr>
      <vt:lpstr>PowerPoint Presentation</vt:lpstr>
      <vt:lpstr>Peter</vt:lpstr>
      <vt:lpstr>The role of the Multi-disciplinary Team (MDT)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Jane Ashworth</dc:creator>
  <cp:lastModifiedBy>Lynne Partington</cp:lastModifiedBy>
  <cp:revision>270</cp:revision>
  <cp:lastPrinted>2021-06-28T21:00:33Z</cp:lastPrinted>
  <dcterms:created xsi:type="dcterms:W3CDTF">2020-11-10T11:16:10Z</dcterms:created>
  <dcterms:modified xsi:type="dcterms:W3CDTF">2021-08-16T03:37:55Z</dcterms:modified>
</cp:coreProperties>
</file>