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3" r:id="rId4"/>
  </p:sldMasterIdLst>
  <p:notesMasterIdLst>
    <p:notesMasterId r:id="rId18"/>
  </p:notesMasterIdLst>
  <p:handoutMasterIdLst>
    <p:handoutMasterId r:id="rId19"/>
  </p:handoutMasterIdLst>
  <p:sldIdLst>
    <p:sldId id="517" r:id="rId5"/>
    <p:sldId id="531" r:id="rId6"/>
    <p:sldId id="547" r:id="rId7"/>
    <p:sldId id="589" r:id="rId8"/>
    <p:sldId id="556" r:id="rId9"/>
    <p:sldId id="612" r:id="rId10"/>
    <p:sldId id="611" r:id="rId11"/>
    <p:sldId id="537" r:id="rId12"/>
    <p:sldId id="554" r:id="rId13"/>
    <p:sldId id="591" r:id="rId14"/>
    <p:sldId id="582" r:id="rId15"/>
    <p:sldId id="592" r:id="rId16"/>
    <p:sldId id="593" r:id="rId17"/>
  </p:sldIdLst>
  <p:sldSz cx="9144000" cy="6858000" type="screen4x3"/>
  <p:notesSz cx="6875463" cy="93202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A7A7"/>
    <a:srgbClr val="C6E6A2"/>
    <a:srgbClr val="71DAFF"/>
    <a:srgbClr val="339933"/>
    <a:srgbClr val="A9A3FB"/>
    <a:srgbClr val="CC0498"/>
    <a:srgbClr val="5091CD"/>
    <a:srgbClr val="33CC33"/>
    <a:srgbClr val="002D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D646DF-11ED-4CAE-8AFF-52BEB49CEB1E}" v="50" dt="2021-01-04T14:00:18.9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81119" autoAdjust="0"/>
  </p:normalViewPr>
  <p:slideViewPr>
    <p:cSldViewPr>
      <p:cViewPr varScale="1">
        <p:scale>
          <a:sx n="72" d="100"/>
          <a:sy n="72" d="100"/>
        </p:scale>
        <p:origin x="1500" y="51"/>
      </p:cViewPr>
      <p:guideLst>
        <p:guide orient="horz" pos="2160"/>
        <p:guide pos="2880"/>
      </p:guideLst>
    </p:cSldViewPr>
  </p:slideViewPr>
  <p:outlineViewPr>
    <p:cViewPr>
      <p:scale>
        <a:sx n="33" d="100"/>
        <a:sy n="33" d="100"/>
      </p:scale>
      <p:origin x="0" y="-1509"/>
    </p:cViewPr>
  </p:outlineViewPr>
  <p:notesTextViewPr>
    <p:cViewPr>
      <p:scale>
        <a:sx n="100" d="100"/>
        <a:sy n="100" d="100"/>
      </p:scale>
      <p:origin x="0" y="0"/>
    </p:cViewPr>
  </p:notesTextViewPr>
  <p:sorterViewPr>
    <p:cViewPr varScale="1">
      <p:scale>
        <a:sx n="1" d="1"/>
        <a:sy n="1" d="1"/>
      </p:scale>
      <p:origin x="0" y="-345"/>
    </p:cViewPr>
  </p:sorterViewPr>
  <p:notesViewPr>
    <p:cSldViewPr>
      <p:cViewPr varScale="1">
        <p:scale>
          <a:sx n="66" d="100"/>
          <a:sy n="66" d="100"/>
        </p:scale>
        <p:origin x="2850" y="5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13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EB7602-CDA5-4D48-A843-AFD07DA18B40}"/>
              </a:ext>
            </a:extLst>
          </p:cNvPr>
          <p:cNvSpPr>
            <a:spLocks noGrp="1"/>
          </p:cNvSpPr>
          <p:nvPr>
            <p:ph type="hdr" sz="quarter"/>
          </p:nvPr>
        </p:nvSpPr>
        <p:spPr>
          <a:xfrm>
            <a:off x="0" y="5"/>
            <a:ext cx="2980117" cy="468022"/>
          </a:xfrm>
          <a:prstGeom prst="rect">
            <a:avLst/>
          </a:prstGeom>
        </p:spPr>
        <p:txBody>
          <a:bodyPr vert="horz" lIns="91440" tIns="45720" rIns="91440" bIns="45720" rtlCol="0"/>
          <a:lstStyle>
            <a:lvl1pPr algn="l">
              <a:defRPr sz="1200"/>
            </a:lvl1pPr>
          </a:lstStyle>
          <a:p>
            <a:pPr>
              <a:defRPr/>
            </a:pPr>
            <a:endParaRPr lang="en-GB" dirty="0"/>
          </a:p>
        </p:txBody>
      </p:sp>
      <p:sp>
        <p:nvSpPr>
          <p:cNvPr id="3" name="Date Placeholder 2">
            <a:extLst>
              <a:ext uri="{FF2B5EF4-FFF2-40B4-BE49-F238E27FC236}">
                <a16:creationId xmlns:a16="http://schemas.microsoft.com/office/drawing/2014/main" id="{2B86546A-CF1A-4BD8-9EF0-50DD7666D236}"/>
              </a:ext>
            </a:extLst>
          </p:cNvPr>
          <p:cNvSpPr>
            <a:spLocks noGrp="1"/>
          </p:cNvSpPr>
          <p:nvPr>
            <p:ph type="dt" sz="quarter" idx="1"/>
          </p:nvPr>
        </p:nvSpPr>
        <p:spPr>
          <a:xfrm>
            <a:off x="3893743" y="5"/>
            <a:ext cx="2980117" cy="468022"/>
          </a:xfrm>
          <a:prstGeom prst="rect">
            <a:avLst/>
          </a:prstGeom>
        </p:spPr>
        <p:txBody>
          <a:bodyPr vert="horz" lIns="91440" tIns="45720" rIns="91440" bIns="45720" rtlCol="0"/>
          <a:lstStyle>
            <a:lvl1pPr algn="r">
              <a:defRPr sz="1200"/>
            </a:lvl1pPr>
          </a:lstStyle>
          <a:p>
            <a:pPr>
              <a:defRPr/>
            </a:pPr>
            <a:fld id="{A4B9DD9D-DD1E-4DC1-8950-7A08BB574C81}" type="datetimeFigureOut">
              <a:rPr lang="en-GB"/>
              <a:pPr>
                <a:defRPr/>
              </a:pPr>
              <a:t>16/08/2021</a:t>
            </a:fld>
            <a:endParaRPr lang="en-GB" dirty="0"/>
          </a:p>
        </p:txBody>
      </p:sp>
      <p:sp>
        <p:nvSpPr>
          <p:cNvPr id="4" name="Footer Placeholder 3">
            <a:extLst>
              <a:ext uri="{FF2B5EF4-FFF2-40B4-BE49-F238E27FC236}">
                <a16:creationId xmlns:a16="http://schemas.microsoft.com/office/drawing/2014/main" id="{EF8D671E-1FA8-4AA8-8DD0-762D24909593}"/>
              </a:ext>
            </a:extLst>
          </p:cNvPr>
          <p:cNvSpPr>
            <a:spLocks noGrp="1"/>
          </p:cNvSpPr>
          <p:nvPr>
            <p:ph type="ftr" sz="quarter" idx="2"/>
          </p:nvPr>
        </p:nvSpPr>
        <p:spPr>
          <a:xfrm>
            <a:off x="0" y="8852193"/>
            <a:ext cx="2980117" cy="468022"/>
          </a:xfrm>
          <a:prstGeom prst="rect">
            <a:avLst/>
          </a:prstGeom>
        </p:spPr>
        <p:txBody>
          <a:bodyPr vert="horz" lIns="91440" tIns="45720" rIns="91440" bIns="45720" rtlCol="0" anchor="b"/>
          <a:lstStyle>
            <a:lvl1pPr algn="l">
              <a:defRPr sz="1200"/>
            </a:lvl1pPr>
          </a:lstStyle>
          <a:p>
            <a:pPr>
              <a:defRPr/>
            </a:pPr>
            <a:endParaRPr lang="en-GB" dirty="0"/>
          </a:p>
        </p:txBody>
      </p:sp>
      <p:sp>
        <p:nvSpPr>
          <p:cNvPr id="5" name="Slide Number Placeholder 4">
            <a:extLst>
              <a:ext uri="{FF2B5EF4-FFF2-40B4-BE49-F238E27FC236}">
                <a16:creationId xmlns:a16="http://schemas.microsoft.com/office/drawing/2014/main" id="{FC47DA80-4281-40D1-AE84-EC1F453D10C1}"/>
              </a:ext>
            </a:extLst>
          </p:cNvPr>
          <p:cNvSpPr>
            <a:spLocks noGrp="1"/>
          </p:cNvSpPr>
          <p:nvPr>
            <p:ph type="sldNum" sz="quarter" idx="3"/>
          </p:nvPr>
        </p:nvSpPr>
        <p:spPr>
          <a:xfrm>
            <a:off x="3893743" y="8852193"/>
            <a:ext cx="2980117" cy="468022"/>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C3C11F7-817E-45BD-B223-D5E2773DBBCC}" type="slidenum">
              <a:rPr lang="en-GB" altLang="en-US"/>
              <a:pPr>
                <a:defRPr/>
              </a:pPr>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D3CCFB5-5AEA-4704-B647-08A5378432BA}"/>
              </a:ext>
            </a:extLst>
          </p:cNvPr>
          <p:cNvSpPr>
            <a:spLocks noGrp="1" noChangeArrowheads="1"/>
          </p:cNvSpPr>
          <p:nvPr>
            <p:ph type="hdr" sz="quarter"/>
          </p:nvPr>
        </p:nvSpPr>
        <p:spPr bwMode="auto">
          <a:xfrm>
            <a:off x="0" y="2"/>
            <a:ext cx="2980117" cy="466534"/>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dirty="0"/>
          </a:p>
        </p:txBody>
      </p:sp>
      <p:sp>
        <p:nvSpPr>
          <p:cNvPr id="3075" name="Rectangle 3">
            <a:extLst>
              <a:ext uri="{FF2B5EF4-FFF2-40B4-BE49-F238E27FC236}">
                <a16:creationId xmlns:a16="http://schemas.microsoft.com/office/drawing/2014/main" id="{3A7E2FF9-A6F7-4D06-8897-9134B41AFF0D}"/>
              </a:ext>
            </a:extLst>
          </p:cNvPr>
          <p:cNvSpPr>
            <a:spLocks noGrp="1" noChangeArrowheads="1"/>
          </p:cNvSpPr>
          <p:nvPr>
            <p:ph type="dt" idx="1"/>
          </p:nvPr>
        </p:nvSpPr>
        <p:spPr bwMode="auto">
          <a:xfrm>
            <a:off x="3893743" y="2"/>
            <a:ext cx="2980117" cy="466534"/>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dirty="0"/>
          </a:p>
        </p:txBody>
      </p:sp>
      <p:sp>
        <p:nvSpPr>
          <p:cNvPr id="6148" name="Rectangle 4">
            <a:extLst>
              <a:ext uri="{FF2B5EF4-FFF2-40B4-BE49-F238E27FC236}">
                <a16:creationId xmlns:a16="http://schemas.microsoft.com/office/drawing/2014/main" id="{7D977F2B-CDE6-4A21-AA9C-B70FD52F715F}"/>
              </a:ext>
            </a:extLst>
          </p:cNvPr>
          <p:cNvSpPr>
            <a:spLocks noGrp="1" noRot="1" noChangeAspect="1" noChangeArrowheads="1" noTextEdit="1"/>
          </p:cNvSpPr>
          <p:nvPr>
            <p:ph type="sldImg" idx="2"/>
          </p:nvPr>
        </p:nvSpPr>
        <p:spPr bwMode="auto">
          <a:xfrm>
            <a:off x="1109663" y="700088"/>
            <a:ext cx="4656137" cy="34940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BCD3AAEC-E778-452E-BB0A-50CEB251D66E}"/>
              </a:ext>
            </a:extLst>
          </p:cNvPr>
          <p:cNvSpPr>
            <a:spLocks noGrp="1" noChangeArrowheads="1"/>
          </p:cNvSpPr>
          <p:nvPr>
            <p:ph type="body" sz="quarter" idx="3"/>
          </p:nvPr>
        </p:nvSpPr>
        <p:spPr bwMode="auto">
          <a:xfrm>
            <a:off x="687227" y="4426843"/>
            <a:ext cx="5501013" cy="4194319"/>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3078" name="Rectangle 6">
            <a:extLst>
              <a:ext uri="{FF2B5EF4-FFF2-40B4-BE49-F238E27FC236}">
                <a16:creationId xmlns:a16="http://schemas.microsoft.com/office/drawing/2014/main" id="{32ADA77B-C857-4CEC-B6E2-7CAF4FC1B5C1}"/>
              </a:ext>
            </a:extLst>
          </p:cNvPr>
          <p:cNvSpPr>
            <a:spLocks noGrp="1" noChangeArrowheads="1"/>
          </p:cNvSpPr>
          <p:nvPr>
            <p:ph type="ftr" sz="quarter" idx="4"/>
          </p:nvPr>
        </p:nvSpPr>
        <p:spPr bwMode="auto">
          <a:xfrm>
            <a:off x="0" y="8852192"/>
            <a:ext cx="2980117" cy="466532"/>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dirty="0"/>
          </a:p>
        </p:txBody>
      </p:sp>
      <p:sp>
        <p:nvSpPr>
          <p:cNvPr id="3079" name="Rectangle 7">
            <a:extLst>
              <a:ext uri="{FF2B5EF4-FFF2-40B4-BE49-F238E27FC236}">
                <a16:creationId xmlns:a16="http://schemas.microsoft.com/office/drawing/2014/main" id="{92FAAAB5-3C0E-409C-A0A6-1E88375BF791}"/>
              </a:ext>
            </a:extLst>
          </p:cNvPr>
          <p:cNvSpPr>
            <a:spLocks noGrp="1" noChangeArrowheads="1"/>
          </p:cNvSpPr>
          <p:nvPr>
            <p:ph type="sldNum" sz="quarter" idx="5"/>
          </p:nvPr>
        </p:nvSpPr>
        <p:spPr bwMode="auto">
          <a:xfrm>
            <a:off x="3893743" y="8852192"/>
            <a:ext cx="2980117" cy="466532"/>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9094B96-6C2B-4157-A9C6-EDF63E29484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1</a:t>
            </a:fld>
            <a:endParaRPr lang="en-US" altLang="en-US" dirty="0"/>
          </a:p>
        </p:txBody>
      </p:sp>
    </p:spTree>
    <p:extLst>
      <p:ext uri="{BB962C8B-B14F-4D97-AF65-F5344CB8AC3E}">
        <p14:creationId xmlns:p14="http://schemas.microsoft.com/office/powerpoint/2010/main" val="2588376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2</a:t>
            </a:fld>
            <a:endParaRPr lang="en-US" altLang="en-US" dirty="0"/>
          </a:p>
        </p:txBody>
      </p:sp>
    </p:spTree>
    <p:extLst>
      <p:ext uri="{BB962C8B-B14F-4D97-AF65-F5344CB8AC3E}">
        <p14:creationId xmlns:p14="http://schemas.microsoft.com/office/powerpoint/2010/main" val="2267135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smtClean="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3</a:t>
            </a:fld>
            <a:endParaRPr lang="en-US" altLang="en-US" dirty="0"/>
          </a:p>
        </p:txBody>
      </p:sp>
    </p:spTree>
    <p:extLst>
      <p:ext uri="{BB962C8B-B14F-4D97-AF65-F5344CB8AC3E}">
        <p14:creationId xmlns:p14="http://schemas.microsoft.com/office/powerpoint/2010/main" val="1051579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5</a:t>
            </a:fld>
            <a:endParaRPr lang="en-US" altLang="en-US" dirty="0"/>
          </a:p>
        </p:txBody>
      </p:sp>
    </p:spTree>
    <p:extLst>
      <p:ext uri="{BB962C8B-B14F-4D97-AF65-F5344CB8AC3E}">
        <p14:creationId xmlns:p14="http://schemas.microsoft.com/office/powerpoint/2010/main" val="1674555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a:extLst>
              <a:ext uri="{FF2B5EF4-FFF2-40B4-BE49-F238E27FC236}">
                <a16:creationId xmlns:a16="http://schemas.microsoft.com/office/drawing/2014/main" id="{36F29A65-9BA8-4E52-B623-B7E6100AC9BF}"/>
              </a:ext>
            </a:extLst>
          </p:cNvPr>
          <p:cNvSpPr>
            <a:spLocks noGrp="1" noRot="1" noChangeAspect="1" noChangeArrowheads="1" noTextEdit="1"/>
          </p:cNvSpPr>
          <p:nvPr>
            <p:ph type="sldImg"/>
          </p:nvPr>
        </p:nvSpPr>
        <p:spPr>
          <a:ln/>
        </p:spPr>
      </p:sp>
      <p:sp>
        <p:nvSpPr>
          <p:cNvPr id="81923" name="Notes Placeholder 2">
            <a:extLst>
              <a:ext uri="{FF2B5EF4-FFF2-40B4-BE49-F238E27FC236}">
                <a16:creationId xmlns:a16="http://schemas.microsoft.com/office/drawing/2014/main" id="{F0A90B33-88EC-45F2-A34E-9AF5B5C72325}"/>
              </a:ext>
            </a:extLst>
          </p:cNvPr>
          <p:cNvSpPr>
            <a:spLocks noGrp="1"/>
          </p:cNvSpPr>
          <p:nvPr>
            <p:ph type="body" idx="1"/>
          </p:nvPr>
        </p:nvSpPr>
        <p:spPr/>
        <p:txBody>
          <a:bodyPr/>
          <a:lstStyle/>
          <a:p>
            <a:pPr>
              <a:defRPr/>
            </a:pPr>
            <a:endParaRPr lang="en-US" altLang="en-US" b="0" dirty="0"/>
          </a:p>
        </p:txBody>
      </p:sp>
      <p:sp>
        <p:nvSpPr>
          <p:cNvPr id="131076" name="Footer Placeholder 3">
            <a:extLst>
              <a:ext uri="{FF2B5EF4-FFF2-40B4-BE49-F238E27FC236}">
                <a16:creationId xmlns:a16="http://schemas.microsoft.com/office/drawing/2014/main" id="{B7655489-14DC-40D3-ADEA-29629846C296}"/>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 Springhill &amp; St Ann's Hospice </a:t>
            </a:r>
          </a:p>
        </p:txBody>
      </p:sp>
      <p:sp>
        <p:nvSpPr>
          <p:cNvPr id="131077" name="Slide Number Placeholder 4">
            <a:extLst>
              <a:ext uri="{FF2B5EF4-FFF2-40B4-BE49-F238E27FC236}">
                <a16:creationId xmlns:a16="http://schemas.microsoft.com/office/drawing/2014/main" id="{2FB3E944-94A9-40F4-99C7-EA4806A3F7E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BFCD13-6759-45B8-9A71-241E31BDB8A5}" type="slidenum">
              <a:rPr lang="en-US" altLang="en-US"/>
              <a:pPr/>
              <a:t>9</a:t>
            </a:fld>
            <a:endParaRPr lang="en-US" altLang="en-US" dirty="0"/>
          </a:p>
        </p:txBody>
      </p:sp>
    </p:spTree>
    <p:extLst>
      <p:ext uri="{BB962C8B-B14F-4D97-AF65-F5344CB8AC3E}">
        <p14:creationId xmlns:p14="http://schemas.microsoft.com/office/powerpoint/2010/main" val="1270632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29094B96-6C2B-4157-A9C6-EDF63E29484B}" type="slidenum">
              <a:rPr lang="en-US" altLang="en-US" smtClean="0"/>
              <a:pPr>
                <a:defRPr/>
              </a:pPr>
              <a:t>12</a:t>
            </a:fld>
            <a:endParaRPr lang="en-US" altLang="en-US" dirty="0"/>
          </a:p>
        </p:txBody>
      </p:sp>
    </p:spTree>
    <p:extLst>
      <p:ext uri="{BB962C8B-B14F-4D97-AF65-F5344CB8AC3E}">
        <p14:creationId xmlns:p14="http://schemas.microsoft.com/office/powerpoint/2010/main" val="17612269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pic>
        <p:nvPicPr>
          <p:cNvPr id="6" name="Picture 5"/>
          <p:cNvPicPr>
            <a:picLocks noChangeAspect="1"/>
          </p:cNvPicPr>
          <p:nvPr userDrawn="1"/>
        </p:nvPicPr>
        <p:blipFill>
          <a:blip r:embed="rId2"/>
          <a:stretch>
            <a:fillRect/>
          </a:stretch>
        </p:blipFill>
        <p:spPr>
          <a:xfrm>
            <a:off x="7884368" y="5903187"/>
            <a:ext cx="1125145" cy="805216"/>
          </a:xfrm>
          <a:prstGeom prst="rect">
            <a:avLst/>
          </a:prstGeom>
        </p:spPr>
      </p:pic>
      <p:sp>
        <p:nvSpPr>
          <p:cNvPr id="9" name="Text Placeholder 8"/>
          <p:cNvSpPr>
            <a:spLocks noGrp="1"/>
          </p:cNvSpPr>
          <p:nvPr>
            <p:ph type="body" sz="quarter" idx="10"/>
          </p:nvPr>
        </p:nvSpPr>
        <p:spPr>
          <a:xfrm>
            <a:off x="628651" y="1484785"/>
            <a:ext cx="7886700" cy="5112866"/>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7141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sp>
        <p:nvSpPr>
          <p:cNvPr id="4" name="Text Placeholder 3"/>
          <p:cNvSpPr>
            <a:spLocks noGrp="1"/>
          </p:cNvSpPr>
          <p:nvPr>
            <p:ph type="body" sz="quarter" idx="10"/>
          </p:nvPr>
        </p:nvSpPr>
        <p:spPr>
          <a:xfrm>
            <a:off x="628650" y="1484784"/>
            <a:ext cx="7886700" cy="4823941"/>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6" name="Picture 5"/>
          <p:cNvPicPr/>
          <p:nvPr userDrawn="1"/>
        </p:nvPicPr>
        <p:blipFill>
          <a:blip r:embed="rId2">
            <a:extLst>
              <a:ext uri="{28A0092B-C50C-407E-A947-70E740481C1C}">
                <a14:useLocalDpi xmlns:a14="http://schemas.microsoft.com/office/drawing/2010/main" val="0"/>
              </a:ext>
            </a:extLst>
          </a:blip>
          <a:stretch>
            <a:fillRect/>
          </a:stretch>
        </p:blipFill>
        <p:spPr>
          <a:xfrm>
            <a:off x="628650" y="6378307"/>
            <a:ext cx="7903790" cy="450215"/>
          </a:xfrm>
          <a:prstGeom prst="rect">
            <a:avLst/>
          </a:prstGeom>
        </p:spPr>
      </p:pic>
    </p:spTree>
    <p:extLst>
      <p:ext uri="{BB962C8B-B14F-4D97-AF65-F5344CB8AC3E}">
        <p14:creationId xmlns:p14="http://schemas.microsoft.com/office/powerpoint/2010/main" val="238557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sp>
        <p:nvSpPr>
          <p:cNvPr id="9" name="Text Placeholder 8"/>
          <p:cNvSpPr>
            <a:spLocks noGrp="1"/>
          </p:cNvSpPr>
          <p:nvPr>
            <p:ph type="body" sz="quarter" idx="10"/>
          </p:nvPr>
        </p:nvSpPr>
        <p:spPr>
          <a:xfrm>
            <a:off x="628650" y="1484784"/>
            <a:ext cx="7886700" cy="4823941"/>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5" name="Picture 4"/>
          <p:cNvPicPr/>
          <p:nvPr userDrawn="1"/>
        </p:nvPicPr>
        <p:blipFill>
          <a:blip r:embed="rId2">
            <a:extLst>
              <a:ext uri="{28A0092B-C50C-407E-A947-70E740481C1C}">
                <a14:useLocalDpi xmlns:a14="http://schemas.microsoft.com/office/drawing/2010/main" val="0"/>
              </a:ext>
            </a:extLst>
          </a:blip>
          <a:stretch>
            <a:fillRect/>
          </a:stretch>
        </p:blipFill>
        <p:spPr>
          <a:xfrm>
            <a:off x="628650" y="6381328"/>
            <a:ext cx="7886700" cy="432435"/>
          </a:xfrm>
          <a:prstGeom prst="rect">
            <a:avLst/>
          </a:prstGeom>
        </p:spPr>
      </p:pic>
    </p:spTree>
    <p:extLst>
      <p:ext uri="{BB962C8B-B14F-4D97-AF65-F5344CB8AC3E}">
        <p14:creationId xmlns:p14="http://schemas.microsoft.com/office/powerpoint/2010/main" val="45262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sp>
        <p:nvSpPr>
          <p:cNvPr id="4" name="Text Placeholder 3"/>
          <p:cNvSpPr>
            <a:spLocks noGrp="1"/>
          </p:cNvSpPr>
          <p:nvPr>
            <p:ph type="body" sz="quarter" idx="10"/>
          </p:nvPr>
        </p:nvSpPr>
        <p:spPr>
          <a:xfrm>
            <a:off x="628650" y="1484784"/>
            <a:ext cx="7886700" cy="482453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6" name="Picture 5"/>
          <p:cNvPicPr/>
          <p:nvPr userDrawn="1"/>
        </p:nvPicPr>
        <p:blipFill>
          <a:blip r:embed="rId2">
            <a:extLst>
              <a:ext uri="{28A0092B-C50C-407E-A947-70E740481C1C}">
                <a14:useLocalDpi xmlns:a14="http://schemas.microsoft.com/office/drawing/2010/main" val="0"/>
              </a:ext>
            </a:extLst>
          </a:blip>
          <a:stretch>
            <a:fillRect/>
          </a:stretch>
        </p:blipFill>
        <p:spPr>
          <a:xfrm>
            <a:off x="628650" y="6381328"/>
            <a:ext cx="7886700" cy="432048"/>
          </a:xfrm>
          <a:prstGeom prst="rect">
            <a:avLst/>
          </a:prstGeom>
        </p:spPr>
      </p:pic>
    </p:spTree>
    <p:extLst>
      <p:ext uri="{BB962C8B-B14F-4D97-AF65-F5344CB8AC3E}">
        <p14:creationId xmlns:p14="http://schemas.microsoft.com/office/powerpoint/2010/main" val="103749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759619"/>
          </a:xfrm>
        </p:spPr>
        <p:txBody>
          <a:bodyPr>
            <a:normAutofit/>
          </a:bodyPr>
          <a:lstStyle>
            <a:lvl1pPr>
              <a:defRPr sz="4000">
                <a:solidFill>
                  <a:srgbClr val="0070C0"/>
                </a:solidFill>
              </a:defRPr>
            </a:lvl1pPr>
          </a:lstStyle>
          <a:p>
            <a:r>
              <a:rPr lang="en-US" dirty="0" smtClean="0"/>
              <a:t>Click to edit Master title style</a:t>
            </a:r>
            <a:endParaRPr lang="en-GB" dirty="0"/>
          </a:p>
        </p:txBody>
      </p:sp>
      <p:sp>
        <p:nvSpPr>
          <p:cNvPr id="4" name="Text Placeholder 3"/>
          <p:cNvSpPr>
            <a:spLocks noGrp="1"/>
          </p:cNvSpPr>
          <p:nvPr>
            <p:ph type="body" sz="quarter" idx="10"/>
          </p:nvPr>
        </p:nvSpPr>
        <p:spPr>
          <a:xfrm>
            <a:off x="628651" y="1484784"/>
            <a:ext cx="7886700" cy="48239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5" name="Picture 4"/>
          <p:cNvPicPr/>
          <p:nvPr userDrawn="1"/>
        </p:nvPicPr>
        <p:blipFill>
          <a:blip r:embed="rId2">
            <a:extLst>
              <a:ext uri="{28A0092B-C50C-407E-A947-70E740481C1C}">
                <a14:useLocalDpi xmlns:a14="http://schemas.microsoft.com/office/drawing/2010/main" val="0"/>
              </a:ext>
            </a:extLst>
          </a:blip>
          <a:stretch>
            <a:fillRect/>
          </a:stretch>
        </p:blipFill>
        <p:spPr>
          <a:xfrm>
            <a:off x="628650" y="6381328"/>
            <a:ext cx="7886700" cy="432048"/>
          </a:xfrm>
          <a:prstGeom prst="rect">
            <a:avLst/>
          </a:prstGeom>
        </p:spPr>
      </p:pic>
    </p:spTree>
    <p:extLst>
      <p:ext uri="{BB962C8B-B14F-4D97-AF65-F5344CB8AC3E}">
        <p14:creationId xmlns:p14="http://schemas.microsoft.com/office/powerpoint/2010/main" val="372907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smtClean="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628650" y="6356350"/>
            <a:ext cx="2057400" cy="365125"/>
          </a:xfrm>
          <a:prstGeom prst="rect">
            <a:avLst/>
          </a:prstGeom>
        </p:spPr>
        <p:txBody>
          <a:bodyPr/>
          <a:lstStyle/>
          <a:p>
            <a:endParaRPr lang="en-GB"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p>
            <a:fld id="{52F444BF-9A9A-4E3E-BF64-1D099F01751A}" type="slidenum">
              <a:rPr lang="en-GB" smtClean="0"/>
              <a:t>‹#›</a:t>
            </a:fld>
            <a:endParaRPr lang="en-GB" dirty="0"/>
          </a:p>
        </p:txBody>
      </p:sp>
    </p:spTree>
    <p:extLst>
      <p:ext uri="{BB962C8B-B14F-4D97-AF65-F5344CB8AC3E}">
        <p14:creationId xmlns:p14="http://schemas.microsoft.com/office/powerpoint/2010/main" val="30510405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903635"/>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628650" y="1412776"/>
            <a:ext cx="7886700" cy="5040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093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7884368" y="5903187"/>
            <a:ext cx="1125145" cy="805216"/>
          </a:xfrm>
          <a:prstGeom prst="rect">
            <a:avLst/>
          </a:prstGeom>
        </p:spPr>
      </p:pic>
    </p:spTree>
    <p:extLst>
      <p:ext uri="{BB962C8B-B14F-4D97-AF65-F5344CB8AC3E}">
        <p14:creationId xmlns:p14="http://schemas.microsoft.com/office/powerpoint/2010/main" val="2677695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492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903635"/>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628800"/>
            <a:ext cx="7886700" cy="496855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62176254"/>
      </p:ext>
    </p:extLst>
  </p:cSld>
  <p:clrMap bg1="lt1" tx1="dk1" bg2="lt2" tx2="dk2" accent1="accent1" accent2="accent2" accent3="accent3" accent4="accent4" accent5="accent5" accent6="accent6" hlink="hlink" folHlink="folHlink"/>
  <p:sldLayoutIdLst>
    <p:sldLayoutId id="2147484039" r:id="rId1"/>
    <p:sldLayoutId id="2147484041" r:id="rId2"/>
    <p:sldLayoutId id="2147484042" r:id="rId3"/>
    <p:sldLayoutId id="2147484043" r:id="rId4"/>
    <p:sldLayoutId id="2147484044" r:id="rId5"/>
    <p:sldLayoutId id="2147484034" r:id="rId6"/>
    <p:sldLayoutId id="2147484035" r:id="rId7"/>
    <p:sldLayoutId id="2147484040" r:id="rId8"/>
    <p:sldLayoutId id="2147484045" r:id="rId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youtube.com/watch?v=g6rk88V-TvM&amp;pp=sAQA"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32856"/>
            <a:ext cx="6858000" cy="1008113"/>
          </a:xfrm>
        </p:spPr>
        <p:txBody>
          <a:bodyPr/>
          <a:lstStyle/>
          <a:p>
            <a:r>
              <a:rPr lang="en-GB" dirty="0" smtClean="0"/>
              <a:t>Rules of Thumb</a:t>
            </a:r>
            <a:endParaRPr lang="en-GB" dirty="0"/>
          </a:p>
        </p:txBody>
      </p:sp>
      <p:sp>
        <p:nvSpPr>
          <p:cNvPr id="3" name="Subtitle 2"/>
          <p:cNvSpPr>
            <a:spLocks noGrp="1"/>
          </p:cNvSpPr>
          <p:nvPr>
            <p:ph type="subTitle" idx="1"/>
          </p:nvPr>
        </p:nvSpPr>
        <p:spPr>
          <a:xfrm>
            <a:off x="1151788" y="3212976"/>
            <a:ext cx="6858000" cy="2520280"/>
          </a:xfrm>
        </p:spPr>
        <p:txBody>
          <a:bodyPr>
            <a:normAutofit/>
          </a:bodyPr>
          <a:lstStyle/>
          <a:p>
            <a:r>
              <a:rPr lang="en-GB" sz="3200" dirty="0" smtClean="0"/>
              <a:t>Practical ways of supporting people with dementia at the end of life</a:t>
            </a:r>
          </a:p>
          <a:p>
            <a:endParaRPr lang="en-GB" sz="3200" dirty="0" smtClean="0"/>
          </a:p>
          <a:p>
            <a:r>
              <a:rPr lang="en-GB" sz="3200" dirty="0" smtClean="0"/>
              <a:t>With thanks to:</a:t>
            </a:r>
            <a:endParaRPr lang="en-GB" sz="3200" dirty="0"/>
          </a:p>
        </p:txBody>
      </p:sp>
      <p:pic>
        <p:nvPicPr>
          <p:cNvPr id="4" name="Picture 3"/>
          <p:cNvPicPr>
            <a:picLocks noChangeAspect="1"/>
          </p:cNvPicPr>
          <p:nvPr/>
        </p:nvPicPr>
        <p:blipFill>
          <a:blip r:embed="rId3"/>
          <a:stretch>
            <a:fillRect/>
          </a:stretch>
        </p:blipFill>
        <p:spPr>
          <a:xfrm>
            <a:off x="3707904" y="511179"/>
            <a:ext cx="2267909" cy="1621677"/>
          </a:xfrm>
          <a:prstGeom prst="rect">
            <a:avLst/>
          </a:prstGeom>
        </p:spPr>
      </p:pic>
      <p:pic>
        <p:nvPicPr>
          <p:cNvPr id="5" name="Picture 4"/>
          <p:cNvPicPr>
            <a:picLocks noChangeAspect="1"/>
          </p:cNvPicPr>
          <p:nvPr/>
        </p:nvPicPr>
        <p:blipFill>
          <a:blip r:embed="rId4"/>
          <a:stretch>
            <a:fillRect/>
          </a:stretch>
        </p:blipFill>
        <p:spPr>
          <a:xfrm>
            <a:off x="138089" y="6100787"/>
            <a:ext cx="1677949" cy="399091"/>
          </a:xfrm>
          <a:prstGeom prst="rect">
            <a:avLst/>
          </a:prstGeom>
        </p:spPr>
      </p:pic>
      <p:pic>
        <p:nvPicPr>
          <p:cNvPr id="6" name="Picture 2" descr="Text&#10;&#10;Description automatically generated">
            <a:extLst>
              <a:ext uri="{FF2B5EF4-FFF2-40B4-BE49-F238E27FC236}">
                <a16:creationId xmlns:a16="http://schemas.microsoft.com/office/drawing/2014/main" id="{76C2D092-526D-4C2A-92B2-F86D15CD4D8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26779" y="6030349"/>
            <a:ext cx="1562789" cy="570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St Ann's Hospice - 50 Years"/>
          <p:cNvPicPr>
            <a:picLocks noChangeAspect="1" noChangeArrowheads="1"/>
          </p:cNvPicPr>
          <p:nvPr/>
        </p:nvPicPr>
        <p:blipFill rotWithShape="1">
          <a:blip r:embed="rId6">
            <a:extLst>
              <a:ext uri="{28A0092B-C50C-407E-A947-70E740481C1C}">
                <a14:useLocalDpi xmlns:a14="http://schemas.microsoft.com/office/drawing/2010/main" val="0"/>
              </a:ext>
            </a:extLst>
          </a:blip>
          <a:srcRect t="15559" r="34609" b="11994"/>
          <a:stretch/>
        </p:blipFill>
        <p:spPr bwMode="auto">
          <a:xfrm>
            <a:off x="3735865" y="6017614"/>
            <a:ext cx="1441805" cy="59985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p:nvPr/>
        </p:nvPicPr>
        <p:blipFill>
          <a:blip r:embed="rId7" cstate="hqprint">
            <a:extLst>
              <a:ext uri="{28A0092B-C50C-407E-A947-70E740481C1C}">
                <a14:useLocalDpi xmlns:a14="http://schemas.microsoft.com/office/drawing/2010/main" val="0"/>
              </a:ext>
            </a:extLst>
          </a:blip>
          <a:stretch>
            <a:fillRect/>
          </a:stretch>
        </p:blipFill>
        <p:spPr>
          <a:xfrm>
            <a:off x="6444208" y="5881976"/>
            <a:ext cx="905831" cy="836712"/>
          </a:xfrm>
          <a:prstGeom prst="rect">
            <a:avLst/>
          </a:prstGeom>
        </p:spPr>
      </p:pic>
      <p:pic>
        <p:nvPicPr>
          <p:cNvPr id="12" name="Picture 11" descr="cid:image003.png@01D5DB53.C4F9A040"/>
          <p:cNvPicPr/>
          <p:nvPr/>
        </p:nvPicPr>
        <p:blipFill>
          <a:blip r:embed="rId8">
            <a:extLst>
              <a:ext uri="{28A0092B-C50C-407E-A947-70E740481C1C}">
                <a14:useLocalDpi xmlns:a14="http://schemas.microsoft.com/office/drawing/2010/main" val="0"/>
              </a:ext>
            </a:extLst>
          </a:blip>
          <a:srcRect/>
          <a:stretch>
            <a:fillRect/>
          </a:stretch>
        </p:blipFill>
        <p:spPr bwMode="auto">
          <a:xfrm>
            <a:off x="5413810" y="5912243"/>
            <a:ext cx="784101" cy="781314"/>
          </a:xfrm>
          <a:prstGeom prst="rect">
            <a:avLst/>
          </a:prstGeom>
          <a:noFill/>
          <a:ln>
            <a:noFill/>
          </a:ln>
        </p:spPr>
      </p:pic>
      <p:pic>
        <p:nvPicPr>
          <p:cNvPr id="7" name="Picture 6"/>
          <p:cNvPicPr>
            <a:picLocks noChangeAspect="1"/>
          </p:cNvPicPr>
          <p:nvPr/>
        </p:nvPicPr>
        <p:blipFill>
          <a:blip r:embed="rId9"/>
          <a:stretch>
            <a:fillRect/>
          </a:stretch>
        </p:blipFill>
        <p:spPr>
          <a:xfrm>
            <a:off x="7596336" y="6048530"/>
            <a:ext cx="1403648" cy="484813"/>
          </a:xfrm>
          <a:prstGeom prst="rect">
            <a:avLst/>
          </a:prstGeom>
        </p:spPr>
      </p:pic>
    </p:spTree>
    <p:extLst>
      <p:ext uri="{BB962C8B-B14F-4D97-AF65-F5344CB8AC3E}">
        <p14:creationId xmlns:p14="http://schemas.microsoft.com/office/powerpoint/2010/main" val="557064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 Placeholder 2"/>
          <p:cNvSpPr>
            <a:spLocks noGrp="1"/>
          </p:cNvSpPr>
          <p:nvPr>
            <p:ph type="body" sz="quarter" idx="10"/>
          </p:nvPr>
        </p:nvSpPr>
        <p:spPr>
          <a:xfrm>
            <a:off x="3851920" y="2996952"/>
            <a:ext cx="5167486" cy="1210656"/>
          </a:xfrm>
        </p:spPr>
        <p:txBody>
          <a:bodyPr/>
          <a:lstStyle/>
          <a:p>
            <a:pPr marL="0" indent="0">
              <a:buNone/>
            </a:pPr>
            <a:r>
              <a:rPr lang="en-GB" dirty="0" smtClean="0">
                <a:hlinkClick r:id="rId2"/>
              </a:rPr>
              <a:t>Watch this video</a:t>
            </a:r>
            <a:endParaRPr lang="en-GB" dirty="0" smtClean="0"/>
          </a:p>
          <a:p>
            <a:pPr marL="0" indent="0">
              <a:buNone/>
            </a:pPr>
            <a:r>
              <a:rPr lang="en-GB" dirty="0" smtClean="0"/>
              <a:t>What does it make you think?</a:t>
            </a:r>
            <a:endParaRPr lang="en-GB"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95536" y="2492896"/>
            <a:ext cx="3193513" cy="2096303"/>
          </a:xfrm>
          <a:prstGeom prst="rect">
            <a:avLst/>
          </a:prstGeom>
          <a:noFill/>
        </p:spPr>
      </p:pic>
    </p:spTree>
    <p:extLst>
      <p:ext uri="{BB962C8B-B14F-4D97-AF65-F5344CB8AC3E}">
        <p14:creationId xmlns:p14="http://schemas.microsoft.com/office/powerpoint/2010/main" val="3389152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a:t>
            </a:r>
            <a:r>
              <a:rPr lang="en-GB" dirty="0"/>
              <a:t>The best way to describe the unpaid carer is like the mortar in the wall. It's there, but it's hidden</a:t>
            </a:r>
            <a:r>
              <a:rPr lang="en-GB" dirty="0" smtClean="0"/>
              <a:t>.“</a:t>
            </a:r>
          </a:p>
          <a:p>
            <a:pPr marL="0" indent="0">
              <a:buNone/>
            </a:pPr>
            <a:endParaRPr lang="en-GB" dirty="0"/>
          </a:p>
          <a:p>
            <a:pPr marL="0" indent="0" algn="r">
              <a:buNone/>
            </a:pPr>
            <a:r>
              <a:rPr lang="en-GB" i="1" dirty="0" smtClean="0"/>
              <a:t>Peter Charleton</a:t>
            </a:r>
            <a:r>
              <a:rPr lang="en-GB" i="1" dirty="0"/>
              <a:t> (</a:t>
            </a:r>
            <a:r>
              <a:rPr lang="en-GB" i="1" dirty="0" smtClean="0"/>
              <a:t>2020)</a:t>
            </a:r>
            <a:r>
              <a:rPr lang="en-GB" i="1" dirty="0"/>
              <a:t> </a:t>
            </a:r>
            <a:r>
              <a:rPr lang="en-GB" i="1" dirty="0" smtClean="0"/>
              <a:t>BBC </a:t>
            </a:r>
            <a:r>
              <a:rPr lang="en-GB" i="1" dirty="0"/>
              <a:t>Scotland news</a:t>
            </a:r>
          </a:p>
          <a:p>
            <a:endParaRPr lang="en-GB" dirty="0"/>
          </a:p>
        </p:txBody>
      </p:sp>
      <p:pic>
        <p:nvPicPr>
          <p:cNvPr id="3074" name="Picture 2" descr="Brick wall — Free Stock Photo © avlntn #3153697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620688"/>
            <a:ext cx="4200909" cy="1836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300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Supporting carers</a:t>
            </a:r>
            <a:endParaRPr lang="en-GB" b="1" dirty="0"/>
          </a:p>
        </p:txBody>
      </p:sp>
      <p:sp>
        <p:nvSpPr>
          <p:cNvPr id="3" name="Text Placeholder 2"/>
          <p:cNvSpPr>
            <a:spLocks noGrp="1"/>
          </p:cNvSpPr>
          <p:nvPr>
            <p:ph type="body" sz="quarter" idx="10"/>
          </p:nvPr>
        </p:nvSpPr>
        <p:spPr>
          <a:xfrm>
            <a:off x="827584" y="3212976"/>
            <a:ext cx="3024336" cy="576064"/>
          </a:xfrm>
        </p:spPr>
        <p:txBody>
          <a:bodyPr>
            <a:normAutofit fontScale="92500"/>
          </a:bodyPr>
          <a:lstStyle/>
          <a:p>
            <a:pPr marL="0" indent="0">
              <a:buNone/>
            </a:pPr>
            <a:r>
              <a:rPr lang="en-GB" i="1" dirty="0" smtClean="0"/>
              <a:t>Complete activity 2b</a:t>
            </a:r>
            <a:endParaRPr lang="en-GB" i="1"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139952" y="2348880"/>
            <a:ext cx="2944336" cy="2424023"/>
          </a:xfrm>
          <a:prstGeom prst="rect">
            <a:avLst/>
          </a:prstGeom>
          <a:noFill/>
        </p:spPr>
      </p:pic>
    </p:spTree>
    <p:extLst>
      <p:ext uri="{BB962C8B-B14F-4D97-AF65-F5344CB8AC3E}">
        <p14:creationId xmlns:p14="http://schemas.microsoft.com/office/powerpoint/2010/main" val="2146201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31.png"/>
          <p:cNvPicPr/>
          <p:nvPr/>
        </p:nvPicPr>
        <p:blipFill>
          <a:blip r:embed="rId2" cstate="print"/>
          <a:stretch>
            <a:fillRect/>
          </a:stretch>
        </p:blipFill>
        <p:spPr>
          <a:xfrm>
            <a:off x="971600" y="116632"/>
            <a:ext cx="7200800" cy="6192688"/>
          </a:xfrm>
          <a:prstGeom prst="rect">
            <a:avLst/>
          </a:prstGeom>
        </p:spPr>
      </p:pic>
      <p:sp>
        <p:nvSpPr>
          <p:cNvPr id="5" name="TextBox 4"/>
          <p:cNvSpPr txBox="1"/>
          <p:nvPr/>
        </p:nvSpPr>
        <p:spPr>
          <a:xfrm>
            <a:off x="0" y="5681288"/>
            <a:ext cx="4067944" cy="461665"/>
          </a:xfrm>
          <a:prstGeom prst="rect">
            <a:avLst/>
          </a:prstGeom>
          <a:noFill/>
        </p:spPr>
        <p:txBody>
          <a:bodyPr wrap="square" rtlCol="0">
            <a:spAutoFit/>
          </a:bodyPr>
          <a:lstStyle/>
          <a:p>
            <a:r>
              <a:rPr lang="en-GB" sz="1200" dirty="0" smtClean="0">
                <a:latin typeface="+mn-lt"/>
              </a:rPr>
              <a:t>*You might want to speak to their family or</a:t>
            </a:r>
          </a:p>
          <a:p>
            <a:r>
              <a:rPr lang="en-GB" sz="1200" dirty="0" smtClean="0">
                <a:latin typeface="+mn-lt"/>
              </a:rPr>
              <a:t>  advocate to help establish this</a:t>
            </a:r>
          </a:p>
        </p:txBody>
      </p:sp>
    </p:spTree>
    <p:extLst>
      <p:ext uri="{BB962C8B-B14F-4D97-AF65-F5344CB8AC3E}">
        <p14:creationId xmlns:p14="http://schemas.microsoft.com/office/powerpoint/2010/main" val="1635015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474049" y="908720"/>
            <a:ext cx="2267909" cy="1621677"/>
          </a:xfrm>
          <a:prstGeom prst="rect">
            <a:avLst/>
          </a:prstGeom>
        </p:spPr>
      </p:pic>
      <p:pic>
        <p:nvPicPr>
          <p:cNvPr id="4" name="Picture 3"/>
          <p:cNvPicPr/>
          <p:nvPr/>
        </p:nvPicPr>
        <p:blipFill>
          <a:blip r:embed="rId4">
            <a:extLst>
              <a:ext uri="{28A0092B-C50C-407E-A947-70E740481C1C}">
                <a14:useLocalDpi xmlns:a14="http://schemas.microsoft.com/office/drawing/2010/main" val="0"/>
              </a:ext>
            </a:extLst>
          </a:blip>
          <a:stretch>
            <a:fillRect/>
          </a:stretch>
        </p:blipFill>
        <p:spPr>
          <a:xfrm>
            <a:off x="971600" y="3429000"/>
            <a:ext cx="7200800" cy="720080"/>
          </a:xfrm>
          <a:prstGeom prst="rect">
            <a:avLst/>
          </a:prstGeom>
        </p:spPr>
      </p:pic>
    </p:spTree>
    <p:extLst>
      <p:ext uri="{BB962C8B-B14F-4D97-AF65-F5344CB8AC3E}">
        <p14:creationId xmlns:p14="http://schemas.microsoft.com/office/powerpoint/2010/main" val="3977706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31.png"/>
          <p:cNvPicPr/>
          <p:nvPr/>
        </p:nvPicPr>
        <p:blipFill>
          <a:blip r:embed="rId3" cstate="print"/>
          <a:stretch>
            <a:fillRect/>
          </a:stretch>
        </p:blipFill>
        <p:spPr>
          <a:xfrm>
            <a:off x="971600" y="116632"/>
            <a:ext cx="7200800" cy="6192688"/>
          </a:xfrm>
          <a:prstGeom prst="rect">
            <a:avLst/>
          </a:prstGeom>
        </p:spPr>
      </p:pic>
      <p:sp>
        <p:nvSpPr>
          <p:cNvPr id="5" name="TextBox 4"/>
          <p:cNvSpPr txBox="1"/>
          <p:nvPr/>
        </p:nvSpPr>
        <p:spPr>
          <a:xfrm>
            <a:off x="0" y="5681288"/>
            <a:ext cx="4067944" cy="461665"/>
          </a:xfrm>
          <a:prstGeom prst="rect">
            <a:avLst/>
          </a:prstGeom>
          <a:noFill/>
        </p:spPr>
        <p:txBody>
          <a:bodyPr wrap="square" rtlCol="0">
            <a:spAutoFit/>
          </a:bodyPr>
          <a:lstStyle/>
          <a:p>
            <a:r>
              <a:rPr lang="en-GB" sz="1200" dirty="0" smtClean="0">
                <a:latin typeface="+mn-lt"/>
              </a:rPr>
              <a:t>*You might want to speak to their family or</a:t>
            </a:r>
          </a:p>
          <a:p>
            <a:r>
              <a:rPr lang="en-GB" sz="1200" dirty="0" smtClean="0">
                <a:latin typeface="+mn-lt"/>
              </a:rPr>
              <a:t>  advocate to help establish this</a:t>
            </a:r>
          </a:p>
        </p:txBody>
      </p:sp>
      <p:sp>
        <p:nvSpPr>
          <p:cNvPr id="6" name="Oval 5"/>
          <p:cNvSpPr/>
          <p:nvPr/>
        </p:nvSpPr>
        <p:spPr>
          <a:xfrm>
            <a:off x="1763688" y="44624"/>
            <a:ext cx="3384376" cy="469056"/>
          </a:xfrm>
          <a:prstGeom prst="ellipse">
            <a:avLst/>
          </a:prstGeom>
          <a:noFill/>
          <a:ln w="1079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2699792" y="1196752"/>
            <a:ext cx="3384376" cy="469056"/>
          </a:xfrm>
          <a:prstGeom prst="ellipse">
            <a:avLst/>
          </a:prstGeom>
          <a:noFill/>
          <a:ln w="1079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2879812" y="4711583"/>
            <a:ext cx="3384376" cy="1440160"/>
          </a:xfrm>
          <a:prstGeom prst="ellipse">
            <a:avLst/>
          </a:prstGeom>
          <a:noFill/>
          <a:ln w="1079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3073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4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4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4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Peter</a:t>
            </a:r>
            <a:endParaRPr lang="en-GB" b="1"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1656185" cy="3312368"/>
          </a:xfrm>
          <a:prstGeom prst="rect">
            <a:avLst/>
          </a:prstGeom>
          <a:noFill/>
        </p:spPr>
      </p:pic>
      <p:sp>
        <p:nvSpPr>
          <p:cNvPr id="6" name="Text Placeholder 2"/>
          <p:cNvSpPr>
            <a:spLocks noGrp="1"/>
          </p:cNvSpPr>
          <p:nvPr>
            <p:ph type="body" sz="quarter" idx="10"/>
          </p:nvPr>
        </p:nvSpPr>
        <p:spPr>
          <a:xfrm>
            <a:off x="2931772" y="1556792"/>
            <a:ext cx="5599535" cy="4392488"/>
          </a:xfrm>
        </p:spPr>
        <p:txBody>
          <a:bodyPr>
            <a:normAutofit/>
          </a:bodyPr>
          <a:lstStyle/>
          <a:p>
            <a:pPr marL="0" indent="0">
              <a:buNone/>
            </a:pPr>
            <a:r>
              <a:rPr lang="en-GB" dirty="0"/>
              <a:t>Peter seems really settled for a few months and even joins in with the visiting choir and church services. One day he refuses breakfast and when his daughter comes with some lunch for him he pushes the plate onto the ground. Over the next few days he is very noisy and causing distress to other residents. He seems angry and everyone is on edge</a:t>
            </a:r>
            <a:endParaRPr lang="en-GB" dirty="0" smtClean="0">
              <a:solidFill>
                <a:srgbClr val="0070C0"/>
              </a:solidFill>
            </a:endParaRPr>
          </a:p>
        </p:txBody>
      </p:sp>
    </p:spTree>
    <p:extLst>
      <p:ext uri="{BB962C8B-B14F-4D97-AF65-F5344CB8AC3E}">
        <p14:creationId xmlns:p14="http://schemas.microsoft.com/office/powerpoint/2010/main" val="2513293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Underlying causes</a:t>
            </a:r>
            <a:endParaRPr lang="en-GB" b="1" dirty="0"/>
          </a:p>
        </p:txBody>
      </p:sp>
      <p:sp>
        <p:nvSpPr>
          <p:cNvPr id="3" name="Text Placeholder 2"/>
          <p:cNvSpPr>
            <a:spLocks noGrp="1"/>
          </p:cNvSpPr>
          <p:nvPr>
            <p:ph type="body" sz="quarter" idx="10"/>
          </p:nvPr>
        </p:nvSpPr>
        <p:spPr>
          <a:xfrm>
            <a:off x="827584" y="3212976"/>
            <a:ext cx="3024336" cy="576064"/>
          </a:xfrm>
        </p:spPr>
        <p:txBody>
          <a:bodyPr>
            <a:normAutofit fontScale="92500"/>
          </a:bodyPr>
          <a:lstStyle/>
          <a:p>
            <a:pPr marL="0" indent="0">
              <a:buNone/>
            </a:pPr>
            <a:r>
              <a:rPr lang="en-GB" i="1" dirty="0" smtClean="0"/>
              <a:t>Complete activity 2a</a:t>
            </a:r>
            <a:endParaRPr lang="en-GB" i="1"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139952" y="2348880"/>
            <a:ext cx="2944336" cy="2424023"/>
          </a:xfrm>
          <a:prstGeom prst="rect">
            <a:avLst/>
          </a:prstGeom>
          <a:noFill/>
        </p:spPr>
      </p:pic>
    </p:spTree>
    <p:extLst>
      <p:ext uri="{BB962C8B-B14F-4D97-AF65-F5344CB8AC3E}">
        <p14:creationId xmlns:p14="http://schemas.microsoft.com/office/powerpoint/2010/main" val="3709227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Managing agitation and restlessness</a:t>
            </a:r>
            <a:endParaRPr lang="en-GB" b="1" dirty="0"/>
          </a:p>
        </p:txBody>
      </p:sp>
      <p:sp>
        <p:nvSpPr>
          <p:cNvPr id="3" name="Text Placeholder 2"/>
          <p:cNvSpPr>
            <a:spLocks noGrp="1"/>
          </p:cNvSpPr>
          <p:nvPr>
            <p:ph type="body" sz="quarter" idx="10"/>
          </p:nvPr>
        </p:nvSpPr>
        <p:spPr/>
        <p:txBody>
          <a:bodyPr/>
          <a:lstStyle/>
          <a:p>
            <a:r>
              <a:rPr lang="en-GB" dirty="0" smtClean="0"/>
              <a:t>Agitation may have several causes due to environment or social cause, physical cause or health or wellbeing of their carer</a:t>
            </a:r>
          </a:p>
          <a:p>
            <a:r>
              <a:rPr lang="en-GB" dirty="0" smtClean="0"/>
              <a:t>If a cause cannot be identified, </a:t>
            </a:r>
            <a:r>
              <a:rPr lang="en-GB" dirty="0"/>
              <a:t>a</a:t>
            </a:r>
            <a:r>
              <a:rPr lang="en-GB" dirty="0" smtClean="0"/>
              <a:t> non-drug treatment should be considered. If these aren’t effective, specialist help should be sought to consider the use of medication </a:t>
            </a:r>
          </a:p>
          <a:p>
            <a:pPr marL="0" indent="0" algn="ctr">
              <a:buNone/>
            </a:pPr>
            <a:r>
              <a:rPr lang="en-GB" dirty="0" smtClean="0">
                <a:solidFill>
                  <a:srgbClr val="0070C0"/>
                </a:solidFill>
              </a:rPr>
              <a:t>Remember this may be part of the dying process</a:t>
            </a:r>
            <a:endParaRPr lang="en-GB" dirty="0">
              <a:solidFill>
                <a:srgbClr val="0070C0"/>
              </a:solidFill>
            </a:endParaRPr>
          </a:p>
        </p:txBody>
      </p:sp>
    </p:spTree>
    <p:extLst>
      <p:ext uri="{BB962C8B-B14F-4D97-AF65-F5344CB8AC3E}">
        <p14:creationId xmlns:p14="http://schemas.microsoft.com/office/powerpoint/2010/main" val="4208418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Peter</a:t>
            </a:r>
            <a:endParaRPr lang="en-GB" b="1"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1656185" cy="3312368"/>
          </a:xfrm>
          <a:prstGeom prst="rect">
            <a:avLst/>
          </a:prstGeom>
          <a:noFill/>
        </p:spPr>
      </p:pic>
      <p:sp>
        <p:nvSpPr>
          <p:cNvPr id="6" name="Text Placeholder 2"/>
          <p:cNvSpPr>
            <a:spLocks noGrp="1"/>
          </p:cNvSpPr>
          <p:nvPr>
            <p:ph type="body" sz="quarter" idx="10"/>
          </p:nvPr>
        </p:nvSpPr>
        <p:spPr>
          <a:xfrm>
            <a:off x="2931772" y="1556792"/>
            <a:ext cx="5599535" cy="4392488"/>
          </a:xfrm>
        </p:spPr>
        <p:txBody>
          <a:bodyPr>
            <a:normAutofit lnSpcReduction="10000"/>
          </a:bodyPr>
          <a:lstStyle/>
          <a:p>
            <a:pPr marL="0" indent="0">
              <a:buNone/>
            </a:pPr>
            <a:r>
              <a:rPr lang="en-GB" dirty="0"/>
              <a:t>When staff come in to help he continues to shout and kicks Flo who is trying to clear up. She rings the GP and says they need an urgent visit to provide sedation. GP cannot see any sign of infection and </a:t>
            </a:r>
            <a:r>
              <a:rPr lang="en-GB" dirty="0" smtClean="0"/>
              <a:t>Peter </a:t>
            </a:r>
            <a:r>
              <a:rPr lang="en-GB" dirty="0"/>
              <a:t>is now on regular painkillers. The chef asks if he could be missing Malcolm who has been admitted to hospital the previous </a:t>
            </a:r>
            <a:r>
              <a:rPr lang="en-GB" dirty="0" smtClean="0"/>
              <a:t>day</a:t>
            </a:r>
          </a:p>
          <a:p>
            <a:pPr marL="0" indent="0" algn="ctr">
              <a:buNone/>
            </a:pPr>
            <a:r>
              <a:rPr lang="en-GB" dirty="0">
                <a:solidFill>
                  <a:srgbClr val="0070C0"/>
                </a:solidFill>
              </a:rPr>
              <a:t>What should we do</a:t>
            </a:r>
            <a:r>
              <a:rPr lang="en-GB" dirty="0" smtClean="0">
                <a:solidFill>
                  <a:srgbClr val="0070C0"/>
                </a:solidFill>
              </a:rPr>
              <a:t>?</a:t>
            </a:r>
            <a:endParaRPr lang="en-GB" dirty="0">
              <a:solidFill>
                <a:srgbClr val="0070C0"/>
              </a:solidFill>
            </a:endParaRPr>
          </a:p>
        </p:txBody>
      </p:sp>
    </p:spTree>
    <p:extLst>
      <p:ext uri="{BB962C8B-B14F-4D97-AF65-F5344CB8AC3E}">
        <p14:creationId xmlns:p14="http://schemas.microsoft.com/office/powerpoint/2010/main" val="1433338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Risk assessment</a:t>
            </a:r>
            <a:endParaRPr lang="en-GB" b="1" dirty="0"/>
          </a:p>
        </p:txBody>
      </p:sp>
      <p:sp>
        <p:nvSpPr>
          <p:cNvPr id="3" name="Text Placeholder 2"/>
          <p:cNvSpPr>
            <a:spLocks noGrp="1"/>
          </p:cNvSpPr>
          <p:nvPr>
            <p:ph type="body" sz="quarter" idx="10"/>
          </p:nvPr>
        </p:nvSpPr>
        <p:spPr/>
        <p:txBody>
          <a:bodyPr/>
          <a:lstStyle/>
          <a:p>
            <a:r>
              <a:rPr lang="en-GB" dirty="0"/>
              <a:t>Are you ok? Can you keep yourself safe?</a:t>
            </a:r>
          </a:p>
          <a:p>
            <a:r>
              <a:rPr lang="en-GB" dirty="0"/>
              <a:t>Can you get some help?</a:t>
            </a:r>
          </a:p>
          <a:p>
            <a:r>
              <a:rPr lang="en-GB" dirty="0"/>
              <a:t>Can you keep the resident safe</a:t>
            </a:r>
            <a:r>
              <a:rPr lang="en-GB" dirty="0" smtClean="0"/>
              <a:t>?</a:t>
            </a:r>
          </a:p>
          <a:p>
            <a:r>
              <a:rPr lang="en-GB" dirty="0" smtClean="0"/>
              <a:t>How can risks be managed?</a:t>
            </a:r>
            <a:endParaRPr lang="en-GB" dirty="0"/>
          </a:p>
        </p:txBody>
      </p:sp>
    </p:spTree>
    <p:extLst>
      <p:ext uri="{BB962C8B-B14F-4D97-AF65-F5344CB8AC3E}">
        <p14:creationId xmlns:p14="http://schemas.microsoft.com/office/powerpoint/2010/main" val="1386057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a:extLst>
              <a:ext uri="{FF2B5EF4-FFF2-40B4-BE49-F238E27FC236}">
                <a16:creationId xmlns:a16="http://schemas.microsoft.com/office/drawing/2014/main" id="{264DA57A-B2FA-46F1-AF85-4027CA6A1C69}"/>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GB" altLang="en-US" sz="2800" b="1" dirty="0">
                <a:solidFill>
                  <a:srgbClr val="339933"/>
                </a:solidFill>
              </a:rPr>
              <a:t/>
            </a:r>
            <a:br>
              <a:rPr lang="en-GB" altLang="en-US" sz="2800" b="1" dirty="0">
                <a:solidFill>
                  <a:srgbClr val="339933"/>
                </a:solidFill>
              </a:rPr>
            </a:br>
            <a:r>
              <a:rPr lang="en-GB" altLang="en-US" sz="2800" b="1" dirty="0">
                <a:solidFill>
                  <a:srgbClr val="339933"/>
                </a:solidFill>
              </a:rPr>
              <a:t/>
            </a:r>
            <a:br>
              <a:rPr lang="en-GB" altLang="en-US" sz="2800" b="1" dirty="0">
                <a:solidFill>
                  <a:srgbClr val="339933"/>
                </a:solidFill>
              </a:rPr>
            </a:br>
            <a:endParaRPr lang="en-GB" altLang="en-US" sz="2800" b="1" dirty="0">
              <a:solidFill>
                <a:srgbClr val="339933"/>
              </a:solidFill>
            </a:endParaRPr>
          </a:p>
        </p:txBody>
      </p:sp>
      <p:sp>
        <p:nvSpPr>
          <p:cNvPr id="15" name="Left-Up Arrow 14">
            <a:extLst>
              <a:ext uri="{FF2B5EF4-FFF2-40B4-BE49-F238E27FC236}">
                <a16:creationId xmlns:a16="http://schemas.microsoft.com/office/drawing/2014/main" id="{1E9A6E25-D0AC-476F-BE9B-3BDEDB58AEE0}"/>
              </a:ext>
            </a:extLst>
          </p:cNvPr>
          <p:cNvSpPr/>
          <p:nvPr/>
        </p:nvSpPr>
        <p:spPr>
          <a:xfrm rot="10800000">
            <a:off x="2320042" y="2353587"/>
            <a:ext cx="855663" cy="876300"/>
          </a:xfrm>
          <a:prstGeom prst="lef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F0000"/>
              </a:solidFill>
            </a:endParaRPr>
          </a:p>
        </p:txBody>
      </p:sp>
      <p:sp>
        <p:nvSpPr>
          <p:cNvPr id="18" name="Left-Up Arrow 17">
            <a:extLst>
              <a:ext uri="{FF2B5EF4-FFF2-40B4-BE49-F238E27FC236}">
                <a16:creationId xmlns:a16="http://schemas.microsoft.com/office/drawing/2014/main" id="{77457475-335C-4B7F-84EE-E15D66909323}"/>
              </a:ext>
            </a:extLst>
          </p:cNvPr>
          <p:cNvSpPr/>
          <p:nvPr/>
        </p:nvSpPr>
        <p:spPr>
          <a:xfrm rot="16200000">
            <a:off x="6083190" y="2333923"/>
            <a:ext cx="893762" cy="839787"/>
          </a:xfrm>
          <a:prstGeom prst="lef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 name="Rounded Rectangle 1">
            <a:extLst>
              <a:ext uri="{FF2B5EF4-FFF2-40B4-BE49-F238E27FC236}">
                <a16:creationId xmlns:a16="http://schemas.microsoft.com/office/drawing/2014/main" id="{957241D9-9832-4542-AE40-687D178D62A2}"/>
              </a:ext>
            </a:extLst>
          </p:cNvPr>
          <p:cNvSpPr/>
          <p:nvPr/>
        </p:nvSpPr>
        <p:spPr>
          <a:xfrm>
            <a:off x="3820616" y="2019318"/>
            <a:ext cx="1644650" cy="811212"/>
          </a:xfrm>
          <a:prstGeom prst="roundRect">
            <a:avLst/>
          </a:prstGeom>
          <a:solidFill>
            <a:srgbClr val="FFC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GB" b="1" dirty="0"/>
              <a:t>Person with </a:t>
            </a:r>
          </a:p>
          <a:p>
            <a:pPr algn="ctr">
              <a:defRPr/>
            </a:pPr>
            <a:r>
              <a:rPr lang="en-GB" b="1" dirty="0"/>
              <a:t>Dementia</a:t>
            </a:r>
          </a:p>
        </p:txBody>
      </p:sp>
      <p:sp>
        <p:nvSpPr>
          <p:cNvPr id="3" name="Rounded Rectangle 2">
            <a:extLst>
              <a:ext uri="{FF2B5EF4-FFF2-40B4-BE49-F238E27FC236}">
                <a16:creationId xmlns:a16="http://schemas.microsoft.com/office/drawing/2014/main" id="{1E489B57-57A1-44E5-A694-CDBDDB9FF615}"/>
              </a:ext>
            </a:extLst>
          </p:cNvPr>
          <p:cNvSpPr/>
          <p:nvPr/>
        </p:nvSpPr>
        <p:spPr>
          <a:xfrm>
            <a:off x="5450542" y="4112683"/>
            <a:ext cx="1644650" cy="811213"/>
          </a:xfrm>
          <a:prstGeom prst="roundRect">
            <a:avLst/>
          </a:prstGeom>
          <a:solidFill>
            <a:srgbClr val="FFC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GB" b="1" dirty="0">
                <a:solidFill>
                  <a:schemeClr val="bg1"/>
                </a:solidFill>
              </a:rPr>
              <a:t>Carer</a:t>
            </a:r>
          </a:p>
        </p:txBody>
      </p:sp>
      <p:sp>
        <p:nvSpPr>
          <p:cNvPr id="5" name="Rounded Rectangle 4">
            <a:extLst>
              <a:ext uri="{FF2B5EF4-FFF2-40B4-BE49-F238E27FC236}">
                <a16:creationId xmlns:a16="http://schemas.microsoft.com/office/drawing/2014/main" id="{C1594D6B-C524-42D4-AB97-7CBA070C8E58}"/>
              </a:ext>
            </a:extLst>
          </p:cNvPr>
          <p:cNvSpPr/>
          <p:nvPr/>
        </p:nvSpPr>
        <p:spPr>
          <a:xfrm>
            <a:off x="2175966" y="4116208"/>
            <a:ext cx="1644650" cy="817563"/>
          </a:xfrm>
          <a:prstGeom prst="roundRect">
            <a:avLst/>
          </a:prstGeom>
          <a:solidFill>
            <a:srgbClr val="FFC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GB" b="1" dirty="0"/>
              <a:t>Professional</a:t>
            </a:r>
          </a:p>
        </p:txBody>
      </p:sp>
      <p:sp>
        <p:nvSpPr>
          <p:cNvPr id="7" name="Left-Right Arrow 6">
            <a:extLst>
              <a:ext uri="{FF2B5EF4-FFF2-40B4-BE49-F238E27FC236}">
                <a16:creationId xmlns:a16="http://schemas.microsoft.com/office/drawing/2014/main" id="{198D98A7-54A2-4ACE-AAE2-E69017787572}"/>
              </a:ext>
            </a:extLst>
          </p:cNvPr>
          <p:cNvSpPr/>
          <p:nvPr/>
        </p:nvSpPr>
        <p:spPr>
          <a:xfrm rot="3751709">
            <a:off x="5095420" y="3297950"/>
            <a:ext cx="1082675" cy="401637"/>
          </a:xfrm>
          <a:prstGeom prst="lef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30063" name="TextBox 8">
            <a:extLst>
              <a:ext uri="{FF2B5EF4-FFF2-40B4-BE49-F238E27FC236}">
                <a16:creationId xmlns:a16="http://schemas.microsoft.com/office/drawing/2014/main" id="{2D4230EA-D9EB-4726-9D96-E7CB771E33B2}"/>
              </a:ext>
            </a:extLst>
          </p:cNvPr>
          <p:cNvSpPr txBox="1">
            <a:spLocks noChangeArrowheads="1"/>
          </p:cNvSpPr>
          <p:nvPr/>
        </p:nvSpPr>
        <p:spPr bwMode="auto">
          <a:xfrm>
            <a:off x="5657359" y="5835881"/>
            <a:ext cx="29162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i="1" dirty="0"/>
              <a:t>Carers Trust &amp; </a:t>
            </a:r>
            <a:r>
              <a:rPr lang="en-GB" altLang="en-US" i="1" dirty="0" smtClean="0"/>
              <a:t>RCN, </a:t>
            </a:r>
            <a:r>
              <a:rPr lang="en-GB" altLang="en-US" i="1" dirty="0"/>
              <a:t>2016</a:t>
            </a:r>
          </a:p>
        </p:txBody>
      </p:sp>
      <p:sp>
        <p:nvSpPr>
          <p:cNvPr id="19" name="Title 1"/>
          <p:cNvSpPr txBox="1">
            <a:spLocks/>
          </p:cNvSpPr>
          <p:nvPr/>
        </p:nvSpPr>
        <p:spPr>
          <a:xfrm>
            <a:off x="781050" y="517525"/>
            <a:ext cx="7886700" cy="7596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rgbClr val="0070C0"/>
                </a:solidFill>
                <a:latin typeface="+mj-lt"/>
                <a:ea typeface="+mj-ea"/>
                <a:cs typeface="+mj-cs"/>
              </a:defRPr>
            </a:lvl1pPr>
          </a:lstStyle>
          <a:p>
            <a:pPr fontAlgn="auto">
              <a:spcAft>
                <a:spcPts val="0"/>
              </a:spcAft>
            </a:pPr>
            <a:r>
              <a:rPr lang="en-GB" b="1" dirty="0" smtClean="0"/>
              <a:t>The triangle of care</a:t>
            </a:r>
            <a:endParaRPr lang="en-GB" b="1" dirty="0"/>
          </a:p>
        </p:txBody>
      </p:sp>
      <p:sp>
        <p:nvSpPr>
          <p:cNvPr id="20" name="Left-Up Arrow 19">
            <a:extLst>
              <a:ext uri="{FF2B5EF4-FFF2-40B4-BE49-F238E27FC236}">
                <a16:creationId xmlns:a16="http://schemas.microsoft.com/office/drawing/2014/main" id="{77457475-335C-4B7F-84EE-E15D66909323}"/>
              </a:ext>
            </a:extLst>
          </p:cNvPr>
          <p:cNvSpPr/>
          <p:nvPr/>
        </p:nvSpPr>
        <p:spPr>
          <a:xfrm rot="2451680">
            <a:off x="4149298" y="5113930"/>
            <a:ext cx="893762" cy="839787"/>
          </a:xfrm>
          <a:prstGeom prst="lef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1" name="Left-Right Arrow 20">
            <a:extLst>
              <a:ext uri="{FF2B5EF4-FFF2-40B4-BE49-F238E27FC236}">
                <a16:creationId xmlns:a16="http://schemas.microsoft.com/office/drawing/2014/main" id="{198D98A7-54A2-4ACE-AAE2-E69017787572}"/>
              </a:ext>
            </a:extLst>
          </p:cNvPr>
          <p:cNvSpPr/>
          <p:nvPr/>
        </p:nvSpPr>
        <p:spPr>
          <a:xfrm>
            <a:off x="4126185" y="4324172"/>
            <a:ext cx="1082675" cy="401637"/>
          </a:xfrm>
          <a:prstGeom prst="lef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2" name="Left-Right Arrow 21">
            <a:extLst>
              <a:ext uri="{FF2B5EF4-FFF2-40B4-BE49-F238E27FC236}">
                <a16:creationId xmlns:a16="http://schemas.microsoft.com/office/drawing/2014/main" id="{198D98A7-54A2-4ACE-AAE2-E69017787572}"/>
              </a:ext>
            </a:extLst>
          </p:cNvPr>
          <p:cNvSpPr/>
          <p:nvPr/>
        </p:nvSpPr>
        <p:spPr>
          <a:xfrm rot="18168854">
            <a:off x="3096502" y="3307103"/>
            <a:ext cx="1082675" cy="401637"/>
          </a:xfrm>
          <a:prstGeom prst="left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Tree>
    <p:extLst>
      <p:ext uri="{BB962C8B-B14F-4D97-AF65-F5344CB8AC3E}">
        <p14:creationId xmlns:p14="http://schemas.microsoft.com/office/powerpoint/2010/main" val="678788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F0879E498716439E78EA2856DA0FAA" ma:contentTypeVersion="8" ma:contentTypeDescription="Create a new document." ma:contentTypeScope="" ma:versionID="d57838a629ff42d5848d73efe60e02bd">
  <xsd:schema xmlns:xsd="http://www.w3.org/2001/XMLSchema" xmlns:xs="http://www.w3.org/2001/XMLSchema" xmlns:p="http://schemas.microsoft.com/office/2006/metadata/properties" xmlns:ns3="04020879-9015-42e3-9939-209a2d19eea9" xmlns:ns4="85b763f9-0645-4f92-8147-4803da1e732a" targetNamespace="http://schemas.microsoft.com/office/2006/metadata/properties" ma:root="true" ma:fieldsID="746d48fa879b965411ef014ab7344cbb" ns3:_="" ns4:_="">
    <xsd:import namespace="04020879-9015-42e3-9939-209a2d19eea9"/>
    <xsd:import namespace="85b763f9-0645-4f92-8147-4803da1e732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20879-9015-42e3-9939-209a2d19ee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b763f9-0645-4f92-8147-4803da1e732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25FE27-7198-446D-A64D-26E7EDACF08C}">
  <ds:schemaRefs>
    <ds:schemaRef ds:uri="http://purl.org/dc/dcmitype/"/>
    <ds:schemaRef ds:uri="http://schemas.microsoft.com/office/2006/metadata/properties"/>
    <ds:schemaRef ds:uri="http://purl.org/dc/elements/1.1/"/>
    <ds:schemaRef ds:uri="04020879-9015-42e3-9939-209a2d19eea9"/>
    <ds:schemaRef ds:uri="http://schemas.microsoft.com/office/2006/documentManagement/types"/>
    <ds:schemaRef ds:uri="http://purl.org/dc/terms/"/>
    <ds:schemaRef ds:uri="85b763f9-0645-4f92-8147-4803da1e732a"/>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6637E42-E63F-4D4D-BE7C-EE4BB36AFB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20879-9015-42e3-9939-209a2d19eea9"/>
    <ds:schemaRef ds:uri="85b763f9-0645-4f92-8147-4803da1e73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11D681-C4CA-4682-BC9E-15072D9310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4527</TotalTime>
  <Words>369</Words>
  <Application>Microsoft Office PowerPoint</Application>
  <PresentationFormat>On-screen Show (4:3)</PresentationFormat>
  <Paragraphs>48</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Custom Design</vt:lpstr>
      <vt:lpstr>Rules of Thumb</vt:lpstr>
      <vt:lpstr>PowerPoint Presentation</vt:lpstr>
      <vt:lpstr>PowerPoint Presentation</vt:lpstr>
      <vt:lpstr>Peter</vt:lpstr>
      <vt:lpstr>Underlying causes</vt:lpstr>
      <vt:lpstr>Managing agitation and restlessness</vt:lpstr>
      <vt:lpstr>Peter</vt:lpstr>
      <vt:lpstr>Risk assessment</vt:lpstr>
      <vt:lpstr>  </vt:lpstr>
      <vt:lpstr>PowerPoint Presentation</vt:lpstr>
      <vt:lpstr>PowerPoint Presentation</vt:lpstr>
      <vt:lpstr>Supporting carers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Jane Ashworth</dc:creator>
  <cp:lastModifiedBy>Lynne Partington</cp:lastModifiedBy>
  <cp:revision>270</cp:revision>
  <cp:lastPrinted>2021-06-28T21:00:33Z</cp:lastPrinted>
  <dcterms:created xsi:type="dcterms:W3CDTF">2020-11-10T11:16:10Z</dcterms:created>
  <dcterms:modified xsi:type="dcterms:W3CDTF">2021-08-16T03:35:25Z</dcterms:modified>
</cp:coreProperties>
</file>