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3" r:id="rId4"/>
  </p:sldMasterIdLst>
  <p:notesMasterIdLst>
    <p:notesMasterId r:id="rId19"/>
  </p:notesMasterIdLst>
  <p:handoutMasterIdLst>
    <p:handoutMasterId r:id="rId20"/>
  </p:handoutMasterIdLst>
  <p:sldIdLst>
    <p:sldId id="517" r:id="rId5"/>
    <p:sldId id="490" r:id="rId6"/>
    <p:sldId id="584" r:id="rId7"/>
    <p:sldId id="546" r:id="rId8"/>
    <p:sldId id="534" r:id="rId9"/>
    <p:sldId id="585" r:id="rId10"/>
    <p:sldId id="535" r:id="rId11"/>
    <p:sldId id="586" r:id="rId12"/>
    <p:sldId id="559" r:id="rId13"/>
    <p:sldId id="587" r:id="rId14"/>
    <p:sldId id="552" r:id="rId15"/>
    <p:sldId id="610" r:id="rId16"/>
    <p:sldId id="560" r:id="rId17"/>
    <p:sldId id="588" r:id="rId18"/>
  </p:sldIdLst>
  <p:sldSz cx="9144000" cy="6858000" type="screen4x3"/>
  <p:notesSz cx="6875463" cy="93202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A7A7"/>
    <a:srgbClr val="C6E6A2"/>
    <a:srgbClr val="71DAFF"/>
    <a:srgbClr val="339933"/>
    <a:srgbClr val="A9A3FB"/>
    <a:srgbClr val="CC0498"/>
    <a:srgbClr val="5091CD"/>
    <a:srgbClr val="33CC33"/>
    <a:srgbClr val="002D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646DF-11ED-4CAE-8AFF-52BEB49CEB1E}" v="50" dt="2021-01-04T14:00:18.9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81119" autoAdjust="0"/>
  </p:normalViewPr>
  <p:slideViewPr>
    <p:cSldViewPr>
      <p:cViewPr varScale="1">
        <p:scale>
          <a:sx n="72" d="100"/>
          <a:sy n="72" d="100"/>
        </p:scale>
        <p:origin x="1500" y="51"/>
      </p:cViewPr>
      <p:guideLst>
        <p:guide orient="horz" pos="2160"/>
        <p:guide pos="2880"/>
      </p:guideLst>
    </p:cSldViewPr>
  </p:slideViewPr>
  <p:outlineViewPr>
    <p:cViewPr>
      <p:scale>
        <a:sx n="33" d="100"/>
        <a:sy n="33" d="100"/>
      </p:scale>
      <p:origin x="0" y="-1509"/>
    </p:cViewPr>
  </p:outlineViewPr>
  <p:notesTextViewPr>
    <p:cViewPr>
      <p:scale>
        <a:sx n="100" d="100"/>
        <a:sy n="100" d="100"/>
      </p:scale>
      <p:origin x="0" y="0"/>
    </p:cViewPr>
  </p:notesTextViewPr>
  <p:sorterViewPr>
    <p:cViewPr varScale="1">
      <p:scale>
        <a:sx n="1" d="1"/>
        <a:sy n="1" d="1"/>
      </p:scale>
      <p:origin x="0" y="-345"/>
    </p:cViewPr>
  </p:sorterViewPr>
  <p:notesViewPr>
    <p:cSldViewPr>
      <p:cViewPr varScale="1">
        <p:scale>
          <a:sx n="66" d="100"/>
          <a:sy n="66" d="100"/>
        </p:scale>
        <p:origin x="2850"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13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2479F-1486-417F-99C8-F497CCA123DD}" type="doc">
      <dgm:prSet loTypeId="urn:microsoft.com/office/officeart/2005/8/layout/orgChart1" loCatId="hierarchy" qsTypeId="urn:microsoft.com/office/officeart/2005/8/quickstyle/simple2" qsCatId="simple" csTypeId="urn:microsoft.com/office/officeart/2005/8/colors/accent5_1" csCatId="accent5" phldr="1"/>
      <dgm:spPr/>
      <dgm:t>
        <a:bodyPr/>
        <a:lstStyle/>
        <a:p>
          <a:endParaRPr lang="en-US"/>
        </a:p>
      </dgm:t>
    </dgm:pt>
    <dgm:pt modelId="{59EA7809-2D8F-488D-A625-2BA11A1CA05E}">
      <dgm:prSet phldrT="[Text]" custT="1"/>
      <dgm:spPr>
        <a:ln w="28575">
          <a:solidFill>
            <a:srgbClr val="0070C0"/>
          </a:solidFill>
        </a:ln>
      </dgm:spPr>
      <dgm:t>
        <a:bodyPr/>
        <a:lstStyle/>
        <a:p>
          <a:r>
            <a:rPr lang="en-US" sz="1600" b="1" dirty="0"/>
            <a:t>Advance Care Planning</a:t>
          </a:r>
        </a:p>
      </dgm:t>
    </dgm:pt>
    <dgm:pt modelId="{E383C31E-61D2-4926-8CF3-C5975C3DD14B}" type="parTrans" cxnId="{2C998EF0-4438-480B-9274-3EA66EA45087}">
      <dgm:prSet/>
      <dgm:spPr/>
      <dgm:t>
        <a:bodyPr/>
        <a:lstStyle/>
        <a:p>
          <a:endParaRPr lang="en-US"/>
        </a:p>
      </dgm:t>
    </dgm:pt>
    <dgm:pt modelId="{E0DAE104-77DA-4BC1-9400-004E9656AC94}" type="sibTrans" cxnId="{2C998EF0-4438-480B-9274-3EA66EA45087}">
      <dgm:prSet/>
      <dgm:spPr/>
      <dgm:t>
        <a:bodyPr/>
        <a:lstStyle/>
        <a:p>
          <a:endParaRPr lang="en-US"/>
        </a:p>
      </dgm:t>
    </dgm:pt>
    <dgm:pt modelId="{4E96E29C-90D7-41C6-ADE1-2D8606DD350F}">
      <dgm:prSet phldrT="[Text]" custT="1"/>
      <dgm:spPr>
        <a:ln w="28575">
          <a:solidFill>
            <a:srgbClr val="0070C0"/>
          </a:solidFill>
        </a:ln>
      </dgm:spPr>
      <dgm:t>
        <a:bodyPr/>
        <a:lstStyle/>
        <a:p>
          <a:endParaRPr lang="en-US" sz="1400" dirty="0"/>
        </a:p>
        <a:p>
          <a:endParaRPr lang="en-US" sz="1400" dirty="0" smtClean="0">
            <a:solidFill>
              <a:schemeClr val="tx1"/>
            </a:solidFill>
          </a:endParaRPr>
        </a:p>
        <a:p>
          <a:endParaRPr lang="en-US" sz="1400" b="1" dirty="0" smtClean="0">
            <a:solidFill>
              <a:schemeClr val="tx1"/>
            </a:solidFill>
          </a:endParaRPr>
        </a:p>
        <a:p>
          <a:r>
            <a:rPr lang="en-US" sz="1400" b="1" dirty="0" smtClean="0">
              <a:solidFill>
                <a:schemeClr val="tx1"/>
              </a:solidFill>
            </a:rPr>
            <a:t>What </a:t>
          </a:r>
          <a:r>
            <a:rPr lang="en-US" sz="1400" b="1" dirty="0">
              <a:solidFill>
                <a:schemeClr val="tx1"/>
              </a:solidFill>
            </a:rPr>
            <a:t>you do want to </a:t>
          </a:r>
          <a:r>
            <a:rPr lang="en-US" sz="1400" b="1" dirty="0" smtClean="0">
              <a:solidFill>
                <a:schemeClr val="tx1"/>
              </a:solidFill>
            </a:rPr>
            <a:t>happen</a:t>
          </a:r>
        </a:p>
        <a:p>
          <a:endParaRPr lang="en-US" sz="1400" b="1" dirty="0">
            <a:solidFill>
              <a:schemeClr val="tx1"/>
            </a:solidFill>
          </a:endParaRPr>
        </a:p>
        <a:p>
          <a:r>
            <a:rPr lang="en-GB" sz="1200" dirty="0" smtClean="0">
              <a:solidFill>
                <a:schemeClr val="tx1"/>
              </a:solidFill>
            </a:rPr>
            <a:t>Preferred Priorities for Care document (PPC)</a:t>
          </a:r>
        </a:p>
        <a:p>
          <a:r>
            <a:rPr lang="en-GB" sz="1200" dirty="0" smtClean="0">
              <a:solidFill>
                <a:schemeClr val="tx1"/>
              </a:solidFill>
            </a:rPr>
            <a:t>What music I would like to have on in my room</a:t>
          </a:r>
        </a:p>
        <a:p>
          <a:endParaRPr lang="en-US" sz="1400" dirty="0" smtClean="0">
            <a:solidFill>
              <a:schemeClr val="tx1"/>
            </a:solidFill>
          </a:endParaRPr>
        </a:p>
        <a:p>
          <a:endParaRPr lang="en-US" sz="1400" dirty="0">
            <a:solidFill>
              <a:schemeClr val="tx1"/>
            </a:solidFill>
          </a:endParaRPr>
        </a:p>
        <a:p>
          <a:r>
            <a:rPr lang="en-US" sz="1400" dirty="0">
              <a:solidFill>
                <a:schemeClr val="tx1"/>
              </a:solidFill>
            </a:rPr>
            <a:t>*This is a</a:t>
          </a:r>
          <a:r>
            <a:rPr lang="en-US" sz="1400" dirty="0" smtClean="0">
              <a:solidFill>
                <a:schemeClr val="tx1"/>
              </a:solidFill>
            </a:rPr>
            <a:t>....</a:t>
          </a:r>
        </a:p>
        <a:p>
          <a:r>
            <a:rPr lang="en-GB" sz="1600" dirty="0" smtClean="0">
              <a:solidFill>
                <a:srgbClr val="008000"/>
              </a:solidFill>
            </a:rPr>
            <a:t>Advance Statement of wishes and preferences</a:t>
          </a:r>
        </a:p>
        <a:p>
          <a:endParaRPr lang="en-US" sz="1400" dirty="0">
            <a:solidFill>
              <a:srgbClr val="008000"/>
            </a:solidFill>
          </a:endParaRPr>
        </a:p>
        <a:p>
          <a:endParaRPr lang="en-US" sz="1400" dirty="0"/>
        </a:p>
        <a:p>
          <a:endParaRPr lang="en-US" sz="1400" dirty="0"/>
        </a:p>
      </dgm:t>
    </dgm:pt>
    <dgm:pt modelId="{A27EC86B-07A5-4029-96D8-8FD3D8F92A96}" type="parTrans" cxnId="{D49E2DCA-B733-4794-9A9F-C5648C4DD37E}">
      <dgm:prSet/>
      <dgm:spPr/>
      <dgm:t>
        <a:bodyPr/>
        <a:lstStyle/>
        <a:p>
          <a:endParaRPr lang="en-US"/>
        </a:p>
      </dgm:t>
    </dgm:pt>
    <dgm:pt modelId="{B80C3D2D-4321-4928-9ECD-7E4C57EDD097}" type="sibTrans" cxnId="{D49E2DCA-B733-4794-9A9F-C5648C4DD37E}">
      <dgm:prSet/>
      <dgm:spPr/>
      <dgm:t>
        <a:bodyPr/>
        <a:lstStyle/>
        <a:p>
          <a:endParaRPr lang="en-US"/>
        </a:p>
      </dgm:t>
    </dgm:pt>
    <dgm:pt modelId="{97258FBB-F620-44D7-9DD5-42DA3D388E53}">
      <dgm:prSet phldrT="[Text]" custT="1"/>
      <dgm:spPr>
        <a:ln w="28575">
          <a:solidFill>
            <a:srgbClr val="0070C0"/>
          </a:solidFill>
        </a:ln>
      </dgm:spPr>
      <dgm:t>
        <a:bodyPr/>
        <a:lstStyle/>
        <a:p>
          <a:endParaRPr lang="en-US" sz="1400" dirty="0"/>
        </a:p>
        <a:p>
          <a:endParaRPr lang="en-US" sz="1400" dirty="0" smtClean="0"/>
        </a:p>
        <a:p>
          <a:endParaRPr lang="en-US" sz="1400" dirty="0" smtClean="0"/>
        </a:p>
        <a:p>
          <a:endParaRPr lang="en-US" sz="1400" dirty="0" smtClean="0"/>
        </a:p>
        <a:p>
          <a:r>
            <a:rPr lang="en-US" sz="1400" b="1" dirty="0" smtClean="0"/>
            <a:t>What </a:t>
          </a:r>
          <a:r>
            <a:rPr lang="en-US" sz="1400" b="1" dirty="0"/>
            <a:t>you do not want to </a:t>
          </a:r>
          <a:r>
            <a:rPr lang="en-US" sz="1400" b="1" dirty="0" smtClean="0"/>
            <a:t>happen</a:t>
          </a:r>
        </a:p>
        <a:p>
          <a:r>
            <a:rPr lang="en-GB" sz="1200" dirty="0" smtClean="0"/>
            <a:t>Do Not Attempt Cardio Pulmonary Resuscitation (DNACPR)</a:t>
          </a:r>
        </a:p>
        <a:p>
          <a:r>
            <a:rPr lang="en-GB" sz="1200" dirty="0" smtClean="0"/>
            <a:t>I don’t want artificial feeding (formalised)</a:t>
          </a:r>
          <a:endParaRPr lang="en-US" sz="1400" dirty="0" smtClean="0"/>
        </a:p>
        <a:p>
          <a:endParaRPr lang="en-US" sz="2000" dirty="0" smtClean="0"/>
        </a:p>
        <a:p>
          <a:endParaRPr lang="en-US" sz="1400" dirty="0" smtClean="0"/>
        </a:p>
        <a:p>
          <a:r>
            <a:rPr lang="en-US" sz="1400" dirty="0" smtClean="0"/>
            <a:t>This </a:t>
          </a:r>
          <a:r>
            <a:rPr lang="en-US" sz="1400" dirty="0"/>
            <a:t>is a</a:t>
          </a:r>
          <a:r>
            <a:rPr lang="en-US" sz="1400" dirty="0" smtClean="0"/>
            <a:t>...</a:t>
          </a:r>
        </a:p>
        <a:p>
          <a:r>
            <a:rPr lang="en-GB" sz="1600" dirty="0" smtClean="0">
              <a:solidFill>
                <a:srgbClr val="008000"/>
              </a:solidFill>
            </a:rPr>
            <a:t>Advanced Directive to Refuse Treatment</a:t>
          </a:r>
          <a:endParaRPr lang="en-US" sz="1600" dirty="0" smtClean="0">
            <a:solidFill>
              <a:srgbClr val="008000"/>
            </a:solidFill>
          </a:endParaRPr>
        </a:p>
        <a:p>
          <a:endParaRPr lang="en-US" sz="1400" dirty="0" smtClean="0"/>
        </a:p>
        <a:p>
          <a:endParaRPr lang="en-US" sz="1400" dirty="0"/>
        </a:p>
        <a:p>
          <a:endParaRPr lang="en-US" sz="1400" dirty="0"/>
        </a:p>
        <a:p>
          <a:r>
            <a:rPr lang="en-US" sz="1400" dirty="0"/>
            <a:t> </a:t>
          </a:r>
        </a:p>
      </dgm:t>
    </dgm:pt>
    <dgm:pt modelId="{B329FDC6-4E86-43E1-9159-A5819731A253}" type="parTrans" cxnId="{CE2D6681-478E-45F4-BFA4-03CBB8E36946}">
      <dgm:prSet/>
      <dgm:spPr/>
      <dgm:t>
        <a:bodyPr/>
        <a:lstStyle/>
        <a:p>
          <a:endParaRPr lang="en-US"/>
        </a:p>
      </dgm:t>
    </dgm:pt>
    <dgm:pt modelId="{5BCF271C-5A5F-47B5-92CF-7DA9AB1D4F1A}" type="sibTrans" cxnId="{CE2D6681-478E-45F4-BFA4-03CBB8E36946}">
      <dgm:prSet/>
      <dgm:spPr/>
      <dgm:t>
        <a:bodyPr/>
        <a:lstStyle/>
        <a:p>
          <a:endParaRPr lang="en-US"/>
        </a:p>
      </dgm:t>
    </dgm:pt>
    <dgm:pt modelId="{ABE6D290-A67E-4C07-A5DD-52C7B37D77DD}">
      <dgm:prSet phldrT="[Text]" custT="1"/>
      <dgm:spPr>
        <a:ln w="28575">
          <a:solidFill>
            <a:srgbClr val="0070C0"/>
          </a:solidFill>
        </a:ln>
      </dgm:spPr>
      <dgm:t>
        <a:bodyPr/>
        <a:lstStyle/>
        <a:p>
          <a:endParaRPr lang="en-US" sz="1400" dirty="0"/>
        </a:p>
        <a:p>
          <a:endParaRPr lang="en-US" sz="1400" b="1" dirty="0" smtClean="0"/>
        </a:p>
        <a:p>
          <a:r>
            <a:rPr lang="en-US" sz="1400" b="1" dirty="0" smtClean="0"/>
            <a:t>Who </a:t>
          </a:r>
          <a:r>
            <a:rPr lang="en-US" sz="1400" b="1" dirty="0"/>
            <a:t>will speak for </a:t>
          </a:r>
          <a:r>
            <a:rPr lang="en-US" sz="1400" b="1" dirty="0" smtClean="0"/>
            <a:t>you</a:t>
          </a:r>
        </a:p>
        <a:p>
          <a:r>
            <a:rPr lang="en-GB" sz="1200" dirty="0" smtClean="0"/>
            <a:t>Lasting Power of Attorney for health and welfare</a:t>
          </a:r>
          <a:endParaRPr lang="en-US" sz="1200" dirty="0" smtClean="0"/>
        </a:p>
        <a:p>
          <a:r>
            <a:rPr lang="en-GB" sz="1200" dirty="0" smtClean="0"/>
            <a:t>Nominated proxy spokesperson</a:t>
          </a:r>
          <a:endParaRPr lang="en-US" sz="1400" dirty="0"/>
        </a:p>
        <a:p>
          <a:endParaRPr lang="en-US" sz="2400" dirty="0"/>
        </a:p>
        <a:p>
          <a:endParaRPr lang="en-US" sz="1400" dirty="0"/>
        </a:p>
        <a:p>
          <a:endParaRPr lang="en-US" sz="1400" dirty="0" smtClean="0"/>
        </a:p>
        <a:p>
          <a:r>
            <a:rPr lang="en-US" sz="1400" dirty="0" smtClean="0"/>
            <a:t>*</a:t>
          </a:r>
          <a:r>
            <a:rPr lang="en-US" sz="1400" dirty="0"/>
            <a:t>This is a</a:t>
          </a:r>
          <a:r>
            <a:rPr lang="en-US" sz="1400" dirty="0" smtClean="0"/>
            <a:t>...</a:t>
          </a:r>
        </a:p>
        <a:p>
          <a:r>
            <a:rPr lang="en-GB" sz="1600" dirty="0" smtClean="0">
              <a:solidFill>
                <a:srgbClr val="008000"/>
              </a:solidFill>
            </a:rPr>
            <a:t>Proxy or Lasting Power of Attorney</a:t>
          </a:r>
          <a:endParaRPr lang="en-US" sz="1600" dirty="0">
            <a:solidFill>
              <a:srgbClr val="008000"/>
            </a:solidFill>
          </a:endParaRPr>
        </a:p>
        <a:p>
          <a:endParaRPr lang="en-US" sz="1400" dirty="0"/>
        </a:p>
        <a:p>
          <a:endParaRPr lang="en-US" sz="1400" dirty="0"/>
        </a:p>
      </dgm:t>
    </dgm:pt>
    <dgm:pt modelId="{E566AF50-0D51-484E-A82B-C1857D1B240C}" type="parTrans" cxnId="{43791B55-9916-41CB-951E-6ADF054F3E27}">
      <dgm:prSet/>
      <dgm:spPr/>
      <dgm:t>
        <a:bodyPr/>
        <a:lstStyle/>
        <a:p>
          <a:endParaRPr lang="en-US"/>
        </a:p>
      </dgm:t>
    </dgm:pt>
    <dgm:pt modelId="{AE9B6E55-9024-47EE-82CC-86233D897837}" type="sibTrans" cxnId="{43791B55-9916-41CB-951E-6ADF054F3E27}">
      <dgm:prSet/>
      <dgm:spPr/>
      <dgm:t>
        <a:bodyPr/>
        <a:lstStyle/>
        <a:p>
          <a:endParaRPr lang="en-US"/>
        </a:p>
      </dgm:t>
    </dgm:pt>
    <dgm:pt modelId="{1791099B-311C-417A-881B-147876BE7595}" type="pres">
      <dgm:prSet presAssocID="{B252479F-1486-417F-99C8-F497CCA123DD}" presName="hierChild1" presStyleCnt="0">
        <dgm:presLayoutVars>
          <dgm:orgChart val="1"/>
          <dgm:chPref val="1"/>
          <dgm:dir/>
          <dgm:animOne val="branch"/>
          <dgm:animLvl val="lvl"/>
          <dgm:resizeHandles/>
        </dgm:presLayoutVars>
      </dgm:prSet>
      <dgm:spPr/>
      <dgm:t>
        <a:bodyPr/>
        <a:lstStyle/>
        <a:p>
          <a:endParaRPr lang="en-US"/>
        </a:p>
      </dgm:t>
    </dgm:pt>
    <dgm:pt modelId="{6F881E23-F544-4857-AED5-0DEF050588AE}" type="pres">
      <dgm:prSet presAssocID="{59EA7809-2D8F-488D-A625-2BA11A1CA05E}" presName="hierRoot1" presStyleCnt="0">
        <dgm:presLayoutVars>
          <dgm:hierBranch val="init"/>
        </dgm:presLayoutVars>
      </dgm:prSet>
      <dgm:spPr/>
    </dgm:pt>
    <dgm:pt modelId="{AEDDD954-B207-4195-9BDE-CCD81FEA46DC}" type="pres">
      <dgm:prSet presAssocID="{59EA7809-2D8F-488D-A625-2BA11A1CA05E}" presName="rootComposite1" presStyleCnt="0"/>
      <dgm:spPr/>
    </dgm:pt>
    <dgm:pt modelId="{DC1923D7-C585-417A-BC29-9BFF1896E210}" type="pres">
      <dgm:prSet presAssocID="{59EA7809-2D8F-488D-A625-2BA11A1CA05E}" presName="rootText1" presStyleLbl="node0" presStyleIdx="0" presStyleCnt="1" custScaleX="157078" custScaleY="109946">
        <dgm:presLayoutVars>
          <dgm:chPref val="3"/>
        </dgm:presLayoutVars>
      </dgm:prSet>
      <dgm:spPr/>
      <dgm:t>
        <a:bodyPr/>
        <a:lstStyle/>
        <a:p>
          <a:endParaRPr lang="en-US"/>
        </a:p>
      </dgm:t>
    </dgm:pt>
    <dgm:pt modelId="{6C330CF4-4C17-4FFA-AC38-0271F0490C5B}" type="pres">
      <dgm:prSet presAssocID="{59EA7809-2D8F-488D-A625-2BA11A1CA05E}" presName="rootConnector1" presStyleLbl="node1" presStyleIdx="0" presStyleCnt="0"/>
      <dgm:spPr/>
      <dgm:t>
        <a:bodyPr/>
        <a:lstStyle/>
        <a:p>
          <a:endParaRPr lang="en-US"/>
        </a:p>
      </dgm:t>
    </dgm:pt>
    <dgm:pt modelId="{4CD5549F-C9CC-455E-983D-D24BC2D757E6}" type="pres">
      <dgm:prSet presAssocID="{59EA7809-2D8F-488D-A625-2BA11A1CA05E}" presName="hierChild2" presStyleCnt="0"/>
      <dgm:spPr/>
    </dgm:pt>
    <dgm:pt modelId="{83FD8558-0D4D-4781-B574-7F09C422161E}" type="pres">
      <dgm:prSet presAssocID="{A27EC86B-07A5-4029-96D8-8FD3D8F92A96}" presName="Name37" presStyleLbl="parChTrans1D2" presStyleIdx="0" presStyleCnt="3"/>
      <dgm:spPr/>
      <dgm:t>
        <a:bodyPr/>
        <a:lstStyle/>
        <a:p>
          <a:endParaRPr lang="en-US"/>
        </a:p>
      </dgm:t>
    </dgm:pt>
    <dgm:pt modelId="{F40D4DAE-0866-46BF-8746-3BCA5759767D}" type="pres">
      <dgm:prSet presAssocID="{4E96E29C-90D7-41C6-ADE1-2D8606DD350F}" presName="hierRoot2" presStyleCnt="0">
        <dgm:presLayoutVars>
          <dgm:hierBranch val="init"/>
        </dgm:presLayoutVars>
      </dgm:prSet>
      <dgm:spPr/>
    </dgm:pt>
    <dgm:pt modelId="{796E6D35-5B4C-4312-B62E-C659406BF9CF}" type="pres">
      <dgm:prSet presAssocID="{4E96E29C-90D7-41C6-ADE1-2D8606DD350F}" presName="rootComposite" presStyleCnt="0"/>
      <dgm:spPr/>
    </dgm:pt>
    <dgm:pt modelId="{42993898-C2E9-4A94-9E4A-181D5CC47A4A}" type="pres">
      <dgm:prSet presAssocID="{4E96E29C-90D7-41C6-ADE1-2D8606DD350F}" presName="rootText" presStyleLbl="node2" presStyleIdx="0" presStyleCnt="3" custScaleX="124302" custScaleY="303139">
        <dgm:presLayoutVars>
          <dgm:chPref val="3"/>
        </dgm:presLayoutVars>
      </dgm:prSet>
      <dgm:spPr/>
      <dgm:t>
        <a:bodyPr/>
        <a:lstStyle/>
        <a:p>
          <a:endParaRPr lang="en-US"/>
        </a:p>
      </dgm:t>
    </dgm:pt>
    <dgm:pt modelId="{431CA59B-C3B4-4854-973B-DF2606BC9B1B}" type="pres">
      <dgm:prSet presAssocID="{4E96E29C-90D7-41C6-ADE1-2D8606DD350F}" presName="rootConnector" presStyleLbl="node2" presStyleIdx="0" presStyleCnt="3"/>
      <dgm:spPr/>
      <dgm:t>
        <a:bodyPr/>
        <a:lstStyle/>
        <a:p>
          <a:endParaRPr lang="en-US"/>
        </a:p>
      </dgm:t>
    </dgm:pt>
    <dgm:pt modelId="{147AC10B-394B-4A5B-9E16-DDFB3F52B773}" type="pres">
      <dgm:prSet presAssocID="{4E96E29C-90D7-41C6-ADE1-2D8606DD350F}" presName="hierChild4" presStyleCnt="0"/>
      <dgm:spPr/>
    </dgm:pt>
    <dgm:pt modelId="{A178F780-15BD-4019-BF0A-76FC68791CE5}" type="pres">
      <dgm:prSet presAssocID="{4E96E29C-90D7-41C6-ADE1-2D8606DD350F}" presName="hierChild5" presStyleCnt="0"/>
      <dgm:spPr/>
    </dgm:pt>
    <dgm:pt modelId="{CEBA42ED-BEAD-43FE-AC56-3522CA8FE27E}" type="pres">
      <dgm:prSet presAssocID="{B329FDC6-4E86-43E1-9159-A5819731A253}" presName="Name37" presStyleLbl="parChTrans1D2" presStyleIdx="1" presStyleCnt="3"/>
      <dgm:spPr/>
      <dgm:t>
        <a:bodyPr/>
        <a:lstStyle/>
        <a:p>
          <a:endParaRPr lang="en-US"/>
        </a:p>
      </dgm:t>
    </dgm:pt>
    <dgm:pt modelId="{F6BEECCC-8EF7-48FF-88A9-2B90AA0DCBE6}" type="pres">
      <dgm:prSet presAssocID="{97258FBB-F620-44D7-9DD5-42DA3D388E53}" presName="hierRoot2" presStyleCnt="0">
        <dgm:presLayoutVars>
          <dgm:hierBranch val="init"/>
        </dgm:presLayoutVars>
      </dgm:prSet>
      <dgm:spPr/>
    </dgm:pt>
    <dgm:pt modelId="{2C6E8914-A10B-48D9-B801-517A57102953}" type="pres">
      <dgm:prSet presAssocID="{97258FBB-F620-44D7-9DD5-42DA3D388E53}" presName="rootComposite" presStyleCnt="0"/>
      <dgm:spPr/>
    </dgm:pt>
    <dgm:pt modelId="{49119159-2179-41D8-BB03-09B6BF6AEE00}" type="pres">
      <dgm:prSet presAssocID="{97258FBB-F620-44D7-9DD5-42DA3D388E53}" presName="rootText" presStyleLbl="node2" presStyleIdx="1" presStyleCnt="3" custScaleX="125197" custScaleY="298728">
        <dgm:presLayoutVars>
          <dgm:chPref val="3"/>
        </dgm:presLayoutVars>
      </dgm:prSet>
      <dgm:spPr/>
      <dgm:t>
        <a:bodyPr/>
        <a:lstStyle/>
        <a:p>
          <a:endParaRPr lang="en-US"/>
        </a:p>
      </dgm:t>
    </dgm:pt>
    <dgm:pt modelId="{0AEFA392-1B3A-45FE-B0B1-3E2EDD94FBDB}" type="pres">
      <dgm:prSet presAssocID="{97258FBB-F620-44D7-9DD5-42DA3D388E53}" presName="rootConnector" presStyleLbl="node2" presStyleIdx="1" presStyleCnt="3"/>
      <dgm:spPr/>
      <dgm:t>
        <a:bodyPr/>
        <a:lstStyle/>
        <a:p>
          <a:endParaRPr lang="en-US"/>
        </a:p>
      </dgm:t>
    </dgm:pt>
    <dgm:pt modelId="{B7D178ED-0756-4A54-A5B8-98BA38D0579F}" type="pres">
      <dgm:prSet presAssocID="{97258FBB-F620-44D7-9DD5-42DA3D388E53}" presName="hierChild4" presStyleCnt="0"/>
      <dgm:spPr/>
    </dgm:pt>
    <dgm:pt modelId="{DF131072-31B9-46A8-A94E-D92C96D90657}" type="pres">
      <dgm:prSet presAssocID="{97258FBB-F620-44D7-9DD5-42DA3D388E53}" presName="hierChild5" presStyleCnt="0"/>
      <dgm:spPr/>
    </dgm:pt>
    <dgm:pt modelId="{C3136047-DAC5-4D7C-A5B4-45DF9848979F}" type="pres">
      <dgm:prSet presAssocID="{E566AF50-0D51-484E-A82B-C1857D1B240C}" presName="Name37" presStyleLbl="parChTrans1D2" presStyleIdx="2" presStyleCnt="3"/>
      <dgm:spPr/>
      <dgm:t>
        <a:bodyPr/>
        <a:lstStyle/>
        <a:p>
          <a:endParaRPr lang="en-US"/>
        </a:p>
      </dgm:t>
    </dgm:pt>
    <dgm:pt modelId="{941FA5A6-07DD-4C01-9AC6-64EDF363A0D4}" type="pres">
      <dgm:prSet presAssocID="{ABE6D290-A67E-4C07-A5DD-52C7B37D77DD}" presName="hierRoot2" presStyleCnt="0">
        <dgm:presLayoutVars>
          <dgm:hierBranch val="init"/>
        </dgm:presLayoutVars>
      </dgm:prSet>
      <dgm:spPr/>
    </dgm:pt>
    <dgm:pt modelId="{F6DC1777-D533-42B9-8F9B-B43287A29CAA}" type="pres">
      <dgm:prSet presAssocID="{ABE6D290-A67E-4C07-A5DD-52C7B37D77DD}" presName="rootComposite" presStyleCnt="0"/>
      <dgm:spPr/>
    </dgm:pt>
    <dgm:pt modelId="{5F677DD6-9DE1-4F50-A7D2-DFFF61F8C944}" type="pres">
      <dgm:prSet presAssocID="{ABE6D290-A67E-4C07-A5DD-52C7B37D77DD}" presName="rootText" presStyleLbl="node2" presStyleIdx="2" presStyleCnt="3" custScaleX="116734" custScaleY="296990">
        <dgm:presLayoutVars>
          <dgm:chPref val="3"/>
        </dgm:presLayoutVars>
      </dgm:prSet>
      <dgm:spPr/>
      <dgm:t>
        <a:bodyPr/>
        <a:lstStyle/>
        <a:p>
          <a:endParaRPr lang="en-US"/>
        </a:p>
      </dgm:t>
    </dgm:pt>
    <dgm:pt modelId="{1D0F423D-116A-48C2-B626-120E8ABAE647}" type="pres">
      <dgm:prSet presAssocID="{ABE6D290-A67E-4C07-A5DD-52C7B37D77DD}" presName="rootConnector" presStyleLbl="node2" presStyleIdx="2" presStyleCnt="3"/>
      <dgm:spPr/>
      <dgm:t>
        <a:bodyPr/>
        <a:lstStyle/>
        <a:p>
          <a:endParaRPr lang="en-US"/>
        </a:p>
      </dgm:t>
    </dgm:pt>
    <dgm:pt modelId="{2BDED893-CC72-4AAD-AF18-AFE1E14732BC}" type="pres">
      <dgm:prSet presAssocID="{ABE6D290-A67E-4C07-A5DD-52C7B37D77DD}" presName="hierChild4" presStyleCnt="0"/>
      <dgm:spPr/>
    </dgm:pt>
    <dgm:pt modelId="{C9B7EA91-D80E-484F-BB85-40FBE08D8FCE}" type="pres">
      <dgm:prSet presAssocID="{ABE6D290-A67E-4C07-A5DD-52C7B37D77DD}" presName="hierChild5" presStyleCnt="0"/>
      <dgm:spPr/>
    </dgm:pt>
    <dgm:pt modelId="{D50E524A-E9BA-4A2E-B84D-CDA1D8321D5E}" type="pres">
      <dgm:prSet presAssocID="{59EA7809-2D8F-488D-A625-2BA11A1CA05E}" presName="hierChild3" presStyleCnt="0"/>
      <dgm:spPr/>
    </dgm:pt>
  </dgm:ptLst>
  <dgm:cxnLst>
    <dgm:cxn modelId="{2C998EF0-4438-480B-9274-3EA66EA45087}" srcId="{B252479F-1486-417F-99C8-F497CCA123DD}" destId="{59EA7809-2D8F-488D-A625-2BA11A1CA05E}" srcOrd="0" destOrd="0" parTransId="{E383C31E-61D2-4926-8CF3-C5975C3DD14B}" sibTransId="{E0DAE104-77DA-4BC1-9400-004E9656AC94}"/>
    <dgm:cxn modelId="{AFEB8074-6C2D-4D73-998B-6BF75903FB4A}" type="presOf" srcId="{E566AF50-0D51-484E-A82B-C1857D1B240C}" destId="{C3136047-DAC5-4D7C-A5B4-45DF9848979F}" srcOrd="0" destOrd="0" presId="urn:microsoft.com/office/officeart/2005/8/layout/orgChart1"/>
    <dgm:cxn modelId="{CE2D6681-478E-45F4-BFA4-03CBB8E36946}" srcId="{59EA7809-2D8F-488D-A625-2BA11A1CA05E}" destId="{97258FBB-F620-44D7-9DD5-42DA3D388E53}" srcOrd="1" destOrd="0" parTransId="{B329FDC6-4E86-43E1-9159-A5819731A253}" sibTransId="{5BCF271C-5A5F-47B5-92CF-7DA9AB1D4F1A}"/>
    <dgm:cxn modelId="{024A83A4-12AD-4C28-AF12-6ADE9C71DD63}" type="presOf" srcId="{B329FDC6-4E86-43E1-9159-A5819731A253}" destId="{CEBA42ED-BEAD-43FE-AC56-3522CA8FE27E}" srcOrd="0" destOrd="0" presId="urn:microsoft.com/office/officeart/2005/8/layout/orgChart1"/>
    <dgm:cxn modelId="{185B099F-7044-4BA5-9F4C-4C99AC1019C2}" type="presOf" srcId="{59EA7809-2D8F-488D-A625-2BA11A1CA05E}" destId="{DC1923D7-C585-417A-BC29-9BFF1896E210}" srcOrd="0" destOrd="0" presId="urn:microsoft.com/office/officeart/2005/8/layout/orgChart1"/>
    <dgm:cxn modelId="{6C6C846C-BD39-48CE-BC98-8177A662DBD2}" type="presOf" srcId="{59EA7809-2D8F-488D-A625-2BA11A1CA05E}" destId="{6C330CF4-4C17-4FFA-AC38-0271F0490C5B}" srcOrd="1" destOrd="0" presId="urn:microsoft.com/office/officeart/2005/8/layout/orgChart1"/>
    <dgm:cxn modelId="{459EE2AC-1458-417B-80EE-DD51B065E2A3}" type="presOf" srcId="{97258FBB-F620-44D7-9DD5-42DA3D388E53}" destId="{49119159-2179-41D8-BB03-09B6BF6AEE00}" srcOrd="0" destOrd="0" presId="urn:microsoft.com/office/officeart/2005/8/layout/orgChart1"/>
    <dgm:cxn modelId="{5386879E-1C9D-43F6-A9AF-7A1A3639519A}" type="presOf" srcId="{B252479F-1486-417F-99C8-F497CCA123DD}" destId="{1791099B-311C-417A-881B-147876BE7595}" srcOrd="0" destOrd="0" presId="urn:microsoft.com/office/officeart/2005/8/layout/orgChart1"/>
    <dgm:cxn modelId="{43791B55-9916-41CB-951E-6ADF054F3E27}" srcId="{59EA7809-2D8F-488D-A625-2BA11A1CA05E}" destId="{ABE6D290-A67E-4C07-A5DD-52C7B37D77DD}" srcOrd="2" destOrd="0" parTransId="{E566AF50-0D51-484E-A82B-C1857D1B240C}" sibTransId="{AE9B6E55-9024-47EE-82CC-86233D897837}"/>
    <dgm:cxn modelId="{7C9E455B-5F8D-4D44-B174-82DBDF88A1C9}" type="presOf" srcId="{ABE6D290-A67E-4C07-A5DD-52C7B37D77DD}" destId="{5F677DD6-9DE1-4F50-A7D2-DFFF61F8C944}" srcOrd="0" destOrd="0" presId="urn:microsoft.com/office/officeart/2005/8/layout/orgChart1"/>
    <dgm:cxn modelId="{D737F5FD-4058-4A72-B646-3750C4B1F788}" type="presOf" srcId="{97258FBB-F620-44D7-9DD5-42DA3D388E53}" destId="{0AEFA392-1B3A-45FE-B0B1-3E2EDD94FBDB}" srcOrd="1" destOrd="0" presId="urn:microsoft.com/office/officeart/2005/8/layout/orgChart1"/>
    <dgm:cxn modelId="{E85C9A15-4E00-4784-9383-55B57C49B1D8}" type="presOf" srcId="{4E96E29C-90D7-41C6-ADE1-2D8606DD350F}" destId="{431CA59B-C3B4-4854-973B-DF2606BC9B1B}" srcOrd="1" destOrd="0" presId="urn:microsoft.com/office/officeart/2005/8/layout/orgChart1"/>
    <dgm:cxn modelId="{A45F100A-B88E-41F6-BB25-90AD808BB48D}" type="presOf" srcId="{A27EC86B-07A5-4029-96D8-8FD3D8F92A96}" destId="{83FD8558-0D4D-4781-B574-7F09C422161E}" srcOrd="0" destOrd="0" presId="urn:microsoft.com/office/officeart/2005/8/layout/orgChart1"/>
    <dgm:cxn modelId="{BB862FE5-8E9B-463D-AA67-D261EA8FB56A}" type="presOf" srcId="{4E96E29C-90D7-41C6-ADE1-2D8606DD350F}" destId="{42993898-C2E9-4A94-9E4A-181D5CC47A4A}" srcOrd="0" destOrd="0" presId="urn:microsoft.com/office/officeart/2005/8/layout/orgChart1"/>
    <dgm:cxn modelId="{D49E2DCA-B733-4794-9A9F-C5648C4DD37E}" srcId="{59EA7809-2D8F-488D-A625-2BA11A1CA05E}" destId="{4E96E29C-90D7-41C6-ADE1-2D8606DD350F}" srcOrd="0" destOrd="0" parTransId="{A27EC86B-07A5-4029-96D8-8FD3D8F92A96}" sibTransId="{B80C3D2D-4321-4928-9ECD-7E4C57EDD097}"/>
    <dgm:cxn modelId="{7F1CA23D-AE6F-41A5-95B1-FB33A7EFCD18}" type="presOf" srcId="{ABE6D290-A67E-4C07-A5DD-52C7B37D77DD}" destId="{1D0F423D-116A-48C2-B626-120E8ABAE647}" srcOrd="1" destOrd="0" presId="urn:microsoft.com/office/officeart/2005/8/layout/orgChart1"/>
    <dgm:cxn modelId="{D3574A1F-5464-4CDB-B652-1333FFE6E588}" type="presParOf" srcId="{1791099B-311C-417A-881B-147876BE7595}" destId="{6F881E23-F544-4857-AED5-0DEF050588AE}" srcOrd="0" destOrd="0" presId="urn:microsoft.com/office/officeart/2005/8/layout/orgChart1"/>
    <dgm:cxn modelId="{31573CF9-5274-4FAB-8268-B8C933301283}" type="presParOf" srcId="{6F881E23-F544-4857-AED5-0DEF050588AE}" destId="{AEDDD954-B207-4195-9BDE-CCD81FEA46DC}" srcOrd="0" destOrd="0" presId="urn:microsoft.com/office/officeart/2005/8/layout/orgChart1"/>
    <dgm:cxn modelId="{65573759-3059-423D-9669-96698866530F}" type="presParOf" srcId="{AEDDD954-B207-4195-9BDE-CCD81FEA46DC}" destId="{DC1923D7-C585-417A-BC29-9BFF1896E210}" srcOrd="0" destOrd="0" presId="urn:microsoft.com/office/officeart/2005/8/layout/orgChart1"/>
    <dgm:cxn modelId="{35195782-A957-4D7E-BB5E-7AE73AC84589}" type="presParOf" srcId="{AEDDD954-B207-4195-9BDE-CCD81FEA46DC}" destId="{6C330CF4-4C17-4FFA-AC38-0271F0490C5B}" srcOrd="1" destOrd="0" presId="urn:microsoft.com/office/officeart/2005/8/layout/orgChart1"/>
    <dgm:cxn modelId="{C3859312-1AD3-4D18-B878-D5AE6B9D864D}" type="presParOf" srcId="{6F881E23-F544-4857-AED5-0DEF050588AE}" destId="{4CD5549F-C9CC-455E-983D-D24BC2D757E6}" srcOrd="1" destOrd="0" presId="urn:microsoft.com/office/officeart/2005/8/layout/orgChart1"/>
    <dgm:cxn modelId="{01D8060E-9BA3-48CF-A521-49D4D261A4BE}" type="presParOf" srcId="{4CD5549F-C9CC-455E-983D-D24BC2D757E6}" destId="{83FD8558-0D4D-4781-B574-7F09C422161E}" srcOrd="0" destOrd="0" presId="urn:microsoft.com/office/officeart/2005/8/layout/orgChart1"/>
    <dgm:cxn modelId="{B98ECBAC-D832-486A-9DE1-D9E26AD60953}" type="presParOf" srcId="{4CD5549F-C9CC-455E-983D-D24BC2D757E6}" destId="{F40D4DAE-0866-46BF-8746-3BCA5759767D}" srcOrd="1" destOrd="0" presId="urn:microsoft.com/office/officeart/2005/8/layout/orgChart1"/>
    <dgm:cxn modelId="{047578A7-BE86-48F0-8287-14B9B46184A0}" type="presParOf" srcId="{F40D4DAE-0866-46BF-8746-3BCA5759767D}" destId="{796E6D35-5B4C-4312-B62E-C659406BF9CF}" srcOrd="0" destOrd="0" presId="urn:microsoft.com/office/officeart/2005/8/layout/orgChart1"/>
    <dgm:cxn modelId="{A6935ECF-E57D-47E1-B81E-FC1352646B89}" type="presParOf" srcId="{796E6D35-5B4C-4312-B62E-C659406BF9CF}" destId="{42993898-C2E9-4A94-9E4A-181D5CC47A4A}" srcOrd="0" destOrd="0" presId="urn:microsoft.com/office/officeart/2005/8/layout/orgChart1"/>
    <dgm:cxn modelId="{1A796EDA-7A39-4990-8A8E-9C9744381EA0}" type="presParOf" srcId="{796E6D35-5B4C-4312-B62E-C659406BF9CF}" destId="{431CA59B-C3B4-4854-973B-DF2606BC9B1B}" srcOrd="1" destOrd="0" presId="urn:microsoft.com/office/officeart/2005/8/layout/orgChart1"/>
    <dgm:cxn modelId="{82AC6BA8-DB6C-42D3-8FC0-6E6FF961DB74}" type="presParOf" srcId="{F40D4DAE-0866-46BF-8746-3BCA5759767D}" destId="{147AC10B-394B-4A5B-9E16-DDFB3F52B773}" srcOrd="1" destOrd="0" presId="urn:microsoft.com/office/officeart/2005/8/layout/orgChart1"/>
    <dgm:cxn modelId="{ECA85DF2-8BEE-4784-8894-8229E9391E1C}" type="presParOf" srcId="{F40D4DAE-0866-46BF-8746-3BCA5759767D}" destId="{A178F780-15BD-4019-BF0A-76FC68791CE5}" srcOrd="2" destOrd="0" presId="urn:microsoft.com/office/officeart/2005/8/layout/orgChart1"/>
    <dgm:cxn modelId="{2BE1D265-A864-4C4A-B0D8-F1E99AD09C9A}" type="presParOf" srcId="{4CD5549F-C9CC-455E-983D-D24BC2D757E6}" destId="{CEBA42ED-BEAD-43FE-AC56-3522CA8FE27E}" srcOrd="2" destOrd="0" presId="urn:microsoft.com/office/officeart/2005/8/layout/orgChart1"/>
    <dgm:cxn modelId="{D422E406-46B9-43C7-8141-9652547539FF}" type="presParOf" srcId="{4CD5549F-C9CC-455E-983D-D24BC2D757E6}" destId="{F6BEECCC-8EF7-48FF-88A9-2B90AA0DCBE6}" srcOrd="3" destOrd="0" presId="urn:microsoft.com/office/officeart/2005/8/layout/orgChart1"/>
    <dgm:cxn modelId="{E784DAB4-9F23-438E-8184-24BC3D748503}" type="presParOf" srcId="{F6BEECCC-8EF7-48FF-88A9-2B90AA0DCBE6}" destId="{2C6E8914-A10B-48D9-B801-517A57102953}" srcOrd="0" destOrd="0" presId="urn:microsoft.com/office/officeart/2005/8/layout/orgChart1"/>
    <dgm:cxn modelId="{A188640F-D19D-4E60-863F-96CF0E3EEF4C}" type="presParOf" srcId="{2C6E8914-A10B-48D9-B801-517A57102953}" destId="{49119159-2179-41D8-BB03-09B6BF6AEE00}" srcOrd="0" destOrd="0" presId="urn:microsoft.com/office/officeart/2005/8/layout/orgChart1"/>
    <dgm:cxn modelId="{3224A75F-1750-4BA6-95FB-290675EE4F5B}" type="presParOf" srcId="{2C6E8914-A10B-48D9-B801-517A57102953}" destId="{0AEFA392-1B3A-45FE-B0B1-3E2EDD94FBDB}" srcOrd="1" destOrd="0" presId="urn:microsoft.com/office/officeart/2005/8/layout/orgChart1"/>
    <dgm:cxn modelId="{3D98A08D-C462-41E3-B8DC-99E5F8298D2F}" type="presParOf" srcId="{F6BEECCC-8EF7-48FF-88A9-2B90AA0DCBE6}" destId="{B7D178ED-0756-4A54-A5B8-98BA38D0579F}" srcOrd="1" destOrd="0" presId="urn:microsoft.com/office/officeart/2005/8/layout/orgChart1"/>
    <dgm:cxn modelId="{3D3F6687-0A2E-4DE3-BC7E-8A313FE8E393}" type="presParOf" srcId="{F6BEECCC-8EF7-48FF-88A9-2B90AA0DCBE6}" destId="{DF131072-31B9-46A8-A94E-D92C96D90657}" srcOrd="2" destOrd="0" presId="urn:microsoft.com/office/officeart/2005/8/layout/orgChart1"/>
    <dgm:cxn modelId="{883E2C99-83F3-419F-8E44-3A1B0B947B53}" type="presParOf" srcId="{4CD5549F-C9CC-455E-983D-D24BC2D757E6}" destId="{C3136047-DAC5-4D7C-A5B4-45DF9848979F}" srcOrd="4" destOrd="0" presId="urn:microsoft.com/office/officeart/2005/8/layout/orgChart1"/>
    <dgm:cxn modelId="{55197524-B613-46C8-8B01-05926B67F9F5}" type="presParOf" srcId="{4CD5549F-C9CC-455E-983D-D24BC2D757E6}" destId="{941FA5A6-07DD-4C01-9AC6-64EDF363A0D4}" srcOrd="5" destOrd="0" presId="urn:microsoft.com/office/officeart/2005/8/layout/orgChart1"/>
    <dgm:cxn modelId="{D0832612-A800-4D0C-A3C5-E6B82F04A2B3}" type="presParOf" srcId="{941FA5A6-07DD-4C01-9AC6-64EDF363A0D4}" destId="{F6DC1777-D533-42B9-8F9B-B43287A29CAA}" srcOrd="0" destOrd="0" presId="urn:microsoft.com/office/officeart/2005/8/layout/orgChart1"/>
    <dgm:cxn modelId="{0CADD8AA-FCBF-4D31-87BF-7B0022C921F2}" type="presParOf" srcId="{F6DC1777-D533-42B9-8F9B-B43287A29CAA}" destId="{5F677DD6-9DE1-4F50-A7D2-DFFF61F8C944}" srcOrd="0" destOrd="0" presId="urn:microsoft.com/office/officeart/2005/8/layout/orgChart1"/>
    <dgm:cxn modelId="{330001AF-D128-4FAE-BD3E-8001BA0788D4}" type="presParOf" srcId="{F6DC1777-D533-42B9-8F9B-B43287A29CAA}" destId="{1D0F423D-116A-48C2-B626-120E8ABAE647}" srcOrd="1" destOrd="0" presId="urn:microsoft.com/office/officeart/2005/8/layout/orgChart1"/>
    <dgm:cxn modelId="{629A815B-2534-480E-A4D0-886E9612D08C}" type="presParOf" srcId="{941FA5A6-07DD-4C01-9AC6-64EDF363A0D4}" destId="{2BDED893-CC72-4AAD-AF18-AFE1E14732BC}" srcOrd="1" destOrd="0" presId="urn:microsoft.com/office/officeart/2005/8/layout/orgChart1"/>
    <dgm:cxn modelId="{B9F1116F-C080-4B9A-8173-F392D32F3C6A}" type="presParOf" srcId="{941FA5A6-07DD-4C01-9AC6-64EDF363A0D4}" destId="{C9B7EA91-D80E-484F-BB85-40FBE08D8FCE}" srcOrd="2" destOrd="0" presId="urn:microsoft.com/office/officeart/2005/8/layout/orgChart1"/>
    <dgm:cxn modelId="{A96EFA79-4338-4DFA-8A9A-70A3D6CEFD63}" type="presParOf" srcId="{6F881E23-F544-4857-AED5-0DEF050588AE}" destId="{D50E524A-E9BA-4A2E-B84D-CDA1D8321D5E}" srcOrd="2" destOrd="0" presId="urn:microsoft.com/office/officeart/2005/8/layout/orgChart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36047-DAC5-4D7C-A5B4-45DF9848979F}">
      <dsp:nvSpPr>
        <dsp:cNvPr id="0" name=""/>
        <dsp:cNvSpPr/>
      </dsp:nvSpPr>
      <dsp:spPr>
        <a:xfrm>
          <a:off x="3943350" y="1009869"/>
          <a:ext cx="2673052" cy="385140"/>
        </a:xfrm>
        <a:custGeom>
          <a:avLst/>
          <a:gdLst/>
          <a:ahLst/>
          <a:cxnLst/>
          <a:rect l="0" t="0" r="0" b="0"/>
          <a:pathLst>
            <a:path>
              <a:moveTo>
                <a:pt x="0" y="0"/>
              </a:moveTo>
              <a:lnTo>
                <a:pt x="0" y="192570"/>
              </a:lnTo>
              <a:lnTo>
                <a:pt x="2673052" y="192570"/>
              </a:lnTo>
              <a:lnTo>
                <a:pt x="2673052" y="38514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BA42ED-BEAD-43FE-AC56-3522CA8FE27E}">
      <dsp:nvSpPr>
        <dsp:cNvPr id="0" name=""/>
        <dsp:cNvSpPr/>
      </dsp:nvSpPr>
      <dsp:spPr>
        <a:xfrm>
          <a:off x="3897630" y="1009869"/>
          <a:ext cx="91440" cy="385140"/>
        </a:xfrm>
        <a:custGeom>
          <a:avLst/>
          <a:gdLst/>
          <a:ahLst/>
          <a:cxnLst/>
          <a:rect l="0" t="0" r="0" b="0"/>
          <a:pathLst>
            <a:path>
              <a:moveTo>
                <a:pt x="45720" y="0"/>
              </a:moveTo>
              <a:lnTo>
                <a:pt x="45720" y="192570"/>
              </a:lnTo>
              <a:lnTo>
                <a:pt x="115118" y="192570"/>
              </a:lnTo>
              <a:lnTo>
                <a:pt x="115118" y="38514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FD8558-0D4D-4781-B574-7F09C422161E}">
      <dsp:nvSpPr>
        <dsp:cNvPr id="0" name=""/>
        <dsp:cNvSpPr/>
      </dsp:nvSpPr>
      <dsp:spPr>
        <a:xfrm>
          <a:off x="1339696" y="1009869"/>
          <a:ext cx="2603653" cy="385140"/>
        </a:xfrm>
        <a:custGeom>
          <a:avLst/>
          <a:gdLst/>
          <a:ahLst/>
          <a:cxnLst/>
          <a:rect l="0" t="0" r="0" b="0"/>
          <a:pathLst>
            <a:path>
              <a:moveTo>
                <a:pt x="2603653" y="0"/>
              </a:moveTo>
              <a:lnTo>
                <a:pt x="2603653" y="192570"/>
              </a:lnTo>
              <a:lnTo>
                <a:pt x="0" y="192570"/>
              </a:lnTo>
              <a:lnTo>
                <a:pt x="0" y="38514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1923D7-C585-417A-BC29-9BFF1896E210}">
      <dsp:nvSpPr>
        <dsp:cNvPr id="0" name=""/>
        <dsp:cNvSpPr/>
      </dsp:nvSpPr>
      <dsp:spPr>
        <a:xfrm>
          <a:off x="2502941" y="1662"/>
          <a:ext cx="2880817" cy="1008207"/>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t>Advance Care Planning</a:t>
          </a:r>
        </a:p>
      </dsp:txBody>
      <dsp:txXfrm>
        <a:off x="2502941" y="1662"/>
        <a:ext cx="2880817" cy="1008207"/>
      </dsp:txXfrm>
    </dsp:sp>
    <dsp:sp modelId="{42993898-C2E9-4A94-9E4A-181D5CC47A4A}">
      <dsp:nvSpPr>
        <dsp:cNvPr id="0" name=""/>
        <dsp:cNvSpPr/>
      </dsp:nvSpPr>
      <dsp:spPr>
        <a:xfrm>
          <a:off x="199844" y="1395010"/>
          <a:ext cx="2279704" cy="2779791"/>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kern="1200" dirty="0" smtClean="0">
            <a:solidFill>
              <a:schemeClr val="tx1"/>
            </a:solidFill>
          </a:endParaRPr>
        </a:p>
        <a:p>
          <a:pPr lvl="0" algn="ctr" defTabSz="622300">
            <a:lnSpc>
              <a:spcPct val="90000"/>
            </a:lnSpc>
            <a:spcBef>
              <a:spcPct val="0"/>
            </a:spcBef>
            <a:spcAft>
              <a:spcPct val="35000"/>
            </a:spcAft>
          </a:pPr>
          <a:endParaRPr lang="en-US" sz="1400" b="1" kern="1200" dirty="0" smtClean="0">
            <a:solidFill>
              <a:schemeClr val="tx1"/>
            </a:solidFill>
          </a:endParaRPr>
        </a:p>
        <a:p>
          <a:pPr lvl="0" algn="ctr" defTabSz="622300">
            <a:lnSpc>
              <a:spcPct val="90000"/>
            </a:lnSpc>
            <a:spcBef>
              <a:spcPct val="0"/>
            </a:spcBef>
            <a:spcAft>
              <a:spcPct val="35000"/>
            </a:spcAft>
          </a:pPr>
          <a:r>
            <a:rPr lang="en-US" sz="1400" b="1" kern="1200" dirty="0" smtClean="0">
              <a:solidFill>
                <a:schemeClr val="tx1"/>
              </a:solidFill>
            </a:rPr>
            <a:t>What </a:t>
          </a:r>
          <a:r>
            <a:rPr lang="en-US" sz="1400" b="1" kern="1200" dirty="0">
              <a:solidFill>
                <a:schemeClr val="tx1"/>
              </a:solidFill>
            </a:rPr>
            <a:t>you do want to </a:t>
          </a:r>
          <a:r>
            <a:rPr lang="en-US" sz="1400" b="1" kern="1200" dirty="0" smtClean="0">
              <a:solidFill>
                <a:schemeClr val="tx1"/>
              </a:solidFill>
            </a:rPr>
            <a:t>happen</a:t>
          </a:r>
        </a:p>
        <a:p>
          <a:pPr lvl="0" algn="ctr" defTabSz="622300">
            <a:lnSpc>
              <a:spcPct val="90000"/>
            </a:lnSpc>
            <a:spcBef>
              <a:spcPct val="0"/>
            </a:spcBef>
            <a:spcAft>
              <a:spcPct val="35000"/>
            </a:spcAft>
          </a:pPr>
          <a:endParaRPr lang="en-US" sz="1400" b="1" kern="1200" dirty="0">
            <a:solidFill>
              <a:schemeClr val="tx1"/>
            </a:solidFill>
          </a:endParaRPr>
        </a:p>
        <a:p>
          <a:pPr lvl="0" algn="ctr" defTabSz="622300">
            <a:lnSpc>
              <a:spcPct val="90000"/>
            </a:lnSpc>
            <a:spcBef>
              <a:spcPct val="0"/>
            </a:spcBef>
            <a:spcAft>
              <a:spcPct val="35000"/>
            </a:spcAft>
          </a:pPr>
          <a:r>
            <a:rPr lang="en-GB" sz="1200" kern="1200" dirty="0" smtClean="0">
              <a:solidFill>
                <a:schemeClr val="tx1"/>
              </a:solidFill>
            </a:rPr>
            <a:t>Preferred Priorities for Care document (PPC)</a:t>
          </a:r>
        </a:p>
        <a:p>
          <a:pPr lvl="0" algn="ctr" defTabSz="622300">
            <a:lnSpc>
              <a:spcPct val="90000"/>
            </a:lnSpc>
            <a:spcBef>
              <a:spcPct val="0"/>
            </a:spcBef>
            <a:spcAft>
              <a:spcPct val="35000"/>
            </a:spcAft>
          </a:pPr>
          <a:r>
            <a:rPr lang="en-GB" sz="1200" kern="1200" dirty="0" smtClean="0">
              <a:solidFill>
                <a:schemeClr val="tx1"/>
              </a:solidFill>
            </a:rPr>
            <a:t>What music I would like to have on in my room</a:t>
          </a:r>
        </a:p>
        <a:p>
          <a:pPr lvl="0" algn="ctr" defTabSz="622300">
            <a:lnSpc>
              <a:spcPct val="90000"/>
            </a:lnSpc>
            <a:spcBef>
              <a:spcPct val="0"/>
            </a:spcBef>
            <a:spcAft>
              <a:spcPct val="35000"/>
            </a:spcAft>
          </a:pPr>
          <a:endParaRPr lang="en-US" sz="1400" kern="1200" dirty="0" smtClean="0">
            <a:solidFill>
              <a:schemeClr val="tx1"/>
            </a:solidFill>
          </a:endParaRPr>
        </a:p>
        <a:p>
          <a:pPr lvl="0" algn="ctr" defTabSz="622300">
            <a:lnSpc>
              <a:spcPct val="90000"/>
            </a:lnSpc>
            <a:spcBef>
              <a:spcPct val="0"/>
            </a:spcBef>
            <a:spcAft>
              <a:spcPct val="35000"/>
            </a:spcAft>
          </a:pPr>
          <a:endParaRPr lang="en-US" sz="1400" kern="1200" dirty="0">
            <a:solidFill>
              <a:schemeClr val="tx1"/>
            </a:solidFill>
          </a:endParaRPr>
        </a:p>
        <a:p>
          <a:pPr lvl="0" algn="ctr" defTabSz="622300">
            <a:lnSpc>
              <a:spcPct val="90000"/>
            </a:lnSpc>
            <a:spcBef>
              <a:spcPct val="0"/>
            </a:spcBef>
            <a:spcAft>
              <a:spcPct val="35000"/>
            </a:spcAft>
          </a:pPr>
          <a:r>
            <a:rPr lang="en-US" sz="1400" kern="1200" dirty="0">
              <a:solidFill>
                <a:schemeClr val="tx1"/>
              </a:solidFill>
            </a:rPr>
            <a:t>*This is a</a:t>
          </a:r>
          <a:r>
            <a:rPr lang="en-US" sz="1400" kern="1200" dirty="0" smtClean="0">
              <a:solidFill>
                <a:schemeClr val="tx1"/>
              </a:solidFill>
            </a:rPr>
            <a:t>....</a:t>
          </a:r>
        </a:p>
        <a:p>
          <a:pPr lvl="0" algn="ctr" defTabSz="622300">
            <a:lnSpc>
              <a:spcPct val="90000"/>
            </a:lnSpc>
            <a:spcBef>
              <a:spcPct val="0"/>
            </a:spcBef>
            <a:spcAft>
              <a:spcPct val="35000"/>
            </a:spcAft>
          </a:pPr>
          <a:r>
            <a:rPr lang="en-GB" sz="1600" kern="1200" dirty="0" smtClean="0">
              <a:solidFill>
                <a:srgbClr val="008000"/>
              </a:solidFill>
            </a:rPr>
            <a:t>Advance Statement of wishes and preferences</a:t>
          </a:r>
        </a:p>
        <a:p>
          <a:pPr lvl="0" algn="ctr" defTabSz="622300">
            <a:lnSpc>
              <a:spcPct val="90000"/>
            </a:lnSpc>
            <a:spcBef>
              <a:spcPct val="0"/>
            </a:spcBef>
            <a:spcAft>
              <a:spcPct val="35000"/>
            </a:spcAft>
          </a:pPr>
          <a:endParaRPr lang="en-US" sz="1400" kern="1200" dirty="0">
            <a:solidFill>
              <a:srgbClr val="008000"/>
            </a:solidFill>
          </a:endParaRPr>
        </a:p>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kern="1200" dirty="0"/>
        </a:p>
      </dsp:txBody>
      <dsp:txXfrm>
        <a:off x="199844" y="1395010"/>
        <a:ext cx="2279704" cy="2779791"/>
      </dsp:txXfrm>
    </dsp:sp>
    <dsp:sp modelId="{49119159-2179-41D8-BB03-09B6BF6AEE00}">
      <dsp:nvSpPr>
        <dsp:cNvPr id="0" name=""/>
        <dsp:cNvSpPr/>
      </dsp:nvSpPr>
      <dsp:spPr>
        <a:xfrm>
          <a:off x="2864689" y="1395010"/>
          <a:ext cx="2296118" cy="2739342"/>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r>
            <a:rPr lang="en-US" sz="1400" b="1" kern="1200" dirty="0" smtClean="0"/>
            <a:t>What </a:t>
          </a:r>
          <a:r>
            <a:rPr lang="en-US" sz="1400" b="1" kern="1200" dirty="0"/>
            <a:t>you do not want to </a:t>
          </a:r>
          <a:r>
            <a:rPr lang="en-US" sz="1400" b="1" kern="1200" dirty="0" smtClean="0"/>
            <a:t>happen</a:t>
          </a:r>
        </a:p>
        <a:p>
          <a:pPr lvl="0" algn="ctr" defTabSz="622300">
            <a:lnSpc>
              <a:spcPct val="90000"/>
            </a:lnSpc>
            <a:spcBef>
              <a:spcPct val="0"/>
            </a:spcBef>
            <a:spcAft>
              <a:spcPct val="35000"/>
            </a:spcAft>
          </a:pPr>
          <a:r>
            <a:rPr lang="en-GB" sz="1200" kern="1200" dirty="0" smtClean="0"/>
            <a:t>Do Not Attempt Cardio Pulmonary Resuscitation (DNACPR)</a:t>
          </a:r>
        </a:p>
        <a:p>
          <a:pPr lvl="0" algn="ctr" defTabSz="622300">
            <a:lnSpc>
              <a:spcPct val="90000"/>
            </a:lnSpc>
            <a:spcBef>
              <a:spcPct val="0"/>
            </a:spcBef>
            <a:spcAft>
              <a:spcPct val="35000"/>
            </a:spcAft>
          </a:pPr>
          <a:r>
            <a:rPr lang="en-GB" sz="1200" kern="1200" dirty="0" smtClean="0"/>
            <a:t>I don’t want artificial feeding (formalised)</a:t>
          </a:r>
          <a:endParaRPr lang="en-US" sz="1400" kern="1200" dirty="0" smtClean="0"/>
        </a:p>
        <a:p>
          <a:pPr lvl="0" algn="ctr" defTabSz="622300">
            <a:lnSpc>
              <a:spcPct val="90000"/>
            </a:lnSpc>
            <a:spcBef>
              <a:spcPct val="0"/>
            </a:spcBef>
            <a:spcAft>
              <a:spcPct val="35000"/>
            </a:spcAft>
          </a:pPr>
          <a:endParaRPr lang="en-US" sz="2000" kern="1200" dirty="0" smtClean="0"/>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r>
            <a:rPr lang="en-US" sz="1400" kern="1200" dirty="0" smtClean="0"/>
            <a:t>This </a:t>
          </a:r>
          <a:r>
            <a:rPr lang="en-US" sz="1400" kern="1200" dirty="0"/>
            <a:t>is a</a:t>
          </a:r>
          <a:r>
            <a:rPr lang="en-US" sz="1400" kern="1200" dirty="0" smtClean="0"/>
            <a:t>...</a:t>
          </a:r>
        </a:p>
        <a:p>
          <a:pPr lvl="0" algn="ctr" defTabSz="622300">
            <a:lnSpc>
              <a:spcPct val="90000"/>
            </a:lnSpc>
            <a:spcBef>
              <a:spcPct val="0"/>
            </a:spcBef>
            <a:spcAft>
              <a:spcPct val="35000"/>
            </a:spcAft>
          </a:pPr>
          <a:r>
            <a:rPr lang="en-GB" sz="1600" kern="1200" dirty="0" smtClean="0">
              <a:solidFill>
                <a:srgbClr val="008000"/>
              </a:solidFill>
            </a:rPr>
            <a:t>Advanced Directive to Refuse Treatment</a:t>
          </a:r>
          <a:endParaRPr lang="en-US" sz="1600" kern="1200" dirty="0" smtClean="0">
            <a:solidFill>
              <a:srgbClr val="008000"/>
            </a:solidFill>
          </a:endParaRPr>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r>
            <a:rPr lang="en-US" sz="1400" kern="1200" dirty="0"/>
            <a:t> </a:t>
          </a:r>
        </a:p>
      </dsp:txBody>
      <dsp:txXfrm>
        <a:off x="2864689" y="1395010"/>
        <a:ext cx="2296118" cy="2739342"/>
      </dsp:txXfrm>
    </dsp:sp>
    <dsp:sp modelId="{5F677DD6-9DE1-4F50-A7D2-DFFF61F8C944}">
      <dsp:nvSpPr>
        <dsp:cNvPr id="0" name=""/>
        <dsp:cNvSpPr/>
      </dsp:nvSpPr>
      <dsp:spPr>
        <a:xfrm>
          <a:off x="5545948" y="1395010"/>
          <a:ext cx="2140906" cy="2723404"/>
        </a:xfrm>
        <a:prstGeom prst="rect">
          <a:avLst/>
        </a:prstGeom>
        <a:solidFill>
          <a:schemeClr val="lt1">
            <a:hueOff val="0"/>
            <a:satOff val="0"/>
            <a:lumOff val="0"/>
            <a:alphaOff val="0"/>
          </a:schemeClr>
        </a:solidFill>
        <a:ln w="28575"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b="1" kern="1200" dirty="0" smtClean="0"/>
        </a:p>
        <a:p>
          <a:pPr lvl="0" algn="ctr" defTabSz="622300">
            <a:lnSpc>
              <a:spcPct val="90000"/>
            </a:lnSpc>
            <a:spcBef>
              <a:spcPct val="0"/>
            </a:spcBef>
            <a:spcAft>
              <a:spcPct val="35000"/>
            </a:spcAft>
          </a:pPr>
          <a:r>
            <a:rPr lang="en-US" sz="1400" b="1" kern="1200" dirty="0" smtClean="0"/>
            <a:t>Who </a:t>
          </a:r>
          <a:r>
            <a:rPr lang="en-US" sz="1400" b="1" kern="1200" dirty="0"/>
            <a:t>will speak for </a:t>
          </a:r>
          <a:r>
            <a:rPr lang="en-US" sz="1400" b="1" kern="1200" dirty="0" smtClean="0"/>
            <a:t>you</a:t>
          </a:r>
        </a:p>
        <a:p>
          <a:pPr lvl="0" algn="ctr" defTabSz="622300">
            <a:lnSpc>
              <a:spcPct val="90000"/>
            </a:lnSpc>
            <a:spcBef>
              <a:spcPct val="0"/>
            </a:spcBef>
            <a:spcAft>
              <a:spcPct val="35000"/>
            </a:spcAft>
          </a:pPr>
          <a:r>
            <a:rPr lang="en-GB" sz="1200" kern="1200" dirty="0" smtClean="0"/>
            <a:t>Lasting Power of Attorney for health and welfare</a:t>
          </a:r>
          <a:endParaRPr lang="en-US" sz="1200" kern="1200" dirty="0" smtClean="0"/>
        </a:p>
        <a:p>
          <a:pPr lvl="0" algn="ctr" defTabSz="622300">
            <a:lnSpc>
              <a:spcPct val="90000"/>
            </a:lnSpc>
            <a:spcBef>
              <a:spcPct val="0"/>
            </a:spcBef>
            <a:spcAft>
              <a:spcPct val="35000"/>
            </a:spcAft>
          </a:pPr>
          <a:r>
            <a:rPr lang="en-GB" sz="1200" kern="1200" dirty="0" smtClean="0"/>
            <a:t>Nominated proxy spokesperson</a:t>
          </a:r>
          <a:endParaRPr lang="en-US" sz="1400" kern="1200" dirty="0"/>
        </a:p>
        <a:p>
          <a:pPr lvl="0" algn="ctr" defTabSz="622300">
            <a:lnSpc>
              <a:spcPct val="90000"/>
            </a:lnSpc>
            <a:spcBef>
              <a:spcPct val="0"/>
            </a:spcBef>
            <a:spcAft>
              <a:spcPct val="35000"/>
            </a:spcAft>
          </a:pPr>
          <a:endParaRPr lang="en-US" sz="2400" kern="1200" dirty="0"/>
        </a:p>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r>
            <a:rPr lang="en-US" sz="1400" kern="1200" dirty="0" smtClean="0"/>
            <a:t>*</a:t>
          </a:r>
          <a:r>
            <a:rPr lang="en-US" sz="1400" kern="1200" dirty="0"/>
            <a:t>This is a</a:t>
          </a:r>
          <a:r>
            <a:rPr lang="en-US" sz="1400" kern="1200" dirty="0" smtClean="0"/>
            <a:t>...</a:t>
          </a:r>
        </a:p>
        <a:p>
          <a:pPr lvl="0" algn="ctr" defTabSz="622300">
            <a:lnSpc>
              <a:spcPct val="90000"/>
            </a:lnSpc>
            <a:spcBef>
              <a:spcPct val="0"/>
            </a:spcBef>
            <a:spcAft>
              <a:spcPct val="35000"/>
            </a:spcAft>
          </a:pPr>
          <a:r>
            <a:rPr lang="en-GB" sz="1600" kern="1200" dirty="0" smtClean="0">
              <a:solidFill>
                <a:srgbClr val="008000"/>
              </a:solidFill>
            </a:rPr>
            <a:t>Proxy or Lasting Power of Attorney</a:t>
          </a:r>
          <a:endParaRPr lang="en-US" sz="1600" kern="1200" dirty="0">
            <a:solidFill>
              <a:srgbClr val="008000"/>
            </a:solidFill>
          </a:endParaRPr>
        </a:p>
        <a:p>
          <a:pPr lvl="0" algn="ctr" defTabSz="622300">
            <a:lnSpc>
              <a:spcPct val="90000"/>
            </a:lnSpc>
            <a:spcBef>
              <a:spcPct val="0"/>
            </a:spcBef>
            <a:spcAft>
              <a:spcPct val="35000"/>
            </a:spcAft>
          </a:pPr>
          <a:endParaRPr lang="en-US" sz="1400" kern="1200" dirty="0"/>
        </a:p>
        <a:p>
          <a:pPr lvl="0" algn="ctr" defTabSz="622300">
            <a:lnSpc>
              <a:spcPct val="90000"/>
            </a:lnSpc>
            <a:spcBef>
              <a:spcPct val="0"/>
            </a:spcBef>
            <a:spcAft>
              <a:spcPct val="35000"/>
            </a:spcAft>
          </a:pPr>
          <a:endParaRPr lang="en-US" sz="1400" kern="1200" dirty="0"/>
        </a:p>
      </dsp:txBody>
      <dsp:txXfrm>
        <a:off x="5545948" y="1395010"/>
        <a:ext cx="2140906" cy="27234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EB7602-CDA5-4D48-A843-AFD07DA18B40}"/>
              </a:ext>
            </a:extLst>
          </p:cNvPr>
          <p:cNvSpPr>
            <a:spLocks noGrp="1"/>
          </p:cNvSpPr>
          <p:nvPr>
            <p:ph type="hdr" sz="quarter"/>
          </p:nvPr>
        </p:nvSpPr>
        <p:spPr>
          <a:xfrm>
            <a:off x="0" y="5"/>
            <a:ext cx="2980117" cy="468022"/>
          </a:xfrm>
          <a:prstGeom prst="rect">
            <a:avLst/>
          </a:prstGeom>
        </p:spPr>
        <p:txBody>
          <a:bodyPr vert="horz" lIns="91440" tIns="45720" rIns="91440" bIns="45720" rtlCol="0"/>
          <a:lstStyle>
            <a:lvl1pPr algn="l">
              <a:defRPr sz="1200"/>
            </a:lvl1pPr>
          </a:lstStyle>
          <a:p>
            <a:pPr>
              <a:defRPr/>
            </a:pPr>
            <a:endParaRPr lang="en-GB" dirty="0"/>
          </a:p>
        </p:txBody>
      </p:sp>
      <p:sp>
        <p:nvSpPr>
          <p:cNvPr id="3" name="Date Placeholder 2">
            <a:extLst>
              <a:ext uri="{FF2B5EF4-FFF2-40B4-BE49-F238E27FC236}">
                <a16:creationId xmlns:a16="http://schemas.microsoft.com/office/drawing/2014/main" id="{2B86546A-CF1A-4BD8-9EF0-50DD7666D236}"/>
              </a:ext>
            </a:extLst>
          </p:cNvPr>
          <p:cNvSpPr>
            <a:spLocks noGrp="1"/>
          </p:cNvSpPr>
          <p:nvPr>
            <p:ph type="dt" sz="quarter" idx="1"/>
          </p:nvPr>
        </p:nvSpPr>
        <p:spPr>
          <a:xfrm>
            <a:off x="3893743" y="5"/>
            <a:ext cx="2980117" cy="468022"/>
          </a:xfrm>
          <a:prstGeom prst="rect">
            <a:avLst/>
          </a:prstGeom>
        </p:spPr>
        <p:txBody>
          <a:bodyPr vert="horz" lIns="91440" tIns="45720" rIns="91440" bIns="45720" rtlCol="0"/>
          <a:lstStyle>
            <a:lvl1pPr algn="r">
              <a:defRPr sz="1200"/>
            </a:lvl1pPr>
          </a:lstStyle>
          <a:p>
            <a:pPr>
              <a:defRPr/>
            </a:pPr>
            <a:fld id="{A4B9DD9D-DD1E-4DC1-8950-7A08BB574C81}" type="datetimeFigureOut">
              <a:rPr lang="en-GB"/>
              <a:pPr>
                <a:defRPr/>
              </a:pPr>
              <a:t>16/08/2021</a:t>
            </a:fld>
            <a:endParaRPr lang="en-GB" dirty="0"/>
          </a:p>
        </p:txBody>
      </p:sp>
      <p:sp>
        <p:nvSpPr>
          <p:cNvPr id="4" name="Footer Placeholder 3">
            <a:extLst>
              <a:ext uri="{FF2B5EF4-FFF2-40B4-BE49-F238E27FC236}">
                <a16:creationId xmlns:a16="http://schemas.microsoft.com/office/drawing/2014/main" id="{EF8D671E-1FA8-4AA8-8DD0-762D24909593}"/>
              </a:ext>
            </a:extLst>
          </p:cNvPr>
          <p:cNvSpPr>
            <a:spLocks noGrp="1"/>
          </p:cNvSpPr>
          <p:nvPr>
            <p:ph type="ftr" sz="quarter" idx="2"/>
          </p:nvPr>
        </p:nvSpPr>
        <p:spPr>
          <a:xfrm>
            <a:off x="0" y="8852193"/>
            <a:ext cx="2980117" cy="468022"/>
          </a:xfrm>
          <a:prstGeom prst="rect">
            <a:avLst/>
          </a:prstGeom>
        </p:spPr>
        <p:txBody>
          <a:bodyPr vert="horz" lIns="91440" tIns="45720" rIns="91440" bIns="45720" rtlCol="0" anchor="b"/>
          <a:lstStyle>
            <a:lvl1pPr algn="l">
              <a:defRPr sz="1200"/>
            </a:lvl1pPr>
          </a:lstStyle>
          <a:p>
            <a:pPr>
              <a:defRPr/>
            </a:pPr>
            <a:endParaRPr lang="en-GB" dirty="0"/>
          </a:p>
        </p:txBody>
      </p:sp>
      <p:sp>
        <p:nvSpPr>
          <p:cNvPr id="5" name="Slide Number Placeholder 4">
            <a:extLst>
              <a:ext uri="{FF2B5EF4-FFF2-40B4-BE49-F238E27FC236}">
                <a16:creationId xmlns:a16="http://schemas.microsoft.com/office/drawing/2014/main" id="{FC47DA80-4281-40D1-AE84-EC1F453D10C1}"/>
              </a:ext>
            </a:extLst>
          </p:cNvPr>
          <p:cNvSpPr>
            <a:spLocks noGrp="1"/>
          </p:cNvSpPr>
          <p:nvPr>
            <p:ph type="sldNum" sz="quarter" idx="3"/>
          </p:nvPr>
        </p:nvSpPr>
        <p:spPr>
          <a:xfrm>
            <a:off x="3893743" y="8852193"/>
            <a:ext cx="2980117" cy="468022"/>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3C11F7-817E-45BD-B223-D5E2773DBBCC}"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D3CCFB5-5AEA-4704-B647-08A5378432BA}"/>
              </a:ext>
            </a:extLst>
          </p:cNvPr>
          <p:cNvSpPr>
            <a:spLocks noGrp="1" noChangeArrowheads="1"/>
          </p:cNvSpPr>
          <p:nvPr>
            <p:ph type="hdr" sz="quarter"/>
          </p:nvPr>
        </p:nvSpPr>
        <p:spPr bwMode="auto">
          <a:xfrm>
            <a:off x="0" y="2"/>
            <a:ext cx="2980117" cy="466534"/>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dirty="0"/>
          </a:p>
        </p:txBody>
      </p:sp>
      <p:sp>
        <p:nvSpPr>
          <p:cNvPr id="3075" name="Rectangle 3">
            <a:extLst>
              <a:ext uri="{FF2B5EF4-FFF2-40B4-BE49-F238E27FC236}">
                <a16:creationId xmlns:a16="http://schemas.microsoft.com/office/drawing/2014/main" id="{3A7E2FF9-A6F7-4D06-8897-9134B41AFF0D}"/>
              </a:ext>
            </a:extLst>
          </p:cNvPr>
          <p:cNvSpPr>
            <a:spLocks noGrp="1" noChangeArrowheads="1"/>
          </p:cNvSpPr>
          <p:nvPr>
            <p:ph type="dt" idx="1"/>
          </p:nvPr>
        </p:nvSpPr>
        <p:spPr bwMode="auto">
          <a:xfrm>
            <a:off x="3893743" y="2"/>
            <a:ext cx="2980117" cy="466534"/>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dirty="0"/>
          </a:p>
        </p:txBody>
      </p:sp>
      <p:sp>
        <p:nvSpPr>
          <p:cNvPr id="6148" name="Rectangle 4">
            <a:extLst>
              <a:ext uri="{FF2B5EF4-FFF2-40B4-BE49-F238E27FC236}">
                <a16:creationId xmlns:a16="http://schemas.microsoft.com/office/drawing/2014/main" id="{7D977F2B-CDE6-4A21-AA9C-B70FD52F715F}"/>
              </a:ext>
            </a:extLst>
          </p:cNvPr>
          <p:cNvSpPr>
            <a:spLocks noGrp="1" noRot="1" noChangeAspect="1" noChangeArrowheads="1" noTextEdit="1"/>
          </p:cNvSpPr>
          <p:nvPr>
            <p:ph type="sldImg" idx="2"/>
          </p:nvPr>
        </p:nvSpPr>
        <p:spPr bwMode="auto">
          <a:xfrm>
            <a:off x="1109663" y="700088"/>
            <a:ext cx="4656137" cy="34940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CD3AAEC-E778-452E-BB0A-50CEB251D66E}"/>
              </a:ext>
            </a:extLst>
          </p:cNvPr>
          <p:cNvSpPr>
            <a:spLocks noGrp="1" noChangeArrowheads="1"/>
          </p:cNvSpPr>
          <p:nvPr>
            <p:ph type="body" sz="quarter" idx="3"/>
          </p:nvPr>
        </p:nvSpPr>
        <p:spPr bwMode="auto">
          <a:xfrm>
            <a:off x="687227" y="4426843"/>
            <a:ext cx="5501013" cy="4194319"/>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3078" name="Rectangle 6">
            <a:extLst>
              <a:ext uri="{FF2B5EF4-FFF2-40B4-BE49-F238E27FC236}">
                <a16:creationId xmlns:a16="http://schemas.microsoft.com/office/drawing/2014/main" id="{32ADA77B-C857-4CEC-B6E2-7CAF4FC1B5C1}"/>
              </a:ext>
            </a:extLst>
          </p:cNvPr>
          <p:cNvSpPr>
            <a:spLocks noGrp="1" noChangeArrowheads="1"/>
          </p:cNvSpPr>
          <p:nvPr>
            <p:ph type="ftr" sz="quarter" idx="4"/>
          </p:nvPr>
        </p:nvSpPr>
        <p:spPr bwMode="auto">
          <a:xfrm>
            <a:off x="0" y="8852192"/>
            <a:ext cx="2980117" cy="466532"/>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dirty="0"/>
          </a:p>
        </p:txBody>
      </p:sp>
      <p:sp>
        <p:nvSpPr>
          <p:cNvPr id="3079" name="Rectangle 7">
            <a:extLst>
              <a:ext uri="{FF2B5EF4-FFF2-40B4-BE49-F238E27FC236}">
                <a16:creationId xmlns:a16="http://schemas.microsoft.com/office/drawing/2014/main" id="{92FAAAB5-3C0E-409C-A0A6-1E88375BF791}"/>
              </a:ext>
            </a:extLst>
          </p:cNvPr>
          <p:cNvSpPr>
            <a:spLocks noGrp="1" noChangeArrowheads="1"/>
          </p:cNvSpPr>
          <p:nvPr>
            <p:ph type="sldNum" sz="quarter" idx="5"/>
          </p:nvPr>
        </p:nvSpPr>
        <p:spPr bwMode="auto">
          <a:xfrm>
            <a:off x="3893743" y="8852192"/>
            <a:ext cx="2980117" cy="466532"/>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9094B96-6C2B-4157-A9C6-EDF63E29484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1</a:t>
            </a:fld>
            <a:endParaRPr lang="en-US" altLang="en-US" dirty="0"/>
          </a:p>
        </p:txBody>
      </p:sp>
    </p:spTree>
    <p:extLst>
      <p:ext uri="{BB962C8B-B14F-4D97-AF65-F5344CB8AC3E}">
        <p14:creationId xmlns:p14="http://schemas.microsoft.com/office/powerpoint/2010/main" val="2588376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2</a:t>
            </a:fld>
            <a:endParaRPr lang="en-US" altLang="en-US" dirty="0"/>
          </a:p>
        </p:txBody>
      </p:sp>
    </p:spTree>
    <p:extLst>
      <p:ext uri="{BB962C8B-B14F-4D97-AF65-F5344CB8AC3E}">
        <p14:creationId xmlns:p14="http://schemas.microsoft.com/office/powerpoint/2010/main" val="873644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4</a:t>
            </a:fld>
            <a:endParaRPr lang="en-US" altLang="en-US" dirty="0"/>
          </a:p>
        </p:txBody>
      </p:sp>
    </p:spTree>
    <p:extLst>
      <p:ext uri="{BB962C8B-B14F-4D97-AF65-F5344CB8AC3E}">
        <p14:creationId xmlns:p14="http://schemas.microsoft.com/office/powerpoint/2010/main" val="26792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5</a:t>
            </a:fld>
            <a:endParaRPr lang="en-US" altLang="en-US" dirty="0"/>
          </a:p>
        </p:txBody>
      </p:sp>
    </p:spTree>
    <p:extLst>
      <p:ext uri="{BB962C8B-B14F-4D97-AF65-F5344CB8AC3E}">
        <p14:creationId xmlns:p14="http://schemas.microsoft.com/office/powerpoint/2010/main" val="1864577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8</a:t>
            </a:fld>
            <a:endParaRPr lang="en-US" altLang="en-US" dirty="0"/>
          </a:p>
        </p:txBody>
      </p:sp>
    </p:spTree>
    <p:extLst>
      <p:ext uri="{BB962C8B-B14F-4D97-AF65-F5344CB8AC3E}">
        <p14:creationId xmlns:p14="http://schemas.microsoft.com/office/powerpoint/2010/main" val="3354392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9</a:t>
            </a:fld>
            <a:endParaRPr lang="en-US" altLang="en-US" dirty="0"/>
          </a:p>
        </p:txBody>
      </p:sp>
    </p:spTree>
    <p:extLst>
      <p:ext uri="{BB962C8B-B14F-4D97-AF65-F5344CB8AC3E}">
        <p14:creationId xmlns:p14="http://schemas.microsoft.com/office/powerpoint/2010/main" val="1311585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10</a:t>
            </a:fld>
            <a:endParaRPr lang="en-US" altLang="en-US" dirty="0"/>
          </a:p>
        </p:txBody>
      </p:sp>
    </p:spTree>
    <p:extLst>
      <p:ext uri="{BB962C8B-B14F-4D97-AF65-F5344CB8AC3E}">
        <p14:creationId xmlns:p14="http://schemas.microsoft.com/office/powerpoint/2010/main" val="1376564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11</a:t>
            </a:fld>
            <a:endParaRPr lang="en-US" altLang="en-US" dirty="0"/>
          </a:p>
        </p:txBody>
      </p:sp>
    </p:spTree>
    <p:extLst>
      <p:ext uri="{BB962C8B-B14F-4D97-AF65-F5344CB8AC3E}">
        <p14:creationId xmlns:p14="http://schemas.microsoft.com/office/powerpoint/2010/main" val="609332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pic>
        <p:nvPicPr>
          <p:cNvPr id="6" name="Picture 5"/>
          <p:cNvPicPr>
            <a:picLocks noChangeAspect="1"/>
          </p:cNvPicPr>
          <p:nvPr userDrawn="1"/>
        </p:nvPicPr>
        <p:blipFill>
          <a:blip r:embed="rId2"/>
          <a:stretch>
            <a:fillRect/>
          </a:stretch>
        </p:blipFill>
        <p:spPr>
          <a:xfrm>
            <a:off x="7884368" y="5903187"/>
            <a:ext cx="1125145" cy="805216"/>
          </a:xfrm>
          <a:prstGeom prst="rect">
            <a:avLst/>
          </a:prstGeom>
        </p:spPr>
      </p:pic>
      <p:sp>
        <p:nvSpPr>
          <p:cNvPr id="9" name="Text Placeholder 8"/>
          <p:cNvSpPr>
            <a:spLocks noGrp="1"/>
          </p:cNvSpPr>
          <p:nvPr>
            <p:ph type="body" sz="quarter" idx="10"/>
          </p:nvPr>
        </p:nvSpPr>
        <p:spPr>
          <a:xfrm>
            <a:off x="628651" y="1484785"/>
            <a:ext cx="7886700" cy="511286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7141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4" name="Text Placeholder 3"/>
          <p:cNvSpPr>
            <a:spLocks noGrp="1"/>
          </p:cNvSpPr>
          <p:nvPr>
            <p:ph type="body" sz="quarter" idx="10"/>
          </p:nvPr>
        </p:nvSpPr>
        <p:spPr>
          <a:xfrm>
            <a:off x="628650" y="1484784"/>
            <a:ext cx="7886700" cy="4823941"/>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6" name="Picture 5"/>
          <p:cNvPicPr/>
          <p:nvPr userDrawn="1"/>
        </p:nvPicPr>
        <p:blipFill>
          <a:blip r:embed="rId2">
            <a:extLst>
              <a:ext uri="{28A0092B-C50C-407E-A947-70E740481C1C}">
                <a14:useLocalDpi xmlns:a14="http://schemas.microsoft.com/office/drawing/2010/main" val="0"/>
              </a:ext>
            </a:extLst>
          </a:blip>
          <a:stretch>
            <a:fillRect/>
          </a:stretch>
        </p:blipFill>
        <p:spPr>
          <a:xfrm>
            <a:off x="628650" y="6378307"/>
            <a:ext cx="7903790" cy="450215"/>
          </a:xfrm>
          <a:prstGeom prst="rect">
            <a:avLst/>
          </a:prstGeom>
        </p:spPr>
      </p:pic>
    </p:spTree>
    <p:extLst>
      <p:ext uri="{BB962C8B-B14F-4D97-AF65-F5344CB8AC3E}">
        <p14:creationId xmlns:p14="http://schemas.microsoft.com/office/powerpoint/2010/main" val="238557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9" name="Text Placeholder 8"/>
          <p:cNvSpPr>
            <a:spLocks noGrp="1"/>
          </p:cNvSpPr>
          <p:nvPr>
            <p:ph type="body" sz="quarter" idx="10"/>
          </p:nvPr>
        </p:nvSpPr>
        <p:spPr>
          <a:xfrm>
            <a:off x="628650" y="1484784"/>
            <a:ext cx="7886700" cy="4823941"/>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5" name="Picture 4"/>
          <p:cNvPicPr/>
          <p:nvPr userDrawn="1"/>
        </p:nvPicPr>
        <p:blipFill>
          <a:blip r:embed="rId2">
            <a:extLst>
              <a:ext uri="{28A0092B-C50C-407E-A947-70E740481C1C}">
                <a14:useLocalDpi xmlns:a14="http://schemas.microsoft.com/office/drawing/2010/main" val="0"/>
              </a:ext>
            </a:extLst>
          </a:blip>
          <a:stretch>
            <a:fillRect/>
          </a:stretch>
        </p:blipFill>
        <p:spPr>
          <a:xfrm>
            <a:off x="628650" y="6381328"/>
            <a:ext cx="7886700" cy="432435"/>
          </a:xfrm>
          <a:prstGeom prst="rect">
            <a:avLst/>
          </a:prstGeom>
        </p:spPr>
      </p:pic>
    </p:spTree>
    <p:extLst>
      <p:ext uri="{BB962C8B-B14F-4D97-AF65-F5344CB8AC3E}">
        <p14:creationId xmlns:p14="http://schemas.microsoft.com/office/powerpoint/2010/main" val="45262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4" name="Text Placeholder 3"/>
          <p:cNvSpPr>
            <a:spLocks noGrp="1"/>
          </p:cNvSpPr>
          <p:nvPr>
            <p:ph type="body" sz="quarter" idx="10"/>
          </p:nvPr>
        </p:nvSpPr>
        <p:spPr>
          <a:xfrm>
            <a:off x="628650" y="1484784"/>
            <a:ext cx="7886700" cy="482453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6" name="Picture 5"/>
          <p:cNvPicPr/>
          <p:nvPr userDrawn="1"/>
        </p:nvPicPr>
        <p:blipFill>
          <a:blip r:embed="rId2">
            <a:extLst>
              <a:ext uri="{28A0092B-C50C-407E-A947-70E740481C1C}">
                <a14:useLocalDpi xmlns:a14="http://schemas.microsoft.com/office/drawing/2010/main" val="0"/>
              </a:ext>
            </a:extLst>
          </a:blip>
          <a:stretch>
            <a:fillRect/>
          </a:stretch>
        </p:blipFill>
        <p:spPr>
          <a:xfrm>
            <a:off x="628650" y="6381328"/>
            <a:ext cx="7886700" cy="432048"/>
          </a:xfrm>
          <a:prstGeom prst="rect">
            <a:avLst/>
          </a:prstGeom>
        </p:spPr>
      </p:pic>
    </p:spTree>
    <p:extLst>
      <p:ext uri="{BB962C8B-B14F-4D97-AF65-F5344CB8AC3E}">
        <p14:creationId xmlns:p14="http://schemas.microsoft.com/office/powerpoint/2010/main" val="103749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4" name="Text Placeholder 3"/>
          <p:cNvSpPr>
            <a:spLocks noGrp="1"/>
          </p:cNvSpPr>
          <p:nvPr>
            <p:ph type="body" sz="quarter" idx="10"/>
          </p:nvPr>
        </p:nvSpPr>
        <p:spPr>
          <a:xfrm>
            <a:off x="628651" y="1484784"/>
            <a:ext cx="7886700" cy="48239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5" name="Picture 4"/>
          <p:cNvPicPr/>
          <p:nvPr userDrawn="1"/>
        </p:nvPicPr>
        <p:blipFill>
          <a:blip r:embed="rId2">
            <a:extLst>
              <a:ext uri="{28A0092B-C50C-407E-A947-70E740481C1C}">
                <a14:useLocalDpi xmlns:a14="http://schemas.microsoft.com/office/drawing/2010/main" val="0"/>
              </a:ext>
            </a:extLst>
          </a:blip>
          <a:stretch>
            <a:fillRect/>
          </a:stretch>
        </p:blipFill>
        <p:spPr>
          <a:xfrm>
            <a:off x="628650" y="6381328"/>
            <a:ext cx="7886700" cy="432048"/>
          </a:xfrm>
          <a:prstGeom prst="rect">
            <a:avLst/>
          </a:prstGeom>
        </p:spPr>
      </p:pic>
    </p:spTree>
    <p:extLst>
      <p:ext uri="{BB962C8B-B14F-4D97-AF65-F5344CB8AC3E}">
        <p14:creationId xmlns:p14="http://schemas.microsoft.com/office/powerpoint/2010/main" val="372907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GB"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2F444BF-9A9A-4E3E-BF64-1D099F01751A}" type="slidenum">
              <a:rPr lang="en-GB" smtClean="0"/>
              <a:t>‹#›</a:t>
            </a:fld>
            <a:endParaRPr lang="en-GB" dirty="0"/>
          </a:p>
        </p:txBody>
      </p:sp>
    </p:spTree>
    <p:extLst>
      <p:ext uri="{BB962C8B-B14F-4D97-AF65-F5344CB8AC3E}">
        <p14:creationId xmlns:p14="http://schemas.microsoft.com/office/powerpoint/2010/main" val="30510405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03635"/>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28650" y="1412776"/>
            <a:ext cx="7886700" cy="5040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093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7884368" y="5903187"/>
            <a:ext cx="1125145" cy="805216"/>
          </a:xfrm>
          <a:prstGeom prst="rect">
            <a:avLst/>
          </a:prstGeom>
        </p:spPr>
      </p:pic>
    </p:spTree>
    <p:extLst>
      <p:ext uri="{BB962C8B-B14F-4D97-AF65-F5344CB8AC3E}">
        <p14:creationId xmlns:p14="http://schemas.microsoft.com/office/powerpoint/2010/main" val="267769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492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90363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628800"/>
            <a:ext cx="7886700" cy="496855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62176254"/>
      </p:ext>
    </p:extLst>
  </p:cSld>
  <p:clrMap bg1="lt1" tx1="dk1" bg2="lt2" tx2="dk2" accent1="accent1" accent2="accent2" accent3="accent3" accent4="accent4" accent5="accent5" accent6="accent6" hlink="hlink" folHlink="folHlink"/>
  <p:sldLayoutIdLst>
    <p:sldLayoutId id="2147484039" r:id="rId1"/>
    <p:sldLayoutId id="2147484041" r:id="rId2"/>
    <p:sldLayoutId id="2147484042" r:id="rId3"/>
    <p:sldLayoutId id="2147484043" r:id="rId4"/>
    <p:sldLayoutId id="2147484044" r:id="rId5"/>
    <p:sldLayoutId id="2147484034" r:id="rId6"/>
    <p:sldLayoutId id="2147484035" r:id="rId7"/>
    <p:sldLayoutId id="2147484040" r:id="rId8"/>
    <p:sldLayoutId id="2147484045"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player.vimeo.com/video/170436673?app_id=122963" TargetMode="Externa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2856"/>
            <a:ext cx="6858000" cy="1008113"/>
          </a:xfrm>
        </p:spPr>
        <p:txBody>
          <a:bodyPr/>
          <a:lstStyle/>
          <a:p>
            <a:r>
              <a:rPr lang="en-GB" dirty="0" smtClean="0"/>
              <a:t>Rules of Thumb</a:t>
            </a:r>
            <a:endParaRPr lang="en-GB" dirty="0"/>
          </a:p>
        </p:txBody>
      </p:sp>
      <p:sp>
        <p:nvSpPr>
          <p:cNvPr id="3" name="Subtitle 2"/>
          <p:cNvSpPr>
            <a:spLocks noGrp="1"/>
          </p:cNvSpPr>
          <p:nvPr>
            <p:ph type="subTitle" idx="1"/>
          </p:nvPr>
        </p:nvSpPr>
        <p:spPr>
          <a:xfrm>
            <a:off x="1151788" y="3212976"/>
            <a:ext cx="6858000" cy="2520280"/>
          </a:xfrm>
        </p:spPr>
        <p:txBody>
          <a:bodyPr>
            <a:normAutofit/>
          </a:bodyPr>
          <a:lstStyle/>
          <a:p>
            <a:r>
              <a:rPr lang="en-GB" sz="3200" dirty="0" smtClean="0"/>
              <a:t>Practical ways of supporting people with dementia at the end of life</a:t>
            </a:r>
          </a:p>
          <a:p>
            <a:endParaRPr lang="en-GB" sz="3200" dirty="0" smtClean="0"/>
          </a:p>
          <a:p>
            <a:r>
              <a:rPr lang="en-GB" sz="3200" dirty="0" smtClean="0"/>
              <a:t>With thanks to:</a:t>
            </a:r>
            <a:endParaRPr lang="en-GB" sz="3200" dirty="0"/>
          </a:p>
        </p:txBody>
      </p:sp>
      <p:pic>
        <p:nvPicPr>
          <p:cNvPr id="4" name="Picture 3"/>
          <p:cNvPicPr>
            <a:picLocks noChangeAspect="1"/>
          </p:cNvPicPr>
          <p:nvPr/>
        </p:nvPicPr>
        <p:blipFill>
          <a:blip r:embed="rId3"/>
          <a:stretch>
            <a:fillRect/>
          </a:stretch>
        </p:blipFill>
        <p:spPr>
          <a:xfrm>
            <a:off x="3707904" y="511179"/>
            <a:ext cx="2267909" cy="1621677"/>
          </a:xfrm>
          <a:prstGeom prst="rect">
            <a:avLst/>
          </a:prstGeom>
        </p:spPr>
      </p:pic>
      <p:pic>
        <p:nvPicPr>
          <p:cNvPr id="5" name="Picture 4"/>
          <p:cNvPicPr>
            <a:picLocks noChangeAspect="1"/>
          </p:cNvPicPr>
          <p:nvPr/>
        </p:nvPicPr>
        <p:blipFill>
          <a:blip r:embed="rId4"/>
          <a:stretch>
            <a:fillRect/>
          </a:stretch>
        </p:blipFill>
        <p:spPr>
          <a:xfrm>
            <a:off x="138089" y="6100787"/>
            <a:ext cx="1677949" cy="399091"/>
          </a:xfrm>
          <a:prstGeom prst="rect">
            <a:avLst/>
          </a:prstGeom>
        </p:spPr>
      </p:pic>
      <p:pic>
        <p:nvPicPr>
          <p:cNvPr id="6" name="Picture 2" descr="Text&#10;&#10;Description automatically generated">
            <a:extLst>
              <a:ext uri="{FF2B5EF4-FFF2-40B4-BE49-F238E27FC236}">
                <a16:creationId xmlns:a16="http://schemas.microsoft.com/office/drawing/2014/main" id="{76C2D092-526D-4C2A-92B2-F86D15CD4D8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26779" y="6030349"/>
            <a:ext cx="1562789" cy="570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St Ann's Hospice - 50 Years"/>
          <p:cNvPicPr>
            <a:picLocks noChangeAspect="1" noChangeArrowheads="1"/>
          </p:cNvPicPr>
          <p:nvPr/>
        </p:nvPicPr>
        <p:blipFill rotWithShape="1">
          <a:blip r:embed="rId6">
            <a:extLst>
              <a:ext uri="{28A0092B-C50C-407E-A947-70E740481C1C}">
                <a14:useLocalDpi xmlns:a14="http://schemas.microsoft.com/office/drawing/2010/main" val="0"/>
              </a:ext>
            </a:extLst>
          </a:blip>
          <a:srcRect t="15559" r="34609" b="11994"/>
          <a:stretch/>
        </p:blipFill>
        <p:spPr bwMode="auto">
          <a:xfrm>
            <a:off x="3735865" y="6017614"/>
            <a:ext cx="1441805" cy="5998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p:nvPr/>
        </p:nvPicPr>
        <p:blipFill>
          <a:blip r:embed="rId7" cstate="hqprint">
            <a:extLst>
              <a:ext uri="{28A0092B-C50C-407E-A947-70E740481C1C}">
                <a14:useLocalDpi xmlns:a14="http://schemas.microsoft.com/office/drawing/2010/main" val="0"/>
              </a:ext>
            </a:extLst>
          </a:blip>
          <a:stretch>
            <a:fillRect/>
          </a:stretch>
        </p:blipFill>
        <p:spPr>
          <a:xfrm>
            <a:off x="6444208" y="5881976"/>
            <a:ext cx="905831" cy="836712"/>
          </a:xfrm>
          <a:prstGeom prst="rect">
            <a:avLst/>
          </a:prstGeom>
        </p:spPr>
      </p:pic>
      <p:pic>
        <p:nvPicPr>
          <p:cNvPr id="12" name="Picture 11" descr="cid:image003.png@01D5DB53.C4F9A040"/>
          <p:cNvPicPr/>
          <p:nvPr/>
        </p:nvPicPr>
        <p:blipFill>
          <a:blip r:embed="rId8">
            <a:extLst>
              <a:ext uri="{28A0092B-C50C-407E-A947-70E740481C1C}">
                <a14:useLocalDpi xmlns:a14="http://schemas.microsoft.com/office/drawing/2010/main" val="0"/>
              </a:ext>
            </a:extLst>
          </a:blip>
          <a:srcRect/>
          <a:stretch>
            <a:fillRect/>
          </a:stretch>
        </p:blipFill>
        <p:spPr bwMode="auto">
          <a:xfrm>
            <a:off x="5413810" y="5912243"/>
            <a:ext cx="784101" cy="781314"/>
          </a:xfrm>
          <a:prstGeom prst="rect">
            <a:avLst/>
          </a:prstGeom>
          <a:noFill/>
          <a:ln>
            <a:noFill/>
          </a:ln>
        </p:spPr>
      </p:pic>
      <p:pic>
        <p:nvPicPr>
          <p:cNvPr id="7" name="Picture 6"/>
          <p:cNvPicPr>
            <a:picLocks noChangeAspect="1"/>
          </p:cNvPicPr>
          <p:nvPr/>
        </p:nvPicPr>
        <p:blipFill>
          <a:blip r:embed="rId9"/>
          <a:stretch>
            <a:fillRect/>
          </a:stretch>
        </p:blipFill>
        <p:spPr>
          <a:xfrm>
            <a:off x="7596336" y="6048530"/>
            <a:ext cx="1403648" cy="484813"/>
          </a:xfrm>
          <a:prstGeom prst="rect">
            <a:avLst/>
          </a:prstGeom>
        </p:spPr>
      </p:pic>
    </p:spTree>
    <p:extLst>
      <p:ext uri="{BB962C8B-B14F-4D97-AF65-F5344CB8AC3E}">
        <p14:creationId xmlns:p14="http://schemas.microsoft.com/office/powerpoint/2010/main" val="557064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Considerations of artificial feeding</a:t>
            </a:r>
            <a:endParaRPr lang="en-GB" b="1" dirty="0"/>
          </a:p>
        </p:txBody>
      </p:sp>
      <p:sp>
        <p:nvSpPr>
          <p:cNvPr id="3" name="Text Placeholder 2"/>
          <p:cNvSpPr>
            <a:spLocks noGrp="1"/>
          </p:cNvSpPr>
          <p:nvPr>
            <p:ph type="body" sz="quarter" idx="10"/>
          </p:nvPr>
        </p:nvSpPr>
        <p:spPr/>
        <p:txBody>
          <a:bodyPr>
            <a:normAutofit lnSpcReduction="10000"/>
          </a:bodyPr>
          <a:lstStyle/>
          <a:p>
            <a:r>
              <a:rPr lang="en-GB" dirty="0" smtClean="0"/>
              <a:t>Are there any alternatives?</a:t>
            </a:r>
            <a:endParaRPr lang="en-GB" dirty="0"/>
          </a:p>
          <a:p>
            <a:r>
              <a:rPr lang="en-GB" dirty="0" smtClean="0"/>
              <a:t>Is this temporary?</a:t>
            </a:r>
            <a:endParaRPr lang="en-GB" dirty="0"/>
          </a:p>
          <a:p>
            <a:r>
              <a:rPr lang="en-GB" dirty="0" smtClean="0"/>
              <a:t>Would it affect </a:t>
            </a:r>
            <a:r>
              <a:rPr lang="en-GB" dirty="0"/>
              <a:t>the person’s dignity or be against their beliefs?</a:t>
            </a:r>
          </a:p>
          <a:p>
            <a:r>
              <a:rPr lang="en-GB" dirty="0"/>
              <a:t>Would they have chosen to be fed or hydrated artificially if they could have foreseen the situation?</a:t>
            </a:r>
          </a:p>
          <a:p>
            <a:r>
              <a:rPr lang="en-GB" dirty="0"/>
              <a:t>Would the person’s quality of life be improved if they were artificially fed?</a:t>
            </a:r>
          </a:p>
          <a:p>
            <a:r>
              <a:rPr lang="en-GB" dirty="0"/>
              <a:t>Would artificial food or fluids cause them distress or make them uncomfortable</a:t>
            </a:r>
            <a:r>
              <a:rPr lang="en-GB" dirty="0" smtClean="0"/>
              <a:t>?</a:t>
            </a:r>
          </a:p>
          <a:p>
            <a:pPr marL="0" indent="0" algn="r">
              <a:buNone/>
            </a:pPr>
            <a:r>
              <a:rPr lang="en-GB" i="1" dirty="0" smtClean="0"/>
              <a:t>(Alzheimer's Society) </a:t>
            </a:r>
            <a:endParaRPr lang="en-GB" i="1" dirty="0"/>
          </a:p>
        </p:txBody>
      </p:sp>
    </p:spTree>
    <p:extLst>
      <p:ext uri="{BB962C8B-B14F-4D97-AF65-F5344CB8AC3E}">
        <p14:creationId xmlns:p14="http://schemas.microsoft.com/office/powerpoint/2010/main" val="3330777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do we know about Peter’s wishes</a:t>
            </a:r>
            <a:endParaRPr lang="en-GB" b="1" dirty="0"/>
          </a:p>
        </p:txBody>
      </p:sp>
      <p:graphicFrame>
        <p:nvGraphicFramePr>
          <p:cNvPr id="6" name="Diagram 5"/>
          <p:cNvGraphicFramePr/>
          <p:nvPr>
            <p:extLst>
              <p:ext uri="{D42A27DB-BD31-4B8C-83A1-F6EECF244321}">
                <p14:modId xmlns:p14="http://schemas.microsoft.com/office/powerpoint/2010/main" val="130706046"/>
              </p:ext>
            </p:extLst>
          </p:nvPr>
        </p:nvGraphicFramePr>
        <p:xfrm>
          <a:off x="628650" y="1340768"/>
          <a:ext cx="788670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395536" y="5517232"/>
            <a:ext cx="7560840" cy="923330"/>
          </a:xfrm>
          <a:prstGeom prst="rect">
            <a:avLst/>
          </a:prstGeom>
        </p:spPr>
        <p:txBody>
          <a:bodyPr wrap="square">
            <a:spAutoFit/>
          </a:bodyPr>
          <a:lstStyle/>
          <a:p>
            <a:pPr lvl="0">
              <a:spcAft>
                <a:spcPts val="0"/>
              </a:spcAft>
            </a:pPr>
            <a:r>
              <a:rPr lang="en-GB" dirty="0" smtClean="0">
                <a:latin typeface="Calibri" panose="020F0502020204030204" pitchFamily="34" charset="0"/>
                <a:ea typeface="Calibri" panose="020F0502020204030204" pitchFamily="34" charset="0"/>
                <a:cs typeface="Times New Roman" panose="02020603050405020304" pitchFamily="18" charset="0"/>
              </a:rPr>
              <a:t>?? Lasting </a:t>
            </a:r>
            <a:r>
              <a:rPr lang="en-GB" dirty="0">
                <a:latin typeface="Calibri" panose="020F0502020204030204" pitchFamily="34" charset="0"/>
                <a:ea typeface="Calibri" panose="020F0502020204030204" pitchFamily="34" charset="0"/>
                <a:cs typeface="Times New Roman" panose="02020603050405020304" pitchFamily="18" charset="0"/>
              </a:rPr>
              <a:t>Power of Attorney for property and financial </a:t>
            </a:r>
            <a:r>
              <a:rPr lang="en-GB" dirty="0" smtClean="0">
                <a:latin typeface="Calibri" panose="020F0502020204030204" pitchFamily="34" charset="0"/>
                <a:ea typeface="Calibri" panose="020F0502020204030204" pitchFamily="34" charset="0"/>
                <a:cs typeface="Times New Roman" panose="02020603050405020304" pitchFamily="18" charset="0"/>
              </a:rPr>
              <a:t>affairs</a:t>
            </a:r>
          </a:p>
          <a:p>
            <a:pPr lvl="0">
              <a:spcAft>
                <a:spcPts val="0"/>
              </a:spcAft>
            </a:pPr>
            <a:r>
              <a:rPr lang="en-GB" dirty="0" smtClean="0">
                <a:latin typeface="Calibri" panose="020F0502020204030204" pitchFamily="34" charset="0"/>
                <a:ea typeface="Calibri" panose="020F0502020204030204" pitchFamily="34" charset="0"/>
                <a:cs typeface="Times New Roman" panose="02020603050405020304" pitchFamily="18" charset="0"/>
              </a:rPr>
              <a:t>?? Best </a:t>
            </a:r>
            <a:r>
              <a:rPr lang="en-GB" dirty="0">
                <a:latin typeface="Calibri" panose="020F0502020204030204" pitchFamily="34" charset="0"/>
                <a:ea typeface="Calibri" panose="020F0502020204030204" pitchFamily="34" charset="0"/>
                <a:cs typeface="Times New Roman" panose="02020603050405020304" pitchFamily="18" charset="0"/>
              </a:rPr>
              <a:t>Interest </a:t>
            </a:r>
            <a:r>
              <a:rPr lang="en-GB" dirty="0" smtClean="0">
                <a:latin typeface="Calibri" panose="020F0502020204030204" pitchFamily="34" charset="0"/>
                <a:ea typeface="Calibri" panose="020F0502020204030204" pitchFamily="34" charset="0"/>
                <a:cs typeface="Times New Roman" panose="02020603050405020304" pitchFamily="18" charset="0"/>
              </a:rPr>
              <a:t>Discussion</a:t>
            </a:r>
          </a:p>
          <a:p>
            <a:pPr lvl="0">
              <a:spcAft>
                <a:spcPts val="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 Respect document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Oval 7"/>
          <p:cNvSpPr/>
          <p:nvPr/>
        </p:nvSpPr>
        <p:spPr>
          <a:xfrm>
            <a:off x="628650" y="5688093"/>
            <a:ext cx="2431182" cy="576064"/>
          </a:xfrm>
          <a:prstGeom prst="ellipse">
            <a:avLst/>
          </a:prstGeom>
          <a:noFill/>
          <a:ln w="1079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267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4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Peter</a:t>
            </a:r>
            <a:endParaRPr lang="en-GB" b="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1656185" cy="3312368"/>
          </a:xfrm>
          <a:prstGeom prst="rect">
            <a:avLst/>
          </a:prstGeom>
          <a:noFill/>
        </p:spPr>
      </p:pic>
      <p:sp>
        <p:nvSpPr>
          <p:cNvPr id="5" name="Text Placeholder 2"/>
          <p:cNvSpPr>
            <a:spLocks noGrp="1"/>
          </p:cNvSpPr>
          <p:nvPr>
            <p:ph type="body" sz="quarter" idx="10"/>
          </p:nvPr>
        </p:nvSpPr>
        <p:spPr>
          <a:xfrm>
            <a:off x="2931772" y="1556792"/>
            <a:ext cx="5599535" cy="4392488"/>
          </a:xfrm>
        </p:spPr>
        <p:txBody>
          <a:bodyPr>
            <a:normAutofit fontScale="92500" lnSpcReduction="10000"/>
          </a:bodyPr>
          <a:lstStyle/>
          <a:p>
            <a:pPr marL="0" indent="0">
              <a:buNone/>
            </a:pPr>
            <a:r>
              <a:rPr lang="en-GB" dirty="0" smtClean="0"/>
              <a:t>Peter </a:t>
            </a:r>
            <a:r>
              <a:rPr lang="en-GB" dirty="0"/>
              <a:t>has lost weight over the last 6 weeks and isn’t eating very much. Despite the best efforts of the chef and his family, he still seems disinterested in his food. He is diagnosed with depression and things do improve when he starts sertraline. He is observed laughing together with another resident, Malcolm. In spite of this the volume that he eats reduces gradually and his daughter is frightened he will starve to </a:t>
            </a:r>
            <a:r>
              <a:rPr lang="en-GB" dirty="0" smtClean="0"/>
              <a:t>death</a:t>
            </a:r>
          </a:p>
          <a:p>
            <a:pPr marL="0" indent="0" algn="ctr">
              <a:buNone/>
            </a:pPr>
            <a:r>
              <a:rPr lang="en-GB" dirty="0" smtClean="0">
                <a:solidFill>
                  <a:srgbClr val="0070C0"/>
                </a:solidFill>
              </a:rPr>
              <a:t>What should we do?</a:t>
            </a:r>
          </a:p>
        </p:txBody>
      </p:sp>
    </p:spTree>
    <p:extLst>
      <p:ext uri="{BB962C8B-B14F-4D97-AF65-F5344CB8AC3E}">
        <p14:creationId xmlns:p14="http://schemas.microsoft.com/office/powerpoint/2010/main" val="1074529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Comfort feeding</a:t>
            </a:r>
            <a:br>
              <a:rPr lang="en-GB" b="1" dirty="0" smtClean="0"/>
            </a:br>
            <a:r>
              <a:rPr lang="en-GB" b="1" dirty="0" smtClean="0"/>
              <a:t>An example of a comfort feeding care plan</a:t>
            </a:r>
            <a:endParaRPr lang="en-GB" b="1" dirty="0"/>
          </a:p>
        </p:txBody>
      </p:sp>
      <p:sp>
        <p:nvSpPr>
          <p:cNvPr id="3" name="Text Placeholder 2"/>
          <p:cNvSpPr>
            <a:spLocks noGrp="1"/>
          </p:cNvSpPr>
          <p:nvPr>
            <p:ph type="body" sz="quarter" idx="10"/>
          </p:nvPr>
        </p:nvSpPr>
        <p:spPr/>
        <p:txBody>
          <a:bodyPr/>
          <a:lstStyle/>
          <a:p>
            <a:r>
              <a:rPr lang="en-GB" dirty="0"/>
              <a:t>Offer food and liquid as long as it is not </a:t>
            </a:r>
            <a:r>
              <a:rPr lang="en-GB" dirty="0" smtClean="0"/>
              <a:t>distressing</a:t>
            </a:r>
            <a:endParaRPr lang="en-GB" dirty="0"/>
          </a:p>
          <a:p>
            <a:endParaRPr lang="en-GB" dirty="0"/>
          </a:p>
          <a:p>
            <a:r>
              <a:rPr lang="en-GB" dirty="0"/>
              <a:t>Feed with the least invasive and potentially most satisfying </a:t>
            </a:r>
            <a:r>
              <a:rPr lang="en-GB" dirty="0" smtClean="0"/>
              <a:t>method</a:t>
            </a:r>
            <a:endParaRPr lang="en-GB" dirty="0"/>
          </a:p>
          <a:p>
            <a:endParaRPr lang="en-GB" dirty="0"/>
          </a:p>
          <a:p>
            <a:r>
              <a:rPr lang="en-GB" dirty="0"/>
              <a:t>Provide continuous interaction with the patient (</a:t>
            </a:r>
            <a:r>
              <a:rPr lang="en-GB" dirty="0" smtClean="0"/>
              <a:t>e.g., calm environment, thorough </a:t>
            </a:r>
            <a:r>
              <a:rPr lang="en-GB" dirty="0"/>
              <a:t>mouth care, conversation, therapeutic touch</a:t>
            </a:r>
            <a:r>
              <a:rPr lang="en-GB" dirty="0" smtClean="0"/>
              <a:t>)</a:t>
            </a:r>
            <a:endParaRPr lang="en-GB" dirty="0"/>
          </a:p>
        </p:txBody>
      </p:sp>
    </p:spTree>
    <p:extLst>
      <p:ext uri="{BB962C8B-B14F-4D97-AF65-F5344CB8AC3E}">
        <p14:creationId xmlns:p14="http://schemas.microsoft.com/office/powerpoint/2010/main" val="1315859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79.png"/>
          <p:cNvPicPr/>
          <p:nvPr/>
        </p:nvPicPr>
        <p:blipFill>
          <a:blip r:embed="rId2" cstate="print"/>
          <a:stretch>
            <a:fillRect/>
          </a:stretch>
        </p:blipFill>
        <p:spPr>
          <a:xfrm>
            <a:off x="1691679" y="116632"/>
            <a:ext cx="5760639" cy="1656185"/>
          </a:xfrm>
          <a:prstGeom prst="rect">
            <a:avLst/>
          </a:prstGeom>
        </p:spPr>
      </p:pic>
      <p:pic>
        <p:nvPicPr>
          <p:cNvPr id="6" name="image180.png"/>
          <p:cNvPicPr/>
          <p:nvPr/>
        </p:nvPicPr>
        <p:blipFill>
          <a:blip r:embed="rId3" cstate="print"/>
          <a:stretch>
            <a:fillRect/>
          </a:stretch>
        </p:blipFill>
        <p:spPr>
          <a:xfrm>
            <a:off x="1691679" y="1916832"/>
            <a:ext cx="5760639" cy="4392488"/>
          </a:xfrm>
          <a:prstGeom prst="rect">
            <a:avLst/>
          </a:prstGeom>
        </p:spPr>
      </p:pic>
      <p:sp>
        <p:nvSpPr>
          <p:cNvPr id="11" name="TextBox 10"/>
          <p:cNvSpPr txBox="1"/>
          <p:nvPr/>
        </p:nvSpPr>
        <p:spPr>
          <a:xfrm>
            <a:off x="0" y="5373216"/>
            <a:ext cx="4067944" cy="830997"/>
          </a:xfrm>
          <a:prstGeom prst="rect">
            <a:avLst/>
          </a:prstGeom>
          <a:noFill/>
        </p:spPr>
        <p:txBody>
          <a:bodyPr wrap="square" rtlCol="0">
            <a:spAutoFit/>
          </a:bodyPr>
          <a:lstStyle/>
          <a:p>
            <a:r>
              <a:rPr lang="en-GB" sz="1200" dirty="0" smtClean="0">
                <a:latin typeface="+mn-lt"/>
              </a:rPr>
              <a:t>*This may carry associated risks of aspiration</a:t>
            </a:r>
          </a:p>
          <a:p>
            <a:endParaRPr lang="en-GB" sz="1200" dirty="0" smtClean="0">
              <a:latin typeface="+mn-lt"/>
            </a:endParaRPr>
          </a:p>
          <a:p>
            <a:pPr algn="just"/>
            <a:r>
              <a:rPr lang="en-GB" sz="1200" dirty="0" smtClean="0">
                <a:latin typeface="+mn-lt"/>
              </a:rPr>
              <a:t>**Closely observe their intake, especially if </a:t>
            </a:r>
          </a:p>
          <a:p>
            <a:r>
              <a:rPr lang="en-GB" sz="1200" dirty="0" smtClean="0">
                <a:latin typeface="+mn-lt"/>
              </a:rPr>
              <a:t>     changes to their swallow function are suspected</a:t>
            </a:r>
            <a:endParaRPr lang="en-GB" sz="1200" dirty="0">
              <a:latin typeface="+mn-lt"/>
            </a:endParaRPr>
          </a:p>
        </p:txBody>
      </p:sp>
    </p:spTree>
    <p:extLst>
      <p:ext uri="{BB962C8B-B14F-4D97-AF65-F5344CB8AC3E}">
        <p14:creationId xmlns:p14="http://schemas.microsoft.com/office/powerpoint/2010/main" val="3376177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474049" y="908720"/>
            <a:ext cx="2267909" cy="1621677"/>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971600" y="3429000"/>
            <a:ext cx="7200800" cy="720080"/>
          </a:xfrm>
          <a:prstGeom prst="rect">
            <a:avLst/>
          </a:prstGeom>
        </p:spPr>
      </p:pic>
    </p:spTree>
    <p:extLst>
      <p:ext uri="{BB962C8B-B14F-4D97-AF65-F5344CB8AC3E}">
        <p14:creationId xmlns:p14="http://schemas.microsoft.com/office/powerpoint/2010/main" val="179077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Meet Peter</a:t>
            </a:r>
            <a:endParaRPr lang="en-GB" b="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1656185" cy="3312368"/>
          </a:xfrm>
          <a:prstGeom prst="rect">
            <a:avLst/>
          </a:prstGeom>
          <a:noFill/>
        </p:spPr>
      </p:pic>
      <p:sp>
        <p:nvSpPr>
          <p:cNvPr id="5" name="Text Placeholder 2"/>
          <p:cNvSpPr>
            <a:spLocks noGrp="1"/>
          </p:cNvSpPr>
          <p:nvPr>
            <p:ph type="body" sz="quarter" idx="10"/>
          </p:nvPr>
        </p:nvSpPr>
        <p:spPr>
          <a:xfrm>
            <a:off x="2931772" y="1556792"/>
            <a:ext cx="5599535" cy="4392488"/>
          </a:xfrm>
        </p:spPr>
        <p:txBody>
          <a:bodyPr/>
          <a:lstStyle/>
          <a:p>
            <a:pPr marL="0" indent="0">
              <a:buNone/>
            </a:pPr>
            <a:r>
              <a:rPr lang="en-GB" dirty="0"/>
              <a:t>Peter is an 85 yo gentleman who has recently moved into a care home He has dementia and Type 2 diabetes and had a heart attack 5 years ago. </a:t>
            </a:r>
            <a:endParaRPr lang="en-GB" dirty="0" smtClean="0"/>
          </a:p>
          <a:p>
            <a:pPr marL="0" indent="0">
              <a:buNone/>
            </a:pPr>
            <a:r>
              <a:rPr lang="en-GB" dirty="0" smtClean="0"/>
              <a:t>He </a:t>
            </a:r>
            <a:r>
              <a:rPr lang="en-GB" dirty="0"/>
              <a:t>had been living at home with his family until his wife fell ill and he came to the care home for respite before converting to a permanent residential placement</a:t>
            </a:r>
            <a:endParaRPr lang="en-GB" dirty="0" smtClean="0"/>
          </a:p>
        </p:txBody>
      </p:sp>
    </p:spTree>
    <p:extLst>
      <p:ext uri="{BB962C8B-B14F-4D97-AF65-F5344CB8AC3E}">
        <p14:creationId xmlns:p14="http://schemas.microsoft.com/office/powerpoint/2010/main" val="2341179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79.png"/>
          <p:cNvPicPr/>
          <p:nvPr/>
        </p:nvPicPr>
        <p:blipFill>
          <a:blip r:embed="rId3" cstate="print"/>
          <a:stretch>
            <a:fillRect/>
          </a:stretch>
        </p:blipFill>
        <p:spPr>
          <a:xfrm>
            <a:off x="1691679" y="116632"/>
            <a:ext cx="5760639" cy="1656185"/>
          </a:xfrm>
          <a:prstGeom prst="rect">
            <a:avLst/>
          </a:prstGeom>
        </p:spPr>
      </p:pic>
      <p:pic>
        <p:nvPicPr>
          <p:cNvPr id="6" name="image180.png"/>
          <p:cNvPicPr/>
          <p:nvPr/>
        </p:nvPicPr>
        <p:blipFill>
          <a:blip r:embed="rId4" cstate="print"/>
          <a:stretch>
            <a:fillRect/>
          </a:stretch>
        </p:blipFill>
        <p:spPr>
          <a:xfrm>
            <a:off x="1691679" y="1916832"/>
            <a:ext cx="5760639" cy="4392488"/>
          </a:xfrm>
          <a:prstGeom prst="rect">
            <a:avLst/>
          </a:prstGeom>
        </p:spPr>
      </p:pic>
      <p:sp>
        <p:nvSpPr>
          <p:cNvPr id="11" name="TextBox 10"/>
          <p:cNvSpPr txBox="1"/>
          <p:nvPr/>
        </p:nvSpPr>
        <p:spPr>
          <a:xfrm>
            <a:off x="0" y="5373216"/>
            <a:ext cx="4067944" cy="830997"/>
          </a:xfrm>
          <a:prstGeom prst="rect">
            <a:avLst/>
          </a:prstGeom>
          <a:noFill/>
        </p:spPr>
        <p:txBody>
          <a:bodyPr wrap="square" rtlCol="0">
            <a:spAutoFit/>
          </a:bodyPr>
          <a:lstStyle/>
          <a:p>
            <a:r>
              <a:rPr lang="en-GB" sz="1200" dirty="0" smtClean="0">
                <a:latin typeface="+mn-lt"/>
              </a:rPr>
              <a:t>*This may carry associated risks of aspiration</a:t>
            </a:r>
          </a:p>
          <a:p>
            <a:endParaRPr lang="en-GB" sz="1200" dirty="0" smtClean="0">
              <a:latin typeface="+mn-lt"/>
            </a:endParaRPr>
          </a:p>
          <a:p>
            <a:pPr algn="just"/>
            <a:r>
              <a:rPr lang="en-GB" sz="1200" dirty="0" smtClean="0">
                <a:latin typeface="+mn-lt"/>
              </a:rPr>
              <a:t>**Closely observe their intake, especially if </a:t>
            </a:r>
          </a:p>
          <a:p>
            <a:r>
              <a:rPr lang="en-GB" sz="1200" dirty="0" smtClean="0">
                <a:latin typeface="+mn-lt"/>
              </a:rPr>
              <a:t>     changes to their swallow function are suspected</a:t>
            </a:r>
            <a:endParaRPr lang="en-GB" sz="1200" dirty="0">
              <a:latin typeface="+mn-lt"/>
            </a:endParaRPr>
          </a:p>
        </p:txBody>
      </p:sp>
      <p:sp>
        <p:nvSpPr>
          <p:cNvPr id="2" name="Oval 1"/>
          <p:cNvSpPr/>
          <p:nvPr/>
        </p:nvSpPr>
        <p:spPr>
          <a:xfrm>
            <a:off x="4680012" y="3933056"/>
            <a:ext cx="2160240" cy="432048"/>
          </a:xfrm>
          <a:prstGeom prst="ellipse">
            <a:avLst/>
          </a:prstGeom>
          <a:noFill/>
          <a:ln w="1079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2375756" y="1067889"/>
            <a:ext cx="3384376" cy="469056"/>
          </a:xfrm>
          <a:prstGeom prst="ellipse">
            <a:avLst/>
          </a:prstGeom>
          <a:noFill/>
          <a:ln w="107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3131840" y="563833"/>
            <a:ext cx="2160240" cy="432048"/>
          </a:xfrm>
          <a:prstGeom prst="ellipse">
            <a:avLst/>
          </a:prstGeom>
          <a:noFill/>
          <a:ln w="107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4680012" y="4437112"/>
            <a:ext cx="2268252" cy="576064"/>
          </a:xfrm>
          <a:prstGeom prst="ellipse">
            <a:avLst/>
          </a:prstGeom>
          <a:noFill/>
          <a:ln w="1079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15123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4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4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4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4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Don’t let it be a surprise</a:t>
            </a:r>
          </a:p>
        </p:txBody>
      </p:sp>
      <p:sp>
        <p:nvSpPr>
          <p:cNvPr id="3" name="Text Placeholder 2"/>
          <p:cNvSpPr>
            <a:spLocks noGrp="1"/>
          </p:cNvSpPr>
          <p:nvPr>
            <p:ph type="body" sz="quarter" idx="10"/>
          </p:nvPr>
        </p:nvSpPr>
        <p:spPr/>
        <p:txBody>
          <a:bodyPr>
            <a:normAutofit/>
          </a:bodyPr>
          <a:lstStyle/>
          <a:p>
            <a:pPr algn="just"/>
            <a:r>
              <a:rPr lang="en-GB" dirty="0"/>
              <a:t>Dysphagia is reported in 13-57% people living with different types of </a:t>
            </a:r>
            <a:r>
              <a:rPr lang="en-GB" dirty="0" smtClean="0"/>
              <a:t>dementia, increasing towards the time of death</a:t>
            </a:r>
            <a:r>
              <a:rPr lang="en-GB" baseline="30000" dirty="0" smtClean="0"/>
              <a:t>1</a:t>
            </a:r>
          </a:p>
          <a:p>
            <a:pPr algn="just"/>
            <a:r>
              <a:rPr lang="en-GB" dirty="0"/>
              <a:t>Loss of appetite and difficulties with eating and maintaining weight are almost universal and expected complications of progressive </a:t>
            </a:r>
            <a:r>
              <a:rPr lang="en-GB" dirty="0" smtClean="0"/>
              <a:t>dementia</a:t>
            </a:r>
            <a:r>
              <a:rPr lang="en-GB" baseline="30000" dirty="0" smtClean="0"/>
              <a:t>2</a:t>
            </a:r>
          </a:p>
          <a:p>
            <a:pPr marL="0" indent="0" algn="just">
              <a:buNone/>
            </a:pPr>
            <a:r>
              <a:rPr lang="en-GB" dirty="0" smtClean="0"/>
              <a:t> 			</a:t>
            </a:r>
            <a:r>
              <a:rPr lang="en-GB" sz="2000" dirty="0" smtClean="0"/>
              <a:t>Have a conversation with the person living with 			dementia and their family or advocate around 			the time of diagnosis so that problems with 				eating or swallowing difficulties don’t come as a 			surprise. If this hasn’t been done, find out what 			they know, and offer the opportunity for them 			to discuss this</a:t>
            </a:r>
            <a:endParaRPr lang="en-GB" sz="2000" dirty="0"/>
          </a:p>
        </p:txBody>
      </p:sp>
      <p:pic>
        <p:nvPicPr>
          <p:cNvPr id="4" name="Online Media 8" title="Discussing dying">
            <a:hlinkClick r:id="" action="ppaction://media"/>
            <a:extLst>
              <a:ext uri="{FF2B5EF4-FFF2-40B4-BE49-F238E27FC236}">
                <a16:creationId xmlns:a16="http://schemas.microsoft.com/office/drawing/2014/main" id="{23E59A46-F39B-47BF-8487-7CEC486AA44F}"/>
              </a:ext>
            </a:extLst>
          </p:cNvPr>
          <p:cNvPicPr>
            <a:picLocks noRot="1" noChangeAspect="1"/>
          </p:cNvPicPr>
          <p:nvPr>
            <a:videoFile r:link="rId1"/>
          </p:nvPr>
        </p:nvPicPr>
        <p:blipFill>
          <a:blip r:embed="rId4"/>
          <a:stretch>
            <a:fillRect/>
          </a:stretch>
        </p:blipFill>
        <p:spPr>
          <a:xfrm>
            <a:off x="628650" y="4149080"/>
            <a:ext cx="2736304" cy="2070440"/>
          </a:xfrm>
          <a:prstGeom prst="rect">
            <a:avLst/>
          </a:prstGeom>
        </p:spPr>
      </p:pic>
    </p:spTree>
    <p:extLst>
      <p:ext uri="{BB962C8B-B14F-4D97-AF65-F5344CB8AC3E}">
        <p14:creationId xmlns:p14="http://schemas.microsoft.com/office/powerpoint/2010/main" val="89199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How do we elicit concerns?</a:t>
            </a:r>
            <a:endParaRPr lang="en-GB" b="1" dirty="0"/>
          </a:p>
        </p:txBody>
      </p:sp>
      <p:sp>
        <p:nvSpPr>
          <p:cNvPr id="3" name="Text Placeholder 2"/>
          <p:cNvSpPr>
            <a:spLocks noGrp="1"/>
          </p:cNvSpPr>
          <p:nvPr>
            <p:ph type="body" sz="quarter" idx="10"/>
          </p:nvPr>
        </p:nvSpPr>
        <p:spPr/>
        <p:txBody>
          <a:bodyPr/>
          <a:lstStyle/>
          <a:p>
            <a:r>
              <a:rPr lang="en-GB" dirty="0" smtClean="0"/>
              <a:t>What do you understand about what has happened so far? </a:t>
            </a:r>
            <a:r>
              <a:rPr lang="en-GB" dirty="0" smtClean="0">
                <a:solidFill>
                  <a:srgbClr val="0070C0"/>
                </a:solidFill>
              </a:rPr>
              <a:t>PAST</a:t>
            </a:r>
          </a:p>
          <a:p>
            <a:endParaRPr lang="en-GB" dirty="0" smtClean="0"/>
          </a:p>
          <a:p>
            <a:r>
              <a:rPr lang="en-GB" dirty="0" smtClean="0"/>
              <a:t>What do you understand about what is happening now? </a:t>
            </a:r>
            <a:r>
              <a:rPr lang="en-GB" dirty="0" smtClean="0">
                <a:solidFill>
                  <a:srgbClr val="0070C0"/>
                </a:solidFill>
              </a:rPr>
              <a:t>PRESENT</a:t>
            </a:r>
          </a:p>
          <a:p>
            <a:endParaRPr lang="en-GB" dirty="0" smtClean="0"/>
          </a:p>
          <a:p>
            <a:r>
              <a:rPr lang="en-GB" dirty="0" smtClean="0"/>
              <a:t>What do you think may happen in the future? </a:t>
            </a:r>
            <a:r>
              <a:rPr lang="en-GB" dirty="0" smtClean="0">
                <a:solidFill>
                  <a:srgbClr val="0070C0"/>
                </a:solidFill>
              </a:rPr>
              <a:t>FUTURE</a:t>
            </a:r>
            <a:endParaRPr lang="en-GB" dirty="0">
              <a:solidFill>
                <a:srgbClr val="0070C0"/>
              </a:solidFill>
            </a:endParaRPr>
          </a:p>
        </p:txBody>
      </p:sp>
    </p:spTree>
    <p:extLst>
      <p:ext uri="{BB962C8B-B14F-4D97-AF65-F5344CB8AC3E}">
        <p14:creationId xmlns:p14="http://schemas.microsoft.com/office/powerpoint/2010/main" val="609308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may cause eating or swallowing difficulties?</a:t>
            </a:r>
            <a:endParaRPr lang="en-GB" b="1" dirty="0"/>
          </a:p>
        </p:txBody>
      </p:sp>
      <p:sp>
        <p:nvSpPr>
          <p:cNvPr id="3" name="Text Placeholder 2"/>
          <p:cNvSpPr>
            <a:spLocks noGrp="1"/>
          </p:cNvSpPr>
          <p:nvPr>
            <p:ph type="body" sz="quarter" idx="10"/>
          </p:nvPr>
        </p:nvSpPr>
        <p:spPr/>
        <p:txBody>
          <a:bodyPr>
            <a:normAutofit lnSpcReduction="10000"/>
          </a:bodyPr>
          <a:lstStyle/>
          <a:p>
            <a:pPr marL="514350" indent="-514350">
              <a:buFont typeface="+mj-lt"/>
              <a:buAutoNum type="arabicPeriod"/>
            </a:pPr>
            <a:r>
              <a:rPr lang="en-GB" dirty="0" smtClean="0"/>
              <a:t>Physical </a:t>
            </a:r>
            <a:r>
              <a:rPr lang="en-GB" dirty="0"/>
              <a:t>health issues like pain and constipation dental problems oral thrush</a:t>
            </a:r>
          </a:p>
          <a:p>
            <a:pPr marL="514350" indent="-514350">
              <a:buFont typeface="+mj-lt"/>
              <a:buAutoNum type="arabicPeriod"/>
            </a:pPr>
            <a:r>
              <a:rPr lang="en-GB" dirty="0" smtClean="0"/>
              <a:t>Psychological </a:t>
            </a:r>
            <a:r>
              <a:rPr lang="en-GB" dirty="0"/>
              <a:t>causes such as anxiety and depression </a:t>
            </a:r>
          </a:p>
          <a:p>
            <a:pPr marL="514350" indent="-514350">
              <a:buFont typeface="+mj-lt"/>
              <a:buAutoNum type="arabicPeriod"/>
            </a:pPr>
            <a:r>
              <a:rPr lang="en-GB" dirty="0" smtClean="0"/>
              <a:t>Progressive </a:t>
            </a:r>
            <a:r>
              <a:rPr lang="en-GB" dirty="0"/>
              <a:t>effects of dementia on brain: </a:t>
            </a:r>
            <a:r>
              <a:rPr lang="en-GB" dirty="0" smtClean="0"/>
              <a:t>appetite/co-ordination of </a:t>
            </a:r>
            <a:r>
              <a:rPr lang="en-GB" dirty="0"/>
              <a:t>swallowing</a:t>
            </a:r>
          </a:p>
          <a:p>
            <a:pPr marL="457200" lvl="1" indent="0">
              <a:buNone/>
            </a:pPr>
            <a:r>
              <a:rPr lang="en-GB" dirty="0"/>
              <a:t>Eating too quickly</a:t>
            </a:r>
          </a:p>
          <a:p>
            <a:pPr marL="457200" lvl="1" indent="0">
              <a:buNone/>
            </a:pPr>
            <a:r>
              <a:rPr lang="en-GB" dirty="0"/>
              <a:t>Change in food </a:t>
            </a:r>
            <a:r>
              <a:rPr lang="en-GB" dirty="0" smtClean="0"/>
              <a:t>preferences</a:t>
            </a:r>
          </a:p>
          <a:p>
            <a:pPr marL="514350" indent="-514350">
              <a:buFont typeface="+mj-lt"/>
              <a:buAutoNum type="arabicPeriod"/>
            </a:pPr>
            <a:r>
              <a:rPr lang="en-GB" dirty="0"/>
              <a:t>Practical issues: W</a:t>
            </a:r>
            <a:r>
              <a:rPr lang="en-GB" dirty="0" smtClean="0"/>
              <a:t>hite </a:t>
            </a:r>
            <a:r>
              <a:rPr lang="en-GB" dirty="0"/>
              <a:t>fish and potato on white plate, no dentures, inappropriate utensils… would you eat it???</a:t>
            </a:r>
          </a:p>
          <a:p>
            <a:pPr marL="457200" lvl="1" indent="0">
              <a:buNone/>
            </a:pPr>
            <a:r>
              <a:rPr lang="en-GB" dirty="0"/>
              <a:t>Distracted by TV noise</a:t>
            </a:r>
          </a:p>
          <a:p>
            <a:pPr marL="457200" lvl="1" indent="0">
              <a:buNone/>
            </a:pPr>
            <a:endParaRPr lang="en-GB" dirty="0"/>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956376" y="114665"/>
            <a:ext cx="983342" cy="1260537"/>
          </a:xfrm>
          <a:prstGeom prst="rect">
            <a:avLst/>
          </a:prstGeom>
          <a:noFill/>
        </p:spPr>
      </p:pic>
    </p:spTree>
    <p:extLst>
      <p:ext uri="{BB962C8B-B14F-4D97-AF65-F5344CB8AC3E}">
        <p14:creationId xmlns:p14="http://schemas.microsoft.com/office/powerpoint/2010/main" val="208454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Practical issues</a:t>
            </a:r>
            <a:endParaRPr lang="en-GB" b="1" dirty="0"/>
          </a:p>
        </p:txBody>
      </p:sp>
      <p:sp>
        <p:nvSpPr>
          <p:cNvPr id="3" name="Text Placeholder 2"/>
          <p:cNvSpPr>
            <a:spLocks noGrp="1"/>
          </p:cNvSpPr>
          <p:nvPr>
            <p:ph type="body" sz="quarter" idx="10"/>
          </p:nvPr>
        </p:nvSpPr>
        <p:spPr/>
        <p:txBody>
          <a:bodyPr>
            <a:norm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pPr marL="0" indent="0">
              <a:buNone/>
            </a:pPr>
            <a:r>
              <a:rPr lang="en-GB" i="1" dirty="0" smtClean="0"/>
              <a:t>Eyesight loss causing blurring of food – further issue</a:t>
            </a:r>
          </a:p>
          <a:p>
            <a:pPr marL="0" indent="0">
              <a:buNone/>
            </a:pPr>
            <a:r>
              <a:rPr lang="en-GB" i="1" dirty="0" smtClean="0"/>
              <a:t>Distracted by noise</a:t>
            </a:r>
            <a:endParaRPr lang="en-GB" i="1" dirty="0"/>
          </a:p>
        </p:txBody>
      </p:sp>
      <p:pic>
        <p:nvPicPr>
          <p:cNvPr id="4" name="Picture 3"/>
          <p:cNvPicPr>
            <a:picLocks noChangeAspect="1"/>
          </p:cNvPicPr>
          <p:nvPr/>
        </p:nvPicPr>
        <p:blipFill>
          <a:blip r:embed="rId3"/>
          <a:stretch>
            <a:fillRect/>
          </a:stretch>
        </p:blipFill>
        <p:spPr>
          <a:xfrm>
            <a:off x="1691680" y="1484784"/>
            <a:ext cx="5558708" cy="3045321"/>
          </a:xfrm>
          <a:prstGeom prst="rect">
            <a:avLst/>
          </a:prstGeom>
        </p:spPr>
      </p:pic>
    </p:spTree>
    <p:extLst>
      <p:ext uri="{BB962C8B-B14F-4D97-AF65-F5344CB8AC3E}">
        <p14:creationId xmlns:p14="http://schemas.microsoft.com/office/powerpoint/2010/main" val="2740521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Main types of artificial feeding</a:t>
            </a:r>
            <a:endParaRPr lang="en-GB" b="1" dirty="0"/>
          </a:p>
        </p:txBody>
      </p:sp>
      <p:sp>
        <p:nvSpPr>
          <p:cNvPr id="3" name="Text Placeholder 2"/>
          <p:cNvSpPr>
            <a:spLocks noGrp="1"/>
          </p:cNvSpPr>
          <p:nvPr>
            <p:ph type="body" sz="quarter" idx="10"/>
          </p:nvPr>
        </p:nvSpPr>
        <p:spPr/>
        <p:txBody>
          <a:bodyPr>
            <a:normAutofit lnSpcReduction="10000"/>
          </a:bodyPr>
          <a:lstStyle/>
          <a:p>
            <a:r>
              <a:rPr lang="en-GB" dirty="0"/>
              <a:t>Nasogastric (NG) tube. This tube is placed through the nose and down into the </a:t>
            </a:r>
            <a:r>
              <a:rPr lang="en-GB" dirty="0" smtClean="0"/>
              <a:t>stomach</a:t>
            </a:r>
            <a:r>
              <a:rPr lang="en-GB" dirty="0"/>
              <a:t> </a:t>
            </a:r>
            <a:r>
              <a:rPr lang="en-GB" dirty="0" smtClean="0"/>
              <a:t>and </a:t>
            </a:r>
            <a:r>
              <a:rPr lang="en-GB" dirty="0"/>
              <a:t>sends liquid food directly to the </a:t>
            </a:r>
            <a:r>
              <a:rPr lang="en-GB" dirty="0" smtClean="0"/>
              <a:t>stomach</a:t>
            </a:r>
            <a:endParaRPr lang="en-GB" dirty="0"/>
          </a:p>
          <a:p>
            <a:endParaRPr lang="en-GB" dirty="0"/>
          </a:p>
          <a:p>
            <a:r>
              <a:rPr lang="en-GB" dirty="0"/>
              <a:t>Gastrostomy tube (G-tube) or percutaneous endoscopic gastrostomy tube (PEG tube). This tube is placed through a small hole in the </a:t>
            </a:r>
            <a:r>
              <a:rPr lang="en-GB" dirty="0" smtClean="0"/>
              <a:t>stomach and sends </a:t>
            </a:r>
            <a:r>
              <a:rPr lang="en-GB" dirty="0"/>
              <a:t>liquid food directly into the </a:t>
            </a:r>
            <a:r>
              <a:rPr lang="en-GB" dirty="0" smtClean="0"/>
              <a:t>stomach</a:t>
            </a:r>
            <a:endParaRPr lang="en-GB" dirty="0"/>
          </a:p>
          <a:p>
            <a:endParaRPr lang="en-GB" dirty="0"/>
          </a:p>
          <a:p>
            <a:r>
              <a:rPr lang="en-GB" dirty="0"/>
              <a:t>IV tube. This tube is placed into a </a:t>
            </a:r>
            <a:r>
              <a:rPr lang="en-GB" dirty="0" smtClean="0"/>
              <a:t>vein and sends </a:t>
            </a:r>
            <a:r>
              <a:rPr lang="en-GB" dirty="0"/>
              <a:t>liquid food directly into the blood </a:t>
            </a:r>
            <a:r>
              <a:rPr lang="en-GB" dirty="0" smtClean="0"/>
              <a:t>vessels </a:t>
            </a:r>
            <a:r>
              <a:rPr lang="en-GB" dirty="0" smtClean="0">
                <a:solidFill>
                  <a:srgbClr val="0070C0"/>
                </a:solidFill>
              </a:rPr>
              <a:t>LESS COMMON IN CHRONIC SITUATIONS</a:t>
            </a:r>
            <a:endParaRPr lang="en-GB" dirty="0">
              <a:solidFill>
                <a:srgbClr val="0070C0"/>
              </a:solidFill>
            </a:endParaRPr>
          </a:p>
        </p:txBody>
      </p:sp>
    </p:spTree>
    <p:extLst>
      <p:ext uri="{BB962C8B-B14F-4D97-AF65-F5344CB8AC3E}">
        <p14:creationId xmlns:p14="http://schemas.microsoft.com/office/powerpoint/2010/main" val="4043619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F0879E498716439E78EA2856DA0FAA" ma:contentTypeVersion="8" ma:contentTypeDescription="Create a new document." ma:contentTypeScope="" ma:versionID="d57838a629ff42d5848d73efe60e02bd">
  <xsd:schema xmlns:xsd="http://www.w3.org/2001/XMLSchema" xmlns:xs="http://www.w3.org/2001/XMLSchema" xmlns:p="http://schemas.microsoft.com/office/2006/metadata/properties" xmlns:ns3="04020879-9015-42e3-9939-209a2d19eea9" xmlns:ns4="85b763f9-0645-4f92-8147-4803da1e732a" targetNamespace="http://schemas.microsoft.com/office/2006/metadata/properties" ma:root="true" ma:fieldsID="746d48fa879b965411ef014ab7344cbb" ns3:_="" ns4:_="">
    <xsd:import namespace="04020879-9015-42e3-9939-209a2d19eea9"/>
    <xsd:import namespace="85b763f9-0645-4f92-8147-4803da1e732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20879-9015-42e3-9939-209a2d19ee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b763f9-0645-4f92-8147-4803da1e732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25FE27-7198-446D-A64D-26E7EDACF08C}">
  <ds:schemaRefs>
    <ds:schemaRef ds:uri="85b763f9-0645-4f92-8147-4803da1e732a"/>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04020879-9015-42e3-9939-209a2d19eea9"/>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6637E42-E63F-4D4D-BE7C-EE4BB36AFB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20879-9015-42e3-9939-209a2d19eea9"/>
    <ds:schemaRef ds:uri="85b763f9-0645-4f92-8147-4803da1e73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11D681-C4CA-4682-BC9E-15072D9310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4527</TotalTime>
  <Words>807</Words>
  <Application>Microsoft Office PowerPoint</Application>
  <PresentationFormat>On-screen Show (4:3)</PresentationFormat>
  <Paragraphs>116</Paragraphs>
  <Slides>14</Slides>
  <Notes>8</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Custom Design</vt:lpstr>
      <vt:lpstr>Rules of Thumb</vt:lpstr>
      <vt:lpstr>PowerPoint Presentation</vt:lpstr>
      <vt:lpstr>Meet Peter</vt:lpstr>
      <vt:lpstr>PowerPoint Presentation</vt:lpstr>
      <vt:lpstr>Don’t let it be a surprise</vt:lpstr>
      <vt:lpstr>How do we elicit concerns?</vt:lpstr>
      <vt:lpstr>What may cause eating or swallowing difficulties?</vt:lpstr>
      <vt:lpstr>Practical issues</vt:lpstr>
      <vt:lpstr>Main types of artificial feeding</vt:lpstr>
      <vt:lpstr>Considerations of artificial feeding</vt:lpstr>
      <vt:lpstr>What do we know about Peter’s wishes</vt:lpstr>
      <vt:lpstr>Peter</vt:lpstr>
      <vt:lpstr>Comfort feeding An example of a comfort feeding care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Jane Ashworth</dc:creator>
  <cp:lastModifiedBy>Lynne Partington</cp:lastModifiedBy>
  <cp:revision>270</cp:revision>
  <cp:lastPrinted>2021-06-28T21:00:33Z</cp:lastPrinted>
  <dcterms:created xsi:type="dcterms:W3CDTF">2020-11-10T11:16:10Z</dcterms:created>
  <dcterms:modified xsi:type="dcterms:W3CDTF">2021-08-16T03:33:54Z</dcterms:modified>
</cp:coreProperties>
</file>