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3" r:id="rId4"/>
  </p:sldMasterIdLst>
  <p:notesMasterIdLst>
    <p:notesMasterId r:id="rId15"/>
  </p:notesMasterIdLst>
  <p:handoutMasterIdLst>
    <p:handoutMasterId r:id="rId16"/>
  </p:handoutMasterIdLst>
  <p:sldIdLst>
    <p:sldId id="517" r:id="rId5"/>
    <p:sldId id="489" r:id="rId6"/>
    <p:sldId id="562" r:id="rId7"/>
    <p:sldId id="574" r:id="rId8"/>
    <p:sldId id="394" r:id="rId9"/>
    <p:sldId id="575" r:id="rId10"/>
    <p:sldId id="576" r:id="rId11"/>
    <p:sldId id="578" r:id="rId12"/>
    <p:sldId id="577" r:id="rId13"/>
    <p:sldId id="583" r:id="rId14"/>
  </p:sldIdLst>
  <p:sldSz cx="9144000" cy="6858000" type="screen4x3"/>
  <p:notesSz cx="6875463" cy="93202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A7A7"/>
    <a:srgbClr val="C6E6A2"/>
    <a:srgbClr val="71DAFF"/>
    <a:srgbClr val="339933"/>
    <a:srgbClr val="A9A3FB"/>
    <a:srgbClr val="CC0498"/>
    <a:srgbClr val="5091CD"/>
    <a:srgbClr val="33CC33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646DF-11ED-4CAE-8AFF-52BEB49CEB1E}" v="50" dt="2021-01-04T14:00:18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1119" autoAdjust="0"/>
  </p:normalViewPr>
  <p:slideViewPr>
    <p:cSldViewPr>
      <p:cViewPr varScale="1">
        <p:scale>
          <a:sx n="72" d="100"/>
          <a:sy n="72" d="100"/>
        </p:scale>
        <p:origin x="150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5"/>
    </p:cViewPr>
  </p:sorterViewPr>
  <p:notesViewPr>
    <p:cSldViewPr>
      <p:cViewPr varScale="1">
        <p:scale>
          <a:sx n="66" d="100"/>
          <a:sy n="66" d="100"/>
        </p:scale>
        <p:origin x="2850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13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2479F-1486-417F-99C8-F497CCA123DD}" type="doc">
      <dgm:prSet loTypeId="urn:microsoft.com/office/officeart/2005/8/layout/orgChart1" loCatId="hierarchy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9EA7809-2D8F-488D-A625-2BA11A1CA05E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1600" b="1" dirty="0"/>
            <a:t>Advance Care Planning</a:t>
          </a:r>
        </a:p>
      </dgm:t>
    </dgm:pt>
    <dgm:pt modelId="{E383C31E-61D2-4926-8CF3-C5975C3DD14B}" type="parTrans" cxnId="{2C998EF0-4438-480B-9274-3EA66EA45087}">
      <dgm:prSet/>
      <dgm:spPr/>
      <dgm:t>
        <a:bodyPr/>
        <a:lstStyle/>
        <a:p>
          <a:endParaRPr lang="en-US"/>
        </a:p>
      </dgm:t>
    </dgm:pt>
    <dgm:pt modelId="{E0DAE104-77DA-4BC1-9400-004E9656AC94}" type="sibTrans" cxnId="{2C998EF0-4438-480B-9274-3EA66EA45087}">
      <dgm:prSet/>
      <dgm:spPr/>
      <dgm:t>
        <a:bodyPr/>
        <a:lstStyle/>
        <a:p>
          <a:endParaRPr lang="en-US"/>
        </a:p>
      </dgm:t>
    </dgm:pt>
    <dgm:pt modelId="{4E96E29C-90D7-41C6-ADE1-2D8606DD350F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endParaRPr lang="en-US" sz="1400" dirty="0"/>
        </a:p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b="1" dirty="0" smtClean="0">
            <a:solidFill>
              <a:schemeClr val="tx1"/>
            </a:solidFill>
          </a:endParaRPr>
        </a:p>
        <a:p>
          <a:r>
            <a:rPr lang="en-US" sz="1400" b="1" dirty="0" smtClean="0">
              <a:solidFill>
                <a:schemeClr val="tx1"/>
              </a:solidFill>
            </a:rPr>
            <a:t>What </a:t>
          </a:r>
          <a:r>
            <a:rPr lang="en-US" sz="1400" b="1" dirty="0">
              <a:solidFill>
                <a:schemeClr val="tx1"/>
              </a:solidFill>
            </a:rPr>
            <a:t>you do want to </a:t>
          </a:r>
          <a:r>
            <a:rPr lang="en-US" sz="1400" b="1" dirty="0" smtClean="0">
              <a:solidFill>
                <a:schemeClr val="tx1"/>
              </a:solidFill>
            </a:rPr>
            <a:t>happen</a:t>
          </a:r>
        </a:p>
        <a:p>
          <a:endParaRPr lang="en-US" sz="1400" b="1" dirty="0">
            <a:solidFill>
              <a:schemeClr val="tx1"/>
            </a:solidFill>
          </a:endParaRPr>
        </a:p>
        <a:p>
          <a:r>
            <a:rPr lang="en-GB" sz="1200" dirty="0" smtClean="0">
              <a:solidFill>
                <a:schemeClr val="tx1"/>
              </a:solidFill>
            </a:rPr>
            <a:t>Preferred Priorities for Care document (PPC)</a:t>
          </a:r>
        </a:p>
        <a:p>
          <a:r>
            <a:rPr lang="en-GB" sz="1200" dirty="0" smtClean="0">
              <a:solidFill>
                <a:schemeClr val="tx1"/>
              </a:solidFill>
            </a:rPr>
            <a:t>What music I would like to have on in my room</a:t>
          </a:r>
        </a:p>
        <a:p>
          <a:endParaRPr lang="en-US" sz="1400" dirty="0" smtClean="0">
            <a:solidFill>
              <a:schemeClr val="tx1"/>
            </a:solidFill>
          </a:endParaRPr>
        </a:p>
        <a:p>
          <a:endParaRPr lang="en-US" sz="1400" dirty="0">
            <a:solidFill>
              <a:schemeClr val="tx1"/>
            </a:solidFill>
          </a:endParaRPr>
        </a:p>
        <a:p>
          <a:r>
            <a:rPr lang="en-US" sz="1400" dirty="0">
              <a:solidFill>
                <a:schemeClr val="tx1"/>
              </a:solidFill>
            </a:rPr>
            <a:t>*This is a</a:t>
          </a:r>
          <a:r>
            <a:rPr lang="en-US" sz="1400" dirty="0" smtClean="0">
              <a:solidFill>
                <a:schemeClr val="tx1"/>
              </a:solidFill>
            </a:rPr>
            <a:t>....</a:t>
          </a:r>
        </a:p>
        <a:p>
          <a:r>
            <a:rPr lang="en-GB" sz="1600" dirty="0" smtClean="0">
              <a:solidFill>
                <a:srgbClr val="008000"/>
              </a:solidFill>
            </a:rPr>
            <a:t>Advance Statement of wishes and preferences</a:t>
          </a:r>
        </a:p>
        <a:p>
          <a:endParaRPr lang="en-US" sz="1400" dirty="0">
            <a:solidFill>
              <a:srgbClr val="008000"/>
            </a:solidFill>
          </a:endParaRPr>
        </a:p>
        <a:p>
          <a:endParaRPr lang="en-US" sz="1400" dirty="0"/>
        </a:p>
        <a:p>
          <a:endParaRPr lang="en-US" sz="1400" dirty="0"/>
        </a:p>
      </dgm:t>
    </dgm:pt>
    <dgm:pt modelId="{A27EC86B-07A5-4029-96D8-8FD3D8F92A96}" type="parTrans" cxnId="{D49E2DCA-B733-4794-9A9F-C5648C4DD37E}">
      <dgm:prSet/>
      <dgm:spPr/>
      <dgm:t>
        <a:bodyPr/>
        <a:lstStyle/>
        <a:p>
          <a:endParaRPr lang="en-US"/>
        </a:p>
      </dgm:t>
    </dgm:pt>
    <dgm:pt modelId="{B80C3D2D-4321-4928-9ECD-7E4C57EDD097}" type="sibTrans" cxnId="{D49E2DCA-B733-4794-9A9F-C5648C4DD37E}">
      <dgm:prSet/>
      <dgm:spPr/>
      <dgm:t>
        <a:bodyPr/>
        <a:lstStyle/>
        <a:p>
          <a:endParaRPr lang="en-US"/>
        </a:p>
      </dgm:t>
    </dgm:pt>
    <dgm:pt modelId="{97258FBB-F620-44D7-9DD5-42DA3D388E53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endParaRPr lang="en-US" sz="1400" dirty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r>
            <a:rPr lang="en-US" sz="1400" b="1" dirty="0" smtClean="0"/>
            <a:t>What </a:t>
          </a:r>
          <a:r>
            <a:rPr lang="en-US" sz="1400" b="1" dirty="0"/>
            <a:t>you do not want to </a:t>
          </a:r>
          <a:r>
            <a:rPr lang="en-US" sz="1400" b="1" dirty="0" smtClean="0"/>
            <a:t>happen</a:t>
          </a:r>
        </a:p>
        <a:p>
          <a:r>
            <a:rPr lang="en-GB" sz="1200" dirty="0" smtClean="0"/>
            <a:t>Do Not Attempt Cardio Pulmonary Resuscitation (DNACPR)</a:t>
          </a:r>
        </a:p>
        <a:p>
          <a:r>
            <a:rPr lang="en-GB" sz="1200" dirty="0" smtClean="0"/>
            <a:t>I don’t want artificial feeding (formalised)</a:t>
          </a:r>
          <a:endParaRPr lang="en-US" sz="1400" dirty="0" smtClean="0"/>
        </a:p>
        <a:p>
          <a:endParaRPr lang="en-US" sz="2000" dirty="0" smtClean="0"/>
        </a:p>
        <a:p>
          <a:endParaRPr lang="en-US" sz="1400" dirty="0" smtClean="0"/>
        </a:p>
        <a:p>
          <a:r>
            <a:rPr lang="en-US" sz="1400" dirty="0" smtClean="0"/>
            <a:t>This </a:t>
          </a:r>
          <a:r>
            <a:rPr lang="en-US" sz="1400" dirty="0"/>
            <a:t>is a</a:t>
          </a:r>
          <a:r>
            <a:rPr lang="en-US" sz="1400" dirty="0" smtClean="0"/>
            <a:t>...</a:t>
          </a:r>
        </a:p>
        <a:p>
          <a:r>
            <a:rPr lang="en-GB" sz="1600" dirty="0" smtClean="0">
              <a:solidFill>
                <a:srgbClr val="008000"/>
              </a:solidFill>
            </a:rPr>
            <a:t>Advanced Directive to Refuse Treatment</a:t>
          </a:r>
          <a:endParaRPr lang="en-US" sz="1600" dirty="0" smtClean="0">
            <a:solidFill>
              <a:srgbClr val="008000"/>
            </a:solidFill>
          </a:endParaRPr>
        </a:p>
        <a:p>
          <a:endParaRPr lang="en-US" sz="1400" dirty="0" smtClean="0"/>
        </a:p>
        <a:p>
          <a:endParaRPr lang="en-US" sz="1400" dirty="0"/>
        </a:p>
        <a:p>
          <a:endParaRPr lang="en-US" sz="1400" dirty="0"/>
        </a:p>
        <a:p>
          <a:r>
            <a:rPr lang="en-US" sz="1400" dirty="0"/>
            <a:t> </a:t>
          </a:r>
        </a:p>
      </dgm:t>
    </dgm:pt>
    <dgm:pt modelId="{B329FDC6-4E86-43E1-9159-A5819731A253}" type="parTrans" cxnId="{CE2D6681-478E-45F4-BFA4-03CBB8E36946}">
      <dgm:prSet/>
      <dgm:spPr/>
      <dgm:t>
        <a:bodyPr/>
        <a:lstStyle/>
        <a:p>
          <a:endParaRPr lang="en-US"/>
        </a:p>
      </dgm:t>
    </dgm:pt>
    <dgm:pt modelId="{5BCF271C-5A5F-47B5-92CF-7DA9AB1D4F1A}" type="sibTrans" cxnId="{CE2D6681-478E-45F4-BFA4-03CBB8E36946}">
      <dgm:prSet/>
      <dgm:spPr/>
      <dgm:t>
        <a:bodyPr/>
        <a:lstStyle/>
        <a:p>
          <a:endParaRPr lang="en-US"/>
        </a:p>
      </dgm:t>
    </dgm:pt>
    <dgm:pt modelId="{ABE6D290-A67E-4C07-A5DD-52C7B37D77DD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endParaRPr lang="en-US" sz="1400" dirty="0"/>
        </a:p>
        <a:p>
          <a:endParaRPr lang="en-US" sz="1400" b="1" dirty="0" smtClean="0"/>
        </a:p>
        <a:p>
          <a:r>
            <a:rPr lang="en-US" sz="1400" b="1" dirty="0" smtClean="0"/>
            <a:t>Who </a:t>
          </a:r>
          <a:r>
            <a:rPr lang="en-US" sz="1400" b="1" dirty="0"/>
            <a:t>will speak for </a:t>
          </a:r>
          <a:r>
            <a:rPr lang="en-US" sz="1400" b="1" dirty="0" smtClean="0"/>
            <a:t>you</a:t>
          </a:r>
        </a:p>
        <a:p>
          <a:r>
            <a:rPr lang="en-GB" sz="1200" dirty="0" smtClean="0"/>
            <a:t>Lasting Power of Attorney for health and welfare</a:t>
          </a:r>
          <a:endParaRPr lang="en-US" sz="1200" dirty="0" smtClean="0"/>
        </a:p>
        <a:p>
          <a:r>
            <a:rPr lang="en-GB" sz="1200" dirty="0" smtClean="0"/>
            <a:t>Nominated proxy spokesperson</a:t>
          </a:r>
          <a:endParaRPr lang="en-US" sz="1400" dirty="0"/>
        </a:p>
        <a:p>
          <a:endParaRPr lang="en-US" sz="2400" dirty="0"/>
        </a:p>
        <a:p>
          <a:endParaRPr lang="en-US" sz="1400" dirty="0"/>
        </a:p>
        <a:p>
          <a:endParaRPr lang="en-US" sz="1400" dirty="0" smtClean="0"/>
        </a:p>
        <a:p>
          <a:r>
            <a:rPr lang="en-US" sz="1400" dirty="0" smtClean="0"/>
            <a:t>*</a:t>
          </a:r>
          <a:r>
            <a:rPr lang="en-US" sz="1400" dirty="0"/>
            <a:t>This is a</a:t>
          </a:r>
          <a:r>
            <a:rPr lang="en-US" sz="1400" dirty="0" smtClean="0"/>
            <a:t>...</a:t>
          </a:r>
        </a:p>
        <a:p>
          <a:r>
            <a:rPr lang="en-GB" sz="1600" dirty="0" smtClean="0">
              <a:solidFill>
                <a:srgbClr val="008000"/>
              </a:solidFill>
            </a:rPr>
            <a:t>Proxy or Lasting Power of Attorney</a:t>
          </a:r>
          <a:endParaRPr lang="en-US" sz="1600" dirty="0">
            <a:solidFill>
              <a:srgbClr val="008000"/>
            </a:solidFill>
          </a:endParaRPr>
        </a:p>
        <a:p>
          <a:endParaRPr lang="en-US" sz="1400" dirty="0"/>
        </a:p>
        <a:p>
          <a:endParaRPr lang="en-US" sz="1400" dirty="0"/>
        </a:p>
      </dgm:t>
    </dgm:pt>
    <dgm:pt modelId="{E566AF50-0D51-484E-A82B-C1857D1B240C}" type="parTrans" cxnId="{43791B55-9916-41CB-951E-6ADF054F3E27}">
      <dgm:prSet/>
      <dgm:spPr/>
      <dgm:t>
        <a:bodyPr/>
        <a:lstStyle/>
        <a:p>
          <a:endParaRPr lang="en-US"/>
        </a:p>
      </dgm:t>
    </dgm:pt>
    <dgm:pt modelId="{AE9B6E55-9024-47EE-82CC-86233D897837}" type="sibTrans" cxnId="{43791B55-9916-41CB-951E-6ADF054F3E27}">
      <dgm:prSet/>
      <dgm:spPr/>
      <dgm:t>
        <a:bodyPr/>
        <a:lstStyle/>
        <a:p>
          <a:endParaRPr lang="en-US"/>
        </a:p>
      </dgm:t>
    </dgm:pt>
    <dgm:pt modelId="{1791099B-311C-417A-881B-147876BE7595}" type="pres">
      <dgm:prSet presAssocID="{B252479F-1486-417F-99C8-F497CCA123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881E23-F544-4857-AED5-0DEF050588AE}" type="pres">
      <dgm:prSet presAssocID="{59EA7809-2D8F-488D-A625-2BA11A1CA05E}" presName="hierRoot1" presStyleCnt="0">
        <dgm:presLayoutVars>
          <dgm:hierBranch val="init"/>
        </dgm:presLayoutVars>
      </dgm:prSet>
      <dgm:spPr/>
    </dgm:pt>
    <dgm:pt modelId="{AEDDD954-B207-4195-9BDE-CCD81FEA46DC}" type="pres">
      <dgm:prSet presAssocID="{59EA7809-2D8F-488D-A625-2BA11A1CA05E}" presName="rootComposite1" presStyleCnt="0"/>
      <dgm:spPr/>
    </dgm:pt>
    <dgm:pt modelId="{DC1923D7-C585-417A-BC29-9BFF1896E210}" type="pres">
      <dgm:prSet presAssocID="{59EA7809-2D8F-488D-A625-2BA11A1CA05E}" presName="rootText1" presStyleLbl="node0" presStyleIdx="0" presStyleCnt="1" custScaleX="157078" custScaleY="109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330CF4-4C17-4FFA-AC38-0271F0490C5B}" type="pres">
      <dgm:prSet presAssocID="{59EA7809-2D8F-488D-A625-2BA11A1CA0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D5549F-C9CC-455E-983D-D24BC2D757E6}" type="pres">
      <dgm:prSet presAssocID="{59EA7809-2D8F-488D-A625-2BA11A1CA05E}" presName="hierChild2" presStyleCnt="0"/>
      <dgm:spPr/>
    </dgm:pt>
    <dgm:pt modelId="{83FD8558-0D4D-4781-B574-7F09C422161E}" type="pres">
      <dgm:prSet presAssocID="{A27EC86B-07A5-4029-96D8-8FD3D8F92A9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40D4DAE-0866-46BF-8746-3BCA5759767D}" type="pres">
      <dgm:prSet presAssocID="{4E96E29C-90D7-41C6-ADE1-2D8606DD350F}" presName="hierRoot2" presStyleCnt="0">
        <dgm:presLayoutVars>
          <dgm:hierBranch val="init"/>
        </dgm:presLayoutVars>
      </dgm:prSet>
      <dgm:spPr/>
    </dgm:pt>
    <dgm:pt modelId="{796E6D35-5B4C-4312-B62E-C659406BF9CF}" type="pres">
      <dgm:prSet presAssocID="{4E96E29C-90D7-41C6-ADE1-2D8606DD350F}" presName="rootComposite" presStyleCnt="0"/>
      <dgm:spPr/>
    </dgm:pt>
    <dgm:pt modelId="{42993898-C2E9-4A94-9E4A-181D5CC47A4A}" type="pres">
      <dgm:prSet presAssocID="{4E96E29C-90D7-41C6-ADE1-2D8606DD350F}" presName="rootText" presStyleLbl="node2" presStyleIdx="0" presStyleCnt="3" custScaleX="124302" custScaleY="3031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CA59B-C3B4-4854-973B-DF2606BC9B1B}" type="pres">
      <dgm:prSet presAssocID="{4E96E29C-90D7-41C6-ADE1-2D8606DD350F}" presName="rootConnector" presStyleLbl="node2" presStyleIdx="0" presStyleCnt="3"/>
      <dgm:spPr/>
      <dgm:t>
        <a:bodyPr/>
        <a:lstStyle/>
        <a:p>
          <a:endParaRPr lang="en-US"/>
        </a:p>
      </dgm:t>
    </dgm:pt>
    <dgm:pt modelId="{147AC10B-394B-4A5B-9E16-DDFB3F52B773}" type="pres">
      <dgm:prSet presAssocID="{4E96E29C-90D7-41C6-ADE1-2D8606DD350F}" presName="hierChild4" presStyleCnt="0"/>
      <dgm:spPr/>
    </dgm:pt>
    <dgm:pt modelId="{A178F780-15BD-4019-BF0A-76FC68791CE5}" type="pres">
      <dgm:prSet presAssocID="{4E96E29C-90D7-41C6-ADE1-2D8606DD350F}" presName="hierChild5" presStyleCnt="0"/>
      <dgm:spPr/>
    </dgm:pt>
    <dgm:pt modelId="{CEBA42ED-BEAD-43FE-AC56-3522CA8FE27E}" type="pres">
      <dgm:prSet presAssocID="{B329FDC6-4E86-43E1-9159-A5819731A25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6BEECCC-8EF7-48FF-88A9-2B90AA0DCBE6}" type="pres">
      <dgm:prSet presAssocID="{97258FBB-F620-44D7-9DD5-42DA3D388E53}" presName="hierRoot2" presStyleCnt="0">
        <dgm:presLayoutVars>
          <dgm:hierBranch val="init"/>
        </dgm:presLayoutVars>
      </dgm:prSet>
      <dgm:spPr/>
    </dgm:pt>
    <dgm:pt modelId="{2C6E8914-A10B-48D9-B801-517A57102953}" type="pres">
      <dgm:prSet presAssocID="{97258FBB-F620-44D7-9DD5-42DA3D388E53}" presName="rootComposite" presStyleCnt="0"/>
      <dgm:spPr/>
    </dgm:pt>
    <dgm:pt modelId="{49119159-2179-41D8-BB03-09B6BF6AEE00}" type="pres">
      <dgm:prSet presAssocID="{97258FBB-F620-44D7-9DD5-42DA3D388E53}" presName="rootText" presStyleLbl="node2" presStyleIdx="1" presStyleCnt="3" custScaleX="125197" custScaleY="2987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FA392-1B3A-45FE-B0B1-3E2EDD94FBDB}" type="pres">
      <dgm:prSet presAssocID="{97258FBB-F620-44D7-9DD5-42DA3D388E53}" presName="rootConnector" presStyleLbl="node2" presStyleIdx="1" presStyleCnt="3"/>
      <dgm:spPr/>
      <dgm:t>
        <a:bodyPr/>
        <a:lstStyle/>
        <a:p>
          <a:endParaRPr lang="en-US"/>
        </a:p>
      </dgm:t>
    </dgm:pt>
    <dgm:pt modelId="{B7D178ED-0756-4A54-A5B8-98BA38D0579F}" type="pres">
      <dgm:prSet presAssocID="{97258FBB-F620-44D7-9DD5-42DA3D388E53}" presName="hierChild4" presStyleCnt="0"/>
      <dgm:spPr/>
    </dgm:pt>
    <dgm:pt modelId="{DF131072-31B9-46A8-A94E-D92C96D90657}" type="pres">
      <dgm:prSet presAssocID="{97258FBB-F620-44D7-9DD5-42DA3D388E53}" presName="hierChild5" presStyleCnt="0"/>
      <dgm:spPr/>
    </dgm:pt>
    <dgm:pt modelId="{C3136047-DAC5-4D7C-A5B4-45DF9848979F}" type="pres">
      <dgm:prSet presAssocID="{E566AF50-0D51-484E-A82B-C1857D1B240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41FA5A6-07DD-4C01-9AC6-64EDF363A0D4}" type="pres">
      <dgm:prSet presAssocID="{ABE6D290-A67E-4C07-A5DD-52C7B37D77DD}" presName="hierRoot2" presStyleCnt="0">
        <dgm:presLayoutVars>
          <dgm:hierBranch val="init"/>
        </dgm:presLayoutVars>
      </dgm:prSet>
      <dgm:spPr/>
    </dgm:pt>
    <dgm:pt modelId="{F6DC1777-D533-42B9-8F9B-B43287A29CAA}" type="pres">
      <dgm:prSet presAssocID="{ABE6D290-A67E-4C07-A5DD-52C7B37D77DD}" presName="rootComposite" presStyleCnt="0"/>
      <dgm:spPr/>
    </dgm:pt>
    <dgm:pt modelId="{5F677DD6-9DE1-4F50-A7D2-DFFF61F8C944}" type="pres">
      <dgm:prSet presAssocID="{ABE6D290-A67E-4C07-A5DD-52C7B37D77DD}" presName="rootText" presStyleLbl="node2" presStyleIdx="2" presStyleCnt="3" custScaleX="116734" custScaleY="296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F423D-116A-48C2-B626-120E8ABAE647}" type="pres">
      <dgm:prSet presAssocID="{ABE6D290-A67E-4C07-A5DD-52C7B37D77DD}" presName="rootConnector" presStyleLbl="node2" presStyleIdx="2" presStyleCnt="3"/>
      <dgm:spPr/>
      <dgm:t>
        <a:bodyPr/>
        <a:lstStyle/>
        <a:p>
          <a:endParaRPr lang="en-US"/>
        </a:p>
      </dgm:t>
    </dgm:pt>
    <dgm:pt modelId="{2BDED893-CC72-4AAD-AF18-AFE1E14732BC}" type="pres">
      <dgm:prSet presAssocID="{ABE6D290-A67E-4C07-A5DD-52C7B37D77DD}" presName="hierChild4" presStyleCnt="0"/>
      <dgm:spPr/>
    </dgm:pt>
    <dgm:pt modelId="{C9B7EA91-D80E-484F-BB85-40FBE08D8FCE}" type="pres">
      <dgm:prSet presAssocID="{ABE6D290-A67E-4C07-A5DD-52C7B37D77DD}" presName="hierChild5" presStyleCnt="0"/>
      <dgm:spPr/>
    </dgm:pt>
    <dgm:pt modelId="{D50E524A-E9BA-4A2E-B84D-CDA1D8321D5E}" type="pres">
      <dgm:prSet presAssocID="{59EA7809-2D8F-488D-A625-2BA11A1CA05E}" presName="hierChild3" presStyleCnt="0"/>
      <dgm:spPr/>
    </dgm:pt>
  </dgm:ptLst>
  <dgm:cxnLst>
    <dgm:cxn modelId="{2C998EF0-4438-480B-9274-3EA66EA45087}" srcId="{B252479F-1486-417F-99C8-F497CCA123DD}" destId="{59EA7809-2D8F-488D-A625-2BA11A1CA05E}" srcOrd="0" destOrd="0" parTransId="{E383C31E-61D2-4926-8CF3-C5975C3DD14B}" sibTransId="{E0DAE104-77DA-4BC1-9400-004E9656AC94}"/>
    <dgm:cxn modelId="{AFEB8074-6C2D-4D73-998B-6BF75903FB4A}" type="presOf" srcId="{E566AF50-0D51-484E-A82B-C1857D1B240C}" destId="{C3136047-DAC5-4D7C-A5B4-45DF9848979F}" srcOrd="0" destOrd="0" presId="urn:microsoft.com/office/officeart/2005/8/layout/orgChart1"/>
    <dgm:cxn modelId="{CE2D6681-478E-45F4-BFA4-03CBB8E36946}" srcId="{59EA7809-2D8F-488D-A625-2BA11A1CA05E}" destId="{97258FBB-F620-44D7-9DD5-42DA3D388E53}" srcOrd="1" destOrd="0" parTransId="{B329FDC6-4E86-43E1-9159-A5819731A253}" sibTransId="{5BCF271C-5A5F-47B5-92CF-7DA9AB1D4F1A}"/>
    <dgm:cxn modelId="{024A83A4-12AD-4C28-AF12-6ADE9C71DD63}" type="presOf" srcId="{B329FDC6-4E86-43E1-9159-A5819731A253}" destId="{CEBA42ED-BEAD-43FE-AC56-3522CA8FE27E}" srcOrd="0" destOrd="0" presId="urn:microsoft.com/office/officeart/2005/8/layout/orgChart1"/>
    <dgm:cxn modelId="{185B099F-7044-4BA5-9F4C-4C99AC1019C2}" type="presOf" srcId="{59EA7809-2D8F-488D-A625-2BA11A1CA05E}" destId="{DC1923D7-C585-417A-BC29-9BFF1896E210}" srcOrd="0" destOrd="0" presId="urn:microsoft.com/office/officeart/2005/8/layout/orgChart1"/>
    <dgm:cxn modelId="{6C6C846C-BD39-48CE-BC98-8177A662DBD2}" type="presOf" srcId="{59EA7809-2D8F-488D-A625-2BA11A1CA05E}" destId="{6C330CF4-4C17-4FFA-AC38-0271F0490C5B}" srcOrd="1" destOrd="0" presId="urn:microsoft.com/office/officeart/2005/8/layout/orgChart1"/>
    <dgm:cxn modelId="{459EE2AC-1458-417B-80EE-DD51B065E2A3}" type="presOf" srcId="{97258FBB-F620-44D7-9DD5-42DA3D388E53}" destId="{49119159-2179-41D8-BB03-09B6BF6AEE00}" srcOrd="0" destOrd="0" presId="urn:microsoft.com/office/officeart/2005/8/layout/orgChart1"/>
    <dgm:cxn modelId="{5386879E-1C9D-43F6-A9AF-7A1A3639519A}" type="presOf" srcId="{B252479F-1486-417F-99C8-F497CCA123DD}" destId="{1791099B-311C-417A-881B-147876BE7595}" srcOrd="0" destOrd="0" presId="urn:microsoft.com/office/officeart/2005/8/layout/orgChart1"/>
    <dgm:cxn modelId="{43791B55-9916-41CB-951E-6ADF054F3E27}" srcId="{59EA7809-2D8F-488D-A625-2BA11A1CA05E}" destId="{ABE6D290-A67E-4C07-A5DD-52C7B37D77DD}" srcOrd="2" destOrd="0" parTransId="{E566AF50-0D51-484E-A82B-C1857D1B240C}" sibTransId="{AE9B6E55-9024-47EE-82CC-86233D897837}"/>
    <dgm:cxn modelId="{7C9E455B-5F8D-4D44-B174-82DBDF88A1C9}" type="presOf" srcId="{ABE6D290-A67E-4C07-A5DD-52C7B37D77DD}" destId="{5F677DD6-9DE1-4F50-A7D2-DFFF61F8C944}" srcOrd="0" destOrd="0" presId="urn:microsoft.com/office/officeart/2005/8/layout/orgChart1"/>
    <dgm:cxn modelId="{D737F5FD-4058-4A72-B646-3750C4B1F788}" type="presOf" srcId="{97258FBB-F620-44D7-9DD5-42DA3D388E53}" destId="{0AEFA392-1B3A-45FE-B0B1-3E2EDD94FBDB}" srcOrd="1" destOrd="0" presId="urn:microsoft.com/office/officeart/2005/8/layout/orgChart1"/>
    <dgm:cxn modelId="{E85C9A15-4E00-4784-9383-55B57C49B1D8}" type="presOf" srcId="{4E96E29C-90D7-41C6-ADE1-2D8606DD350F}" destId="{431CA59B-C3B4-4854-973B-DF2606BC9B1B}" srcOrd="1" destOrd="0" presId="urn:microsoft.com/office/officeart/2005/8/layout/orgChart1"/>
    <dgm:cxn modelId="{A45F100A-B88E-41F6-BB25-90AD808BB48D}" type="presOf" srcId="{A27EC86B-07A5-4029-96D8-8FD3D8F92A96}" destId="{83FD8558-0D4D-4781-B574-7F09C422161E}" srcOrd="0" destOrd="0" presId="urn:microsoft.com/office/officeart/2005/8/layout/orgChart1"/>
    <dgm:cxn modelId="{BB862FE5-8E9B-463D-AA67-D261EA8FB56A}" type="presOf" srcId="{4E96E29C-90D7-41C6-ADE1-2D8606DD350F}" destId="{42993898-C2E9-4A94-9E4A-181D5CC47A4A}" srcOrd="0" destOrd="0" presId="urn:microsoft.com/office/officeart/2005/8/layout/orgChart1"/>
    <dgm:cxn modelId="{D49E2DCA-B733-4794-9A9F-C5648C4DD37E}" srcId="{59EA7809-2D8F-488D-A625-2BA11A1CA05E}" destId="{4E96E29C-90D7-41C6-ADE1-2D8606DD350F}" srcOrd="0" destOrd="0" parTransId="{A27EC86B-07A5-4029-96D8-8FD3D8F92A96}" sibTransId="{B80C3D2D-4321-4928-9ECD-7E4C57EDD097}"/>
    <dgm:cxn modelId="{7F1CA23D-AE6F-41A5-95B1-FB33A7EFCD18}" type="presOf" srcId="{ABE6D290-A67E-4C07-A5DD-52C7B37D77DD}" destId="{1D0F423D-116A-48C2-B626-120E8ABAE647}" srcOrd="1" destOrd="0" presId="urn:microsoft.com/office/officeart/2005/8/layout/orgChart1"/>
    <dgm:cxn modelId="{D3574A1F-5464-4CDB-B652-1333FFE6E588}" type="presParOf" srcId="{1791099B-311C-417A-881B-147876BE7595}" destId="{6F881E23-F544-4857-AED5-0DEF050588AE}" srcOrd="0" destOrd="0" presId="urn:microsoft.com/office/officeart/2005/8/layout/orgChart1"/>
    <dgm:cxn modelId="{31573CF9-5274-4FAB-8268-B8C933301283}" type="presParOf" srcId="{6F881E23-F544-4857-AED5-0DEF050588AE}" destId="{AEDDD954-B207-4195-9BDE-CCD81FEA46DC}" srcOrd="0" destOrd="0" presId="urn:microsoft.com/office/officeart/2005/8/layout/orgChart1"/>
    <dgm:cxn modelId="{65573759-3059-423D-9669-96698866530F}" type="presParOf" srcId="{AEDDD954-B207-4195-9BDE-CCD81FEA46DC}" destId="{DC1923D7-C585-417A-BC29-9BFF1896E210}" srcOrd="0" destOrd="0" presId="urn:microsoft.com/office/officeart/2005/8/layout/orgChart1"/>
    <dgm:cxn modelId="{35195782-A957-4D7E-BB5E-7AE73AC84589}" type="presParOf" srcId="{AEDDD954-B207-4195-9BDE-CCD81FEA46DC}" destId="{6C330CF4-4C17-4FFA-AC38-0271F0490C5B}" srcOrd="1" destOrd="0" presId="urn:microsoft.com/office/officeart/2005/8/layout/orgChart1"/>
    <dgm:cxn modelId="{C3859312-1AD3-4D18-B878-D5AE6B9D864D}" type="presParOf" srcId="{6F881E23-F544-4857-AED5-0DEF050588AE}" destId="{4CD5549F-C9CC-455E-983D-D24BC2D757E6}" srcOrd="1" destOrd="0" presId="urn:microsoft.com/office/officeart/2005/8/layout/orgChart1"/>
    <dgm:cxn modelId="{01D8060E-9BA3-48CF-A521-49D4D261A4BE}" type="presParOf" srcId="{4CD5549F-C9CC-455E-983D-D24BC2D757E6}" destId="{83FD8558-0D4D-4781-B574-7F09C422161E}" srcOrd="0" destOrd="0" presId="urn:microsoft.com/office/officeart/2005/8/layout/orgChart1"/>
    <dgm:cxn modelId="{B98ECBAC-D832-486A-9DE1-D9E26AD60953}" type="presParOf" srcId="{4CD5549F-C9CC-455E-983D-D24BC2D757E6}" destId="{F40D4DAE-0866-46BF-8746-3BCA5759767D}" srcOrd="1" destOrd="0" presId="urn:microsoft.com/office/officeart/2005/8/layout/orgChart1"/>
    <dgm:cxn modelId="{047578A7-BE86-48F0-8287-14B9B46184A0}" type="presParOf" srcId="{F40D4DAE-0866-46BF-8746-3BCA5759767D}" destId="{796E6D35-5B4C-4312-B62E-C659406BF9CF}" srcOrd="0" destOrd="0" presId="urn:microsoft.com/office/officeart/2005/8/layout/orgChart1"/>
    <dgm:cxn modelId="{A6935ECF-E57D-47E1-B81E-FC1352646B89}" type="presParOf" srcId="{796E6D35-5B4C-4312-B62E-C659406BF9CF}" destId="{42993898-C2E9-4A94-9E4A-181D5CC47A4A}" srcOrd="0" destOrd="0" presId="urn:microsoft.com/office/officeart/2005/8/layout/orgChart1"/>
    <dgm:cxn modelId="{1A796EDA-7A39-4990-8A8E-9C9744381EA0}" type="presParOf" srcId="{796E6D35-5B4C-4312-B62E-C659406BF9CF}" destId="{431CA59B-C3B4-4854-973B-DF2606BC9B1B}" srcOrd="1" destOrd="0" presId="urn:microsoft.com/office/officeart/2005/8/layout/orgChart1"/>
    <dgm:cxn modelId="{82AC6BA8-DB6C-42D3-8FC0-6E6FF961DB74}" type="presParOf" srcId="{F40D4DAE-0866-46BF-8746-3BCA5759767D}" destId="{147AC10B-394B-4A5B-9E16-DDFB3F52B773}" srcOrd="1" destOrd="0" presId="urn:microsoft.com/office/officeart/2005/8/layout/orgChart1"/>
    <dgm:cxn modelId="{ECA85DF2-8BEE-4784-8894-8229E9391E1C}" type="presParOf" srcId="{F40D4DAE-0866-46BF-8746-3BCA5759767D}" destId="{A178F780-15BD-4019-BF0A-76FC68791CE5}" srcOrd="2" destOrd="0" presId="urn:microsoft.com/office/officeart/2005/8/layout/orgChart1"/>
    <dgm:cxn modelId="{2BE1D265-A864-4C4A-B0D8-F1E99AD09C9A}" type="presParOf" srcId="{4CD5549F-C9CC-455E-983D-D24BC2D757E6}" destId="{CEBA42ED-BEAD-43FE-AC56-3522CA8FE27E}" srcOrd="2" destOrd="0" presId="urn:microsoft.com/office/officeart/2005/8/layout/orgChart1"/>
    <dgm:cxn modelId="{D422E406-46B9-43C7-8141-9652547539FF}" type="presParOf" srcId="{4CD5549F-C9CC-455E-983D-D24BC2D757E6}" destId="{F6BEECCC-8EF7-48FF-88A9-2B90AA0DCBE6}" srcOrd="3" destOrd="0" presId="urn:microsoft.com/office/officeart/2005/8/layout/orgChart1"/>
    <dgm:cxn modelId="{E784DAB4-9F23-438E-8184-24BC3D748503}" type="presParOf" srcId="{F6BEECCC-8EF7-48FF-88A9-2B90AA0DCBE6}" destId="{2C6E8914-A10B-48D9-B801-517A57102953}" srcOrd="0" destOrd="0" presId="urn:microsoft.com/office/officeart/2005/8/layout/orgChart1"/>
    <dgm:cxn modelId="{A188640F-D19D-4E60-863F-96CF0E3EEF4C}" type="presParOf" srcId="{2C6E8914-A10B-48D9-B801-517A57102953}" destId="{49119159-2179-41D8-BB03-09B6BF6AEE00}" srcOrd="0" destOrd="0" presId="urn:microsoft.com/office/officeart/2005/8/layout/orgChart1"/>
    <dgm:cxn modelId="{3224A75F-1750-4BA6-95FB-290675EE4F5B}" type="presParOf" srcId="{2C6E8914-A10B-48D9-B801-517A57102953}" destId="{0AEFA392-1B3A-45FE-B0B1-3E2EDD94FBDB}" srcOrd="1" destOrd="0" presId="urn:microsoft.com/office/officeart/2005/8/layout/orgChart1"/>
    <dgm:cxn modelId="{3D98A08D-C462-41E3-B8DC-99E5F8298D2F}" type="presParOf" srcId="{F6BEECCC-8EF7-48FF-88A9-2B90AA0DCBE6}" destId="{B7D178ED-0756-4A54-A5B8-98BA38D0579F}" srcOrd="1" destOrd="0" presId="urn:microsoft.com/office/officeart/2005/8/layout/orgChart1"/>
    <dgm:cxn modelId="{3D3F6687-0A2E-4DE3-BC7E-8A313FE8E393}" type="presParOf" srcId="{F6BEECCC-8EF7-48FF-88A9-2B90AA0DCBE6}" destId="{DF131072-31B9-46A8-A94E-D92C96D90657}" srcOrd="2" destOrd="0" presId="urn:microsoft.com/office/officeart/2005/8/layout/orgChart1"/>
    <dgm:cxn modelId="{883E2C99-83F3-419F-8E44-3A1B0B947B53}" type="presParOf" srcId="{4CD5549F-C9CC-455E-983D-D24BC2D757E6}" destId="{C3136047-DAC5-4D7C-A5B4-45DF9848979F}" srcOrd="4" destOrd="0" presId="urn:microsoft.com/office/officeart/2005/8/layout/orgChart1"/>
    <dgm:cxn modelId="{55197524-B613-46C8-8B01-05926B67F9F5}" type="presParOf" srcId="{4CD5549F-C9CC-455E-983D-D24BC2D757E6}" destId="{941FA5A6-07DD-4C01-9AC6-64EDF363A0D4}" srcOrd="5" destOrd="0" presId="urn:microsoft.com/office/officeart/2005/8/layout/orgChart1"/>
    <dgm:cxn modelId="{D0832612-A800-4D0C-A3C5-E6B82F04A2B3}" type="presParOf" srcId="{941FA5A6-07DD-4C01-9AC6-64EDF363A0D4}" destId="{F6DC1777-D533-42B9-8F9B-B43287A29CAA}" srcOrd="0" destOrd="0" presId="urn:microsoft.com/office/officeart/2005/8/layout/orgChart1"/>
    <dgm:cxn modelId="{0CADD8AA-FCBF-4D31-87BF-7B0022C921F2}" type="presParOf" srcId="{F6DC1777-D533-42B9-8F9B-B43287A29CAA}" destId="{5F677DD6-9DE1-4F50-A7D2-DFFF61F8C944}" srcOrd="0" destOrd="0" presId="urn:microsoft.com/office/officeart/2005/8/layout/orgChart1"/>
    <dgm:cxn modelId="{330001AF-D128-4FAE-BD3E-8001BA0788D4}" type="presParOf" srcId="{F6DC1777-D533-42B9-8F9B-B43287A29CAA}" destId="{1D0F423D-116A-48C2-B626-120E8ABAE647}" srcOrd="1" destOrd="0" presId="urn:microsoft.com/office/officeart/2005/8/layout/orgChart1"/>
    <dgm:cxn modelId="{629A815B-2534-480E-A4D0-886E9612D08C}" type="presParOf" srcId="{941FA5A6-07DD-4C01-9AC6-64EDF363A0D4}" destId="{2BDED893-CC72-4AAD-AF18-AFE1E14732BC}" srcOrd="1" destOrd="0" presId="urn:microsoft.com/office/officeart/2005/8/layout/orgChart1"/>
    <dgm:cxn modelId="{B9F1116F-C080-4B9A-8173-F392D32F3C6A}" type="presParOf" srcId="{941FA5A6-07DD-4C01-9AC6-64EDF363A0D4}" destId="{C9B7EA91-D80E-484F-BB85-40FBE08D8FCE}" srcOrd="2" destOrd="0" presId="urn:microsoft.com/office/officeart/2005/8/layout/orgChart1"/>
    <dgm:cxn modelId="{A96EFA79-4338-4DFA-8A9A-70A3D6CEFD63}" type="presParOf" srcId="{6F881E23-F544-4857-AED5-0DEF050588AE}" destId="{D50E524A-E9BA-4A2E-B84D-CDA1D8321D5E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36047-DAC5-4D7C-A5B4-45DF9848979F}">
      <dsp:nvSpPr>
        <dsp:cNvPr id="0" name=""/>
        <dsp:cNvSpPr/>
      </dsp:nvSpPr>
      <dsp:spPr>
        <a:xfrm>
          <a:off x="3943350" y="1097278"/>
          <a:ext cx="2813369" cy="405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79"/>
              </a:lnTo>
              <a:lnTo>
                <a:pt x="2813369" y="202679"/>
              </a:lnTo>
              <a:lnTo>
                <a:pt x="2813369" y="4053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A42ED-BEAD-43FE-AC56-3522CA8FE27E}">
      <dsp:nvSpPr>
        <dsp:cNvPr id="0" name=""/>
        <dsp:cNvSpPr/>
      </dsp:nvSpPr>
      <dsp:spPr>
        <a:xfrm>
          <a:off x="3897630" y="1097278"/>
          <a:ext cx="91440" cy="405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679"/>
              </a:lnTo>
              <a:lnTo>
                <a:pt x="118761" y="202679"/>
              </a:lnTo>
              <a:lnTo>
                <a:pt x="118761" y="4053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D8558-0D4D-4781-B574-7F09C422161E}">
      <dsp:nvSpPr>
        <dsp:cNvPr id="0" name=""/>
        <dsp:cNvSpPr/>
      </dsp:nvSpPr>
      <dsp:spPr>
        <a:xfrm>
          <a:off x="1203021" y="1097278"/>
          <a:ext cx="2740328" cy="405358"/>
        </a:xfrm>
        <a:custGeom>
          <a:avLst/>
          <a:gdLst/>
          <a:ahLst/>
          <a:cxnLst/>
          <a:rect l="0" t="0" r="0" b="0"/>
          <a:pathLst>
            <a:path>
              <a:moveTo>
                <a:pt x="2740328" y="0"/>
              </a:moveTo>
              <a:lnTo>
                <a:pt x="2740328" y="202679"/>
              </a:lnTo>
              <a:lnTo>
                <a:pt x="0" y="202679"/>
              </a:lnTo>
              <a:lnTo>
                <a:pt x="0" y="40535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923D7-C585-417A-BC29-9BFF1896E210}">
      <dsp:nvSpPr>
        <dsp:cNvPr id="0" name=""/>
        <dsp:cNvSpPr/>
      </dsp:nvSpPr>
      <dsp:spPr>
        <a:xfrm>
          <a:off x="2427329" y="36147"/>
          <a:ext cx="3032041" cy="1061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Advance Care Planning</a:t>
          </a:r>
        </a:p>
      </dsp:txBody>
      <dsp:txXfrm>
        <a:off x="2427329" y="36147"/>
        <a:ext cx="3032041" cy="1061131"/>
      </dsp:txXfrm>
    </dsp:sp>
    <dsp:sp modelId="{42993898-C2E9-4A94-9E4A-181D5CC47A4A}">
      <dsp:nvSpPr>
        <dsp:cNvPr id="0" name=""/>
        <dsp:cNvSpPr/>
      </dsp:nvSpPr>
      <dsp:spPr>
        <a:xfrm>
          <a:off x="3335" y="1502636"/>
          <a:ext cx="2399373" cy="2925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What </a:t>
          </a:r>
          <a:r>
            <a:rPr lang="en-US" sz="1400" b="1" kern="1200" dirty="0">
              <a:solidFill>
                <a:schemeClr val="tx1"/>
              </a:solidFill>
            </a:rPr>
            <a:t>you do want to </a:t>
          </a:r>
          <a:r>
            <a:rPr lang="en-US" sz="1400" b="1" kern="1200" dirty="0" smtClean="0">
              <a:solidFill>
                <a:schemeClr val="tx1"/>
              </a:solidFill>
            </a:rPr>
            <a:t>happen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Preferred Priorities for Care document (PPC)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What music I would like to have on in my room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*This is a</a:t>
          </a:r>
          <a:r>
            <a:rPr lang="en-US" sz="1400" kern="1200" dirty="0" smtClean="0">
              <a:solidFill>
                <a:schemeClr val="tx1"/>
              </a:solidFill>
            </a:rPr>
            <a:t>....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00"/>
              </a:solidFill>
            </a:rPr>
            <a:t>Advance Statement of wishes and preferences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8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335" y="1502636"/>
        <a:ext cx="2399373" cy="2925711"/>
      </dsp:txXfrm>
    </dsp:sp>
    <dsp:sp modelId="{49119159-2179-41D8-BB03-09B6BF6AEE00}">
      <dsp:nvSpPr>
        <dsp:cNvPr id="0" name=""/>
        <dsp:cNvSpPr/>
      </dsp:nvSpPr>
      <dsp:spPr>
        <a:xfrm>
          <a:off x="2808066" y="1502636"/>
          <a:ext cx="2416649" cy="2883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What </a:t>
          </a:r>
          <a:r>
            <a:rPr lang="en-US" sz="1400" b="1" kern="1200" dirty="0"/>
            <a:t>you do not want to </a:t>
          </a:r>
          <a:r>
            <a:rPr lang="en-US" sz="1400" b="1" kern="1200" dirty="0" smtClean="0"/>
            <a:t>happen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Do Not Attempt Cardio Pulmonary Resuscitation (DNACPR)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 don’t want artificial feeding (formalised)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This </a:t>
          </a:r>
          <a:r>
            <a:rPr lang="en-US" sz="1400" kern="1200" dirty="0"/>
            <a:t>is a</a:t>
          </a:r>
          <a:r>
            <a:rPr lang="en-US" sz="1400" kern="1200" dirty="0" smtClean="0"/>
            <a:t>...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00"/>
              </a:solidFill>
            </a:rPr>
            <a:t>Advanced Directive to Refuse Treatment</a:t>
          </a:r>
          <a:endParaRPr lang="en-US" sz="1600" kern="1200" dirty="0" smtClean="0">
            <a:solidFill>
              <a:srgbClr val="008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</a:t>
          </a:r>
        </a:p>
      </dsp:txBody>
      <dsp:txXfrm>
        <a:off x="2808066" y="1502636"/>
        <a:ext cx="2416649" cy="2883139"/>
      </dsp:txXfrm>
    </dsp:sp>
    <dsp:sp modelId="{5F677DD6-9DE1-4F50-A7D2-DFFF61F8C944}">
      <dsp:nvSpPr>
        <dsp:cNvPr id="0" name=""/>
        <dsp:cNvSpPr/>
      </dsp:nvSpPr>
      <dsp:spPr>
        <a:xfrm>
          <a:off x="5630074" y="1502636"/>
          <a:ext cx="2253290" cy="28663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Who </a:t>
          </a:r>
          <a:r>
            <a:rPr lang="en-US" sz="1400" b="1" kern="1200" dirty="0"/>
            <a:t>will speak for </a:t>
          </a:r>
          <a:r>
            <a:rPr lang="en-US" sz="1400" b="1" kern="1200" dirty="0" smtClean="0"/>
            <a:t>you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Lasting Power of Attorney for health and welfare</a:t>
          </a:r>
          <a:endParaRPr lang="en-US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Nominated proxy spokesperson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*</a:t>
          </a:r>
          <a:r>
            <a:rPr lang="en-US" sz="1400" kern="1200" dirty="0"/>
            <a:t>This is a</a:t>
          </a:r>
          <a:r>
            <a:rPr lang="en-US" sz="1400" kern="1200" dirty="0" smtClean="0"/>
            <a:t>...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8000"/>
              </a:solidFill>
            </a:rPr>
            <a:t>Proxy or Lasting Power of Attorney</a:t>
          </a:r>
          <a:endParaRPr lang="en-US" sz="1600" kern="1200" dirty="0">
            <a:solidFill>
              <a:srgbClr val="008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630074" y="1502636"/>
        <a:ext cx="2253290" cy="2866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B7602-CDA5-4D48-A843-AFD07DA18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5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6546A-CF1A-4BD8-9EF0-50DD7666D2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3743" y="5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B9DD9D-DD1E-4DC1-8950-7A08BB574C81}" type="datetimeFigureOut">
              <a:rPr lang="en-GB"/>
              <a:pPr>
                <a:defRPr/>
              </a:pPr>
              <a:t>16/08/2021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D671E-1FA8-4AA8-8DD0-762D249095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52193"/>
            <a:ext cx="2980117" cy="468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7DA80-4281-40D1-AE84-EC1F453D1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3743" y="8852193"/>
            <a:ext cx="2980117" cy="46802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3C11F7-817E-45BD-B223-D5E2773DBBC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3CCFB5-5AEA-4704-B647-08A5378432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0117" cy="466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A7E2FF9-A6F7-4D06-8897-9134B41AFF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3743" y="2"/>
            <a:ext cx="2980117" cy="4665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977F2B-CDE6-4A21-AA9C-B70FD52F71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9663" y="700088"/>
            <a:ext cx="4656137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CD3AAEC-E778-452E-BB0A-50CEB251D6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27" y="4426843"/>
            <a:ext cx="5501013" cy="41943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2ADA77B-C857-4CEC-B6E2-7CAF4FC1B5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2192"/>
            <a:ext cx="2980117" cy="4665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2FAAAB5-3C0E-409C-A0A6-1E88375BF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3743" y="8852192"/>
            <a:ext cx="2980117" cy="4665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9094B96-6C2B-4157-A9C6-EDF63E2948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37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34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556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BB6EE9A-5252-4AC6-BFBF-7B266D13D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8A524D6-A695-4419-9161-BF0CDE603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GB" altLang="en-US" sz="1400" dirty="0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ED4A9DB8-2102-4795-A706-8F77C64D75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3690B993-8118-42D7-8FFF-90DB5463E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770655-716C-47C3-AC11-BBC9D24296CD}" type="slidenum">
              <a:rPr lang="en-US" altLang="en-US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807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094B96-6C2B-4157-A9C6-EDF63E29484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69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4368" y="5903187"/>
            <a:ext cx="1125145" cy="805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1" y="1484785"/>
            <a:ext cx="7886700" cy="511286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4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394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8307"/>
            <a:ext cx="7903790" cy="4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3941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484784"/>
            <a:ext cx="7886700" cy="4824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6" name="Picture 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1" y="1484784"/>
            <a:ext cx="7886700" cy="48239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81328"/>
            <a:ext cx="78867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F444BF-9A9A-4E3E-BF64-1D099F0175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04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040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93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4368" y="5903187"/>
            <a:ext cx="1125145" cy="8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5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8800"/>
            <a:ext cx="7886700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17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1" r:id="rId2"/>
    <p:sldLayoutId id="2147484042" r:id="rId3"/>
    <p:sldLayoutId id="2147484043" r:id="rId4"/>
    <p:sldLayoutId id="2147484044" r:id="rId5"/>
    <p:sldLayoutId id="2147484034" r:id="rId6"/>
    <p:sldLayoutId id="2147484035" r:id="rId7"/>
    <p:sldLayoutId id="2147484040" r:id="rId8"/>
    <p:sldLayoutId id="214748404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2856"/>
            <a:ext cx="6858000" cy="1008113"/>
          </a:xfrm>
        </p:spPr>
        <p:txBody>
          <a:bodyPr/>
          <a:lstStyle/>
          <a:p>
            <a:r>
              <a:rPr lang="en-GB" dirty="0" smtClean="0"/>
              <a:t>Rules of Thumb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788" y="3212976"/>
            <a:ext cx="6858000" cy="25202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Practical ways of supporting people with dementia at the end of life</a:t>
            </a:r>
          </a:p>
          <a:p>
            <a:endParaRPr lang="en-GB" sz="3200" dirty="0" smtClean="0"/>
          </a:p>
          <a:p>
            <a:r>
              <a:rPr lang="en-GB" sz="3200" dirty="0" smtClean="0"/>
              <a:t>With thanks to: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11179"/>
            <a:ext cx="2267909" cy="162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89" y="6100787"/>
            <a:ext cx="1677949" cy="399091"/>
          </a:xfrm>
          <a:prstGeom prst="rect">
            <a:avLst/>
          </a:prstGeom>
        </p:spPr>
      </p:pic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76C2D092-526D-4C2A-92B2-F86D15CD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9" y="6030349"/>
            <a:ext cx="1562789" cy="5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 Ann's Hospice - 50 Year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 r="34609" b="11994"/>
          <a:stretch/>
        </p:blipFill>
        <p:spPr bwMode="auto">
          <a:xfrm>
            <a:off x="3735865" y="6017614"/>
            <a:ext cx="1441805" cy="5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81976"/>
            <a:ext cx="905831" cy="836712"/>
          </a:xfrm>
          <a:prstGeom prst="rect">
            <a:avLst/>
          </a:prstGeom>
        </p:spPr>
      </p:pic>
      <p:pic>
        <p:nvPicPr>
          <p:cNvPr id="12" name="Picture 11" descr="cid:image003.png@01D5DB53.C4F9A04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10" y="5912243"/>
            <a:ext cx="784101" cy="78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6336" y="6048530"/>
            <a:ext cx="1403648" cy="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importance of communicating decisions and plans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1700808"/>
            <a:ext cx="3528392" cy="468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34303" y="2276872"/>
            <a:ext cx="3521926" cy="4032448"/>
            <a:chOff x="4144" y="5343"/>
            <a:chExt cx="5547" cy="61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5343"/>
              <a:ext cx="5382" cy="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144" y="5343"/>
              <a:ext cx="5547" cy="1334"/>
            </a:xfrm>
            <a:prstGeom prst="rect">
              <a:avLst/>
            </a:prstGeom>
            <a:solidFill>
              <a:srgbClr val="00A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13" y="1772816"/>
            <a:ext cx="3049134" cy="12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074024" cy="2387600"/>
          </a:xfrm>
        </p:spPr>
        <p:txBody>
          <a:bodyPr/>
          <a:lstStyle/>
          <a:p>
            <a:r>
              <a:rPr lang="en-GB" sz="4400" b="1" dirty="0" smtClean="0">
                <a:solidFill>
                  <a:srgbClr val="0070C0"/>
                </a:solidFill>
              </a:rPr>
              <a:t>Rules of Thumb</a:t>
            </a:r>
            <a:br>
              <a:rPr lang="en-GB" sz="4400" b="1" dirty="0" smtClean="0">
                <a:solidFill>
                  <a:srgbClr val="0070C0"/>
                </a:solidFill>
              </a:rPr>
            </a:br>
            <a:r>
              <a:rPr lang="en-GB" sz="4400" b="1" dirty="0">
                <a:solidFill>
                  <a:srgbClr val="0070C0"/>
                </a:solidFill>
              </a:rPr>
              <a:t/>
            </a:r>
            <a:br>
              <a:rPr lang="en-GB" sz="4400" b="1" dirty="0">
                <a:solidFill>
                  <a:srgbClr val="0070C0"/>
                </a:solidFill>
              </a:rPr>
            </a:br>
            <a:r>
              <a:rPr lang="en-GB" sz="4400" b="1" dirty="0" smtClean="0">
                <a:solidFill>
                  <a:srgbClr val="0070C0"/>
                </a:solidFill>
              </a:rPr>
              <a:t>Introduction</a:t>
            </a:r>
            <a:endParaRPr lang="en-GB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57" y="836712"/>
            <a:ext cx="226790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886700" cy="7596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does end of life mean in dementia?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3180507"/>
            <a:ext cx="7886700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A period </a:t>
            </a:r>
            <a:r>
              <a:rPr lang="en-GB" dirty="0" smtClean="0"/>
              <a:t>of time when </a:t>
            </a:r>
            <a:r>
              <a:rPr lang="en-GB" dirty="0"/>
              <a:t>the person, their family or healthcare professionals recognise that the person might be in the last phase of their life. This will vary for different </a:t>
            </a:r>
            <a:r>
              <a:rPr lang="en-GB" dirty="0" smtClean="0"/>
              <a:t>people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i="1" dirty="0" smtClean="0"/>
              <a:t>Rules </a:t>
            </a:r>
            <a:r>
              <a:rPr lang="en-GB" i="1" dirty="0"/>
              <a:t>of </a:t>
            </a:r>
            <a:r>
              <a:rPr lang="en-GB" i="1" dirty="0" smtClean="0"/>
              <a:t>Thumb Guide (2020)</a:t>
            </a:r>
            <a:endParaRPr lang="en-GB" i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14" y="188640"/>
            <a:ext cx="127924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1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7886700" cy="75961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Why is it difficult to identify dying?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1" y="2204863"/>
            <a:ext cx="7886700" cy="4392787"/>
          </a:xfrm>
        </p:spPr>
        <p:txBody>
          <a:bodyPr/>
          <a:lstStyle/>
          <a:p>
            <a:pPr algn="just"/>
            <a:r>
              <a:rPr lang="en-GB" dirty="0"/>
              <a:t>The person is likely to have difficulty in communicating </a:t>
            </a:r>
            <a:r>
              <a:rPr lang="en-GB" dirty="0" smtClean="0"/>
              <a:t>any issues</a:t>
            </a:r>
            <a:r>
              <a:rPr lang="en-GB" dirty="0"/>
              <a:t>, relying on external judgement of their </a:t>
            </a:r>
            <a:r>
              <a:rPr lang="en-GB" dirty="0" smtClean="0"/>
              <a:t>condition</a:t>
            </a:r>
          </a:p>
          <a:p>
            <a:pPr algn="just"/>
            <a:r>
              <a:rPr lang="en-GB" dirty="0" smtClean="0"/>
              <a:t>The </a:t>
            </a:r>
            <a:r>
              <a:rPr lang="en-GB" dirty="0"/>
              <a:t>variable nature of </a:t>
            </a:r>
            <a:r>
              <a:rPr lang="en-GB" dirty="0" smtClean="0"/>
              <a:t>the progression of dementia</a:t>
            </a:r>
          </a:p>
          <a:p>
            <a:pPr marL="0" indent="0" algn="just">
              <a:buNone/>
            </a:pPr>
            <a:r>
              <a:rPr lang="en-GB" dirty="0" smtClean="0"/>
              <a:t>Deterioration can be sudden and unpredictable</a:t>
            </a:r>
          </a:p>
          <a:p>
            <a:pPr marL="0" indent="0" algn="just">
              <a:buNone/>
            </a:pPr>
            <a:r>
              <a:rPr lang="en-GB" dirty="0" smtClean="0"/>
              <a:t>OR…</a:t>
            </a:r>
          </a:p>
          <a:p>
            <a:pPr marL="0" indent="0" algn="just">
              <a:buNone/>
            </a:pPr>
            <a:r>
              <a:rPr lang="en-GB" dirty="0" smtClean="0"/>
              <a:t>A </a:t>
            </a:r>
            <a:r>
              <a:rPr lang="en-GB" dirty="0"/>
              <a:t>decline can happen so gradually that people do not link the person’s eventual death with </a:t>
            </a:r>
            <a:r>
              <a:rPr lang="en-GB" dirty="0" smtClean="0"/>
              <a:t>dementia (…see next slide)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624"/>
            <a:ext cx="1907704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8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Title 18">
            <a:extLst>
              <a:ext uri="{FF2B5EF4-FFF2-40B4-BE49-F238E27FC236}">
                <a16:creationId xmlns:a16="http://schemas.microsoft.com/office/drawing/2014/main" id="{0097216D-AA63-47CB-BEDB-7B39C6B3EB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566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 b="1" dirty="0" smtClean="0">
                <a:solidFill>
                  <a:srgbClr val="0070C0"/>
                </a:solidFill>
              </a:rPr>
              <a:t>The course </a:t>
            </a:r>
            <a:r>
              <a:rPr lang="en-GB" altLang="en-US" sz="3600" b="1" dirty="0">
                <a:solidFill>
                  <a:srgbClr val="0070C0"/>
                </a:solidFill>
              </a:rPr>
              <a:t>of illness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318" y="5969617"/>
            <a:ext cx="1125145" cy="805216"/>
          </a:xfrm>
          <a:prstGeom prst="rect">
            <a:avLst/>
          </a:prstGeom>
        </p:spPr>
      </p:pic>
      <p:pic>
        <p:nvPicPr>
          <p:cNvPr id="1028" name="Picture 4" descr="https://ars.els-cdn.com/content/image/1-s2.0-S0277953618305446-gr3_l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6" y="1051492"/>
            <a:ext cx="7856866" cy="45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7915" y="5557705"/>
            <a:ext cx="362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+mn-lt"/>
              </a:rPr>
              <a:t>Based On Lynn &amp; Adamson, 2003</a:t>
            </a:r>
            <a:endParaRPr lang="en-GB" sz="2000" i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does this mean?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average </a:t>
            </a:r>
            <a:r>
              <a:rPr lang="en-GB" dirty="0" smtClean="0"/>
              <a:t>life expectancy from diagnosis to death for </a:t>
            </a:r>
            <a:r>
              <a:rPr lang="en-GB" dirty="0"/>
              <a:t>dementia is 4.5 </a:t>
            </a:r>
            <a:r>
              <a:rPr lang="en-GB" dirty="0" smtClean="0"/>
              <a:t>years</a:t>
            </a:r>
            <a:r>
              <a:rPr lang="en-GB" sz="2400" baseline="30000" dirty="0"/>
              <a:t>1</a:t>
            </a:r>
            <a:r>
              <a:rPr lang="en-GB" dirty="0" smtClean="0"/>
              <a:t> but many people live for 8 years and some for 20 years after diagnosis </a:t>
            </a:r>
          </a:p>
          <a:p>
            <a:r>
              <a:rPr lang="en-GB" dirty="0" smtClean="0"/>
              <a:t>Half </a:t>
            </a:r>
            <a:r>
              <a:rPr lang="en-GB" dirty="0"/>
              <a:t>of </a:t>
            </a:r>
            <a:r>
              <a:rPr lang="en-GB" dirty="0" smtClean="0"/>
              <a:t>people </a:t>
            </a:r>
            <a:r>
              <a:rPr lang="en-GB" dirty="0"/>
              <a:t>with advanced dementia will die within 1.3 </a:t>
            </a:r>
            <a:r>
              <a:rPr lang="en-GB" dirty="0" smtClean="0"/>
              <a:t>years</a:t>
            </a:r>
            <a:endParaRPr lang="en-GB" dirty="0"/>
          </a:p>
          <a:p>
            <a:r>
              <a:rPr lang="en-GB" dirty="0"/>
              <a:t>One quarter of those with advanced dementia will die within 6 </a:t>
            </a:r>
            <a:r>
              <a:rPr lang="en-GB" dirty="0" smtClean="0"/>
              <a:t>months</a:t>
            </a:r>
            <a:endParaRPr lang="en-GB" dirty="0"/>
          </a:p>
          <a:p>
            <a:r>
              <a:rPr lang="en-GB" dirty="0"/>
              <a:t>Most people with advanced dementia do not die from devastating acute events, such as </a:t>
            </a:r>
            <a:r>
              <a:rPr lang="en-GB" dirty="0" smtClean="0"/>
              <a:t>heart attack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KEY MESSAGE… </a:t>
            </a:r>
            <a:r>
              <a:rPr lang="en-GB" dirty="0" smtClean="0">
                <a:solidFill>
                  <a:srgbClr val="0070C0"/>
                </a:solidFill>
              </a:rPr>
              <a:t>“Consider needs vs. </a:t>
            </a:r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B" dirty="0" smtClean="0">
                <a:solidFill>
                  <a:srgbClr val="0070C0"/>
                </a:solidFill>
              </a:rPr>
              <a:t>rognosis”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do we identify when the very end of life is approaching?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1484784"/>
            <a:ext cx="6408712" cy="43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Who should be </a:t>
            </a:r>
            <a:r>
              <a:rPr lang="en-GB" b="1" dirty="0" smtClean="0"/>
              <a:t>involved in care decisions?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Whenever possible try to include the person with dementia in any new decisions, at each stage of their care.</a:t>
            </a:r>
          </a:p>
          <a:p>
            <a:r>
              <a:rPr lang="en-GB" dirty="0" smtClean="0"/>
              <a:t>If the person is able to make decisions, consider advance care planning. If this is not the case, have they completed and advance care planning previously….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	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	</a:t>
            </a:r>
            <a:r>
              <a:rPr lang="en-GB" i="1" dirty="0" smtClean="0"/>
              <a:t>Complete activity 1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85184"/>
            <a:ext cx="1296144" cy="9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0" y="1340768"/>
          <a:ext cx="78867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591609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 Lasting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Attorney for property and financial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affairs</a:t>
            </a:r>
          </a:p>
          <a:p>
            <a:pPr lvl="0"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 Best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</a:p>
          <a:p>
            <a:pPr lvl="0">
              <a:spcAft>
                <a:spcPts val="0"/>
              </a:spcAft>
            </a:pP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 Respect document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180211"/>
            <a:ext cx="1296144" cy="9445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</p:spPr>
        <p:txBody>
          <a:bodyPr/>
          <a:lstStyle/>
          <a:p>
            <a:r>
              <a:rPr lang="en-GB" b="1" dirty="0" smtClean="0"/>
              <a:t>Activity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80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879E498716439E78EA2856DA0FAA" ma:contentTypeVersion="8" ma:contentTypeDescription="Create a new document." ma:contentTypeScope="" ma:versionID="d57838a629ff42d5848d73efe60e02bd">
  <xsd:schema xmlns:xsd="http://www.w3.org/2001/XMLSchema" xmlns:xs="http://www.w3.org/2001/XMLSchema" xmlns:p="http://schemas.microsoft.com/office/2006/metadata/properties" xmlns:ns3="04020879-9015-42e3-9939-209a2d19eea9" xmlns:ns4="85b763f9-0645-4f92-8147-4803da1e732a" targetNamespace="http://schemas.microsoft.com/office/2006/metadata/properties" ma:root="true" ma:fieldsID="746d48fa879b965411ef014ab7344cbb" ns3:_="" ns4:_="">
    <xsd:import namespace="04020879-9015-42e3-9939-209a2d19eea9"/>
    <xsd:import namespace="85b763f9-0645-4f92-8147-4803da1e73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20879-9015-42e3-9939-209a2d19e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763f9-0645-4f92-8147-4803da1e73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25FE27-7198-446D-A64D-26E7EDACF08C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4020879-9015-42e3-9939-209a2d19eea9"/>
    <ds:schemaRef ds:uri="http://schemas.microsoft.com/office/infopath/2007/PartnerControls"/>
    <ds:schemaRef ds:uri="85b763f9-0645-4f92-8147-4803da1e732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637E42-E63F-4D4D-BE7C-EE4BB36AF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020879-9015-42e3-9939-209a2d19eea9"/>
    <ds:schemaRef ds:uri="85b763f9-0645-4f92-8147-4803da1e73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11D681-C4CA-4682-BC9E-15072D931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443</Words>
  <Application>Microsoft Office PowerPoint</Application>
  <PresentationFormat>On-screen Show (4:3)</PresentationFormat>
  <Paragraphs>80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Custom Design</vt:lpstr>
      <vt:lpstr>Rules of Thumb</vt:lpstr>
      <vt:lpstr>Rules of Thumb  Introduction</vt:lpstr>
      <vt:lpstr>What does end of life mean in dementia?</vt:lpstr>
      <vt:lpstr>Why is it difficult to identify dying?</vt:lpstr>
      <vt:lpstr>The course of illness </vt:lpstr>
      <vt:lpstr>What does this mean?</vt:lpstr>
      <vt:lpstr>How do we identify when the very end of life is approaching?</vt:lpstr>
      <vt:lpstr>Who should be involved in care decisions?</vt:lpstr>
      <vt:lpstr>Activity 1</vt:lpstr>
      <vt:lpstr>The importance of communicating decisions and plans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Jane Ashworth</dc:creator>
  <cp:lastModifiedBy>Lynne Partington</cp:lastModifiedBy>
  <cp:revision>270</cp:revision>
  <cp:lastPrinted>2021-06-28T21:00:33Z</cp:lastPrinted>
  <dcterms:created xsi:type="dcterms:W3CDTF">2020-11-10T11:16:10Z</dcterms:created>
  <dcterms:modified xsi:type="dcterms:W3CDTF">2021-08-16T03:32:06Z</dcterms:modified>
</cp:coreProperties>
</file>