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33" r:id="rId4"/>
  </p:sldMasterIdLst>
  <p:notesMasterIdLst>
    <p:notesMasterId r:id="rId12"/>
  </p:notesMasterIdLst>
  <p:handoutMasterIdLst>
    <p:handoutMasterId r:id="rId13"/>
  </p:handoutMasterIdLst>
  <p:sldIdLst>
    <p:sldId id="517" r:id="rId5"/>
    <p:sldId id="525" r:id="rId6"/>
    <p:sldId id="526" r:id="rId7"/>
    <p:sldId id="543" r:id="rId8"/>
    <p:sldId id="550" r:id="rId9"/>
    <p:sldId id="527" r:id="rId10"/>
    <p:sldId id="545" r:id="rId11"/>
  </p:sldIdLst>
  <p:sldSz cx="9144000" cy="6858000" type="screen4x3"/>
  <p:notesSz cx="6875463" cy="93202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A7A7"/>
    <a:srgbClr val="C6E6A2"/>
    <a:srgbClr val="71DAFF"/>
    <a:srgbClr val="339933"/>
    <a:srgbClr val="A9A3FB"/>
    <a:srgbClr val="CC0498"/>
    <a:srgbClr val="5091CD"/>
    <a:srgbClr val="33CC33"/>
    <a:srgbClr val="00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646DF-11ED-4CAE-8AFF-52BEB49CEB1E}" v="50" dt="2021-01-04T14:00:18.9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6" autoAdjust="0"/>
    <p:restoredTop sz="81119" autoAdjust="0"/>
  </p:normalViewPr>
  <p:slideViewPr>
    <p:cSldViewPr>
      <p:cViewPr varScale="1">
        <p:scale>
          <a:sx n="72" d="100"/>
          <a:sy n="72" d="100"/>
        </p:scale>
        <p:origin x="150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0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2850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35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EB7602-CDA5-4D48-A843-AFD07DA18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5"/>
            <a:ext cx="2980117" cy="4680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6546A-CF1A-4BD8-9EF0-50DD7666D2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3743" y="5"/>
            <a:ext cx="2980117" cy="4680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B9DD9D-DD1E-4DC1-8950-7A08BB574C81}" type="datetimeFigureOut">
              <a:rPr lang="en-GB"/>
              <a:pPr>
                <a:defRPr/>
              </a:pPr>
              <a:t>15/08/2021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D671E-1FA8-4AA8-8DD0-762D249095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52193"/>
            <a:ext cx="2980117" cy="4680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DA80-4281-40D1-AE84-EC1F453D10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3743" y="8852193"/>
            <a:ext cx="2980117" cy="46802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3C11F7-817E-45BD-B223-D5E2773DBBC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D3CCFB5-5AEA-4704-B647-08A5378432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80117" cy="4665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A7E2FF9-A6F7-4D06-8897-9134B41AFF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3743" y="2"/>
            <a:ext cx="2980117" cy="4665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D977F2B-CDE6-4A21-AA9C-B70FD52F71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700088"/>
            <a:ext cx="4656137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CD3AAEC-E778-452E-BB0A-50CEB251D6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227" y="4426843"/>
            <a:ext cx="5501013" cy="41943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2ADA77B-C857-4CEC-B6E2-7CAF4FC1B5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2192"/>
            <a:ext cx="2980117" cy="4665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2FAAAB5-3C0E-409C-A0A6-1E88375BF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3743" y="8852192"/>
            <a:ext cx="2980117" cy="4665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094B96-6C2B-4157-A9C6-EDF63E2948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094B96-6C2B-4157-A9C6-EDF63E29484B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37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094B96-6C2B-4157-A9C6-EDF63E29484B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5772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84368" y="5903187"/>
            <a:ext cx="1125145" cy="80521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28651" y="1484785"/>
            <a:ext cx="7886700" cy="51128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41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1484784"/>
            <a:ext cx="7886700" cy="482394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6" name="Picture 5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78307"/>
            <a:ext cx="7903790" cy="45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7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28650" y="1484784"/>
            <a:ext cx="7886700" cy="482394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5" name="Picture 4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81328"/>
            <a:ext cx="7886700" cy="43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2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1484784"/>
            <a:ext cx="7886700" cy="48245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6" name="Picture 5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81328"/>
            <a:ext cx="788670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9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1" y="1484784"/>
            <a:ext cx="7886700" cy="48239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5" name="Picture 4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81328"/>
            <a:ext cx="788670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7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2F444BF-9A9A-4E3E-BF64-1D099F0175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04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0363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5040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3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84368" y="5903187"/>
            <a:ext cx="1125145" cy="80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9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25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03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28800"/>
            <a:ext cx="7886700" cy="4968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17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1" r:id="rId2"/>
    <p:sldLayoutId id="2147484042" r:id="rId3"/>
    <p:sldLayoutId id="2147484043" r:id="rId4"/>
    <p:sldLayoutId id="2147484044" r:id="rId5"/>
    <p:sldLayoutId id="2147484034" r:id="rId6"/>
    <p:sldLayoutId id="2147484035" r:id="rId7"/>
    <p:sldLayoutId id="2147484040" r:id="rId8"/>
    <p:sldLayoutId id="2147484045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2856"/>
            <a:ext cx="6858000" cy="1008113"/>
          </a:xfrm>
        </p:spPr>
        <p:txBody>
          <a:bodyPr/>
          <a:lstStyle/>
          <a:p>
            <a:r>
              <a:rPr lang="en-GB" dirty="0" smtClean="0"/>
              <a:t>Rules of Thumb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788" y="3212976"/>
            <a:ext cx="6858000" cy="252028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Practical ways of supporting people with dementia at the end of life</a:t>
            </a:r>
          </a:p>
          <a:p>
            <a:endParaRPr lang="en-GB" sz="3200" dirty="0" smtClean="0"/>
          </a:p>
          <a:p>
            <a:r>
              <a:rPr lang="en-GB" sz="3200" dirty="0" smtClean="0"/>
              <a:t>With thanks to: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511179"/>
            <a:ext cx="2267909" cy="16216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89" y="6100787"/>
            <a:ext cx="1677949" cy="399091"/>
          </a:xfrm>
          <a:prstGeom prst="rect">
            <a:avLst/>
          </a:prstGeom>
        </p:spPr>
      </p:pic>
      <p:pic>
        <p:nvPicPr>
          <p:cNvPr id="6" name="Picture 2" descr="Text&#10;&#10;Description automatically generated">
            <a:extLst>
              <a:ext uri="{FF2B5EF4-FFF2-40B4-BE49-F238E27FC236}">
                <a16:creationId xmlns:a16="http://schemas.microsoft.com/office/drawing/2014/main" id="{76C2D092-526D-4C2A-92B2-F86D15CD4D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779" y="6030349"/>
            <a:ext cx="1562789" cy="57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t Ann's Hospice - 50 Years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9" r="34609" b="11994"/>
          <a:stretch/>
        </p:blipFill>
        <p:spPr bwMode="auto">
          <a:xfrm>
            <a:off x="3735865" y="6017614"/>
            <a:ext cx="1441805" cy="59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881976"/>
            <a:ext cx="905831" cy="836712"/>
          </a:xfrm>
          <a:prstGeom prst="rect">
            <a:avLst/>
          </a:prstGeom>
        </p:spPr>
      </p:pic>
      <p:pic>
        <p:nvPicPr>
          <p:cNvPr id="12" name="Picture 11" descr="cid:image003.png@01D5DB53.C4F9A04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810" y="5912243"/>
            <a:ext cx="784101" cy="781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96336" y="6048530"/>
            <a:ext cx="1403648" cy="48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0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Welcome 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D163324-98DD-4397-B976-3A7204494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5040560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Whilst your waiting </a:t>
            </a:r>
            <a:r>
              <a:rPr lang="en-GB" sz="2400" dirty="0" smtClean="0"/>
              <a:t>for </a:t>
            </a:r>
            <a:r>
              <a:rPr lang="en-GB" sz="2400" dirty="0"/>
              <a:t>the session to start, </a:t>
            </a:r>
            <a:r>
              <a:rPr lang="en-GB" sz="2400" dirty="0" smtClean="0"/>
              <a:t>please can </a:t>
            </a:r>
            <a:r>
              <a:rPr lang="en-GB" sz="2400" dirty="0"/>
              <a:t>you do </a:t>
            </a:r>
            <a:r>
              <a:rPr lang="en-GB" sz="2400" dirty="0" smtClean="0"/>
              <a:t>two things:</a:t>
            </a: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 smtClean="0"/>
              <a:t>In </a:t>
            </a:r>
            <a:r>
              <a:rPr lang="en-GB" sz="2400" dirty="0"/>
              <a:t>the chat box please state your name and role so that everyone is aware of who is </a:t>
            </a:r>
            <a:r>
              <a:rPr lang="en-GB" sz="2400" dirty="0" smtClean="0"/>
              <a:t>attending</a:t>
            </a:r>
            <a:endParaRPr lang="en-GB" sz="2400" dirty="0"/>
          </a:p>
          <a:p>
            <a:pPr marL="457200" indent="-457200">
              <a:buAutoNum type="arabicPeriod"/>
            </a:pPr>
            <a:r>
              <a:rPr lang="en-GB" sz="2400" dirty="0"/>
              <a:t>If we haven’t already got your email address </a:t>
            </a:r>
            <a:r>
              <a:rPr lang="en-GB" sz="2400" dirty="0" smtClean="0"/>
              <a:t>and </a:t>
            </a:r>
            <a:r>
              <a:rPr lang="en-GB" sz="2400" dirty="0"/>
              <a:t>you are happy to share it, can you also put it in the chat box with your name </a:t>
            </a:r>
            <a:r>
              <a:rPr lang="en-GB" sz="2400" dirty="0" smtClean="0"/>
              <a:t>and </a:t>
            </a:r>
            <a:r>
              <a:rPr lang="en-GB" sz="2400" dirty="0"/>
              <a:t>role, so we can send out your </a:t>
            </a:r>
            <a:r>
              <a:rPr lang="en-GB" sz="2400" dirty="0" smtClean="0"/>
              <a:t>certificate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3976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 dirty="0">
                <a:cs typeface="Arial" panose="020B0604020202020204" pitchFamily="34" charset="0"/>
              </a:rPr>
              <a:t>Housekeeping</a:t>
            </a:r>
            <a:r>
              <a:rPr lang="en-GB" altLang="en-US" sz="3600" b="1" dirty="0">
                <a:solidFill>
                  <a:srgbClr val="339933"/>
                </a:solidFill>
                <a:cs typeface="Arial" panose="020B0604020202020204" pitchFamily="34" charset="0"/>
              </a:rPr>
              <a:t> 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5040560"/>
          </a:xfrm>
        </p:spPr>
        <p:txBody>
          <a:bodyPr/>
          <a:lstStyle/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/>
            </a:pPr>
            <a:r>
              <a:rPr lang="en-GB" sz="2400" dirty="0">
                <a:solidFill>
                  <a:srgbClr val="000000"/>
                </a:solidFill>
                <a:cs typeface="Arial"/>
              </a:rPr>
              <a:t>Please stay on mute unless you wish to speak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/>
            </a:pPr>
            <a:r>
              <a:rPr lang="en-GB" sz="2400" dirty="0">
                <a:solidFill>
                  <a:srgbClr val="000000"/>
                </a:solidFill>
                <a:ea typeface="+mn-lt"/>
                <a:cs typeface="Arial"/>
              </a:rPr>
              <a:t>Use the         if you would like to speak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/>
            </a:pPr>
            <a:r>
              <a:rPr lang="en-GB" sz="2400" dirty="0">
                <a:solidFill>
                  <a:srgbClr val="000000"/>
                </a:solidFill>
                <a:ea typeface="+mn-lt"/>
                <a:cs typeface="Arial"/>
              </a:rPr>
              <a:t>We would like you to get to know each other and build relationships, so please use the        to comment questions</a:t>
            </a: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/>
            </a:pPr>
            <a:r>
              <a:rPr lang="en-GB" sz="2400" dirty="0">
                <a:solidFill>
                  <a:srgbClr val="000000"/>
                </a:solidFill>
                <a:cs typeface="Arial"/>
              </a:rPr>
              <a:t>If you have any resources, please add </a:t>
            </a:r>
            <a:r>
              <a:rPr lang="en-GB" sz="2400" dirty="0" smtClean="0">
                <a:solidFill>
                  <a:srgbClr val="000000"/>
                </a:solidFill>
                <a:cs typeface="Arial"/>
              </a:rPr>
              <a:t>to </a:t>
            </a:r>
            <a:endParaRPr lang="en-GB" sz="2400" dirty="0">
              <a:solidFill>
                <a:srgbClr val="000000"/>
              </a:solidFill>
              <a:cs typeface="Arial"/>
            </a:endParaRP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/>
            </a:pPr>
            <a:r>
              <a:rPr lang="en-GB" sz="2400" dirty="0" smtClean="0">
                <a:solidFill>
                  <a:srgbClr val="000000"/>
                </a:solidFill>
                <a:cs typeface="Arial"/>
              </a:rPr>
              <a:t>We </a:t>
            </a:r>
            <a:r>
              <a:rPr lang="en-GB" sz="2400" dirty="0">
                <a:solidFill>
                  <a:srgbClr val="000000"/>
                </a:solidFill>
                <a:cs typeface="Arial"/>
              </a:rPr>
              <a:t>will have a comfort break – please don't log off, just switch off your camera and </a:t>
            </a:r>
            <a:r>
              <a:rPr lang="en-GB" sz="2400" dirty="0" smtClean="0">
                <a:solidFill>
                  <a:srgbClr val="000000"/>
                </a:solidFill>
                <a:cs typeface="Arial"/>
              </a:rPr>
              <a:t>microphone</a:t>
            </a:r>
            <a:endParaRPr lang="en-GB" sz="2400" dirty="0">
              <a:solidFill>
                <a:srgbClr val="000000"/>
              </a:solidFill>
              <a:cs typeface="Arial"/>
            </a:endParaRPr>
          </a:p>
          <a:p>
            <a:pPr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/>
            </a:pPr>
            <a:r>
              <a:rPr lang="en-GB" sz="2400" dirty="0">
                <a:solidFill>
                  <a:srgbClr val="000000"/>
                </a:solidFill>
                <a:cs typeface="Arial"/>
              </a:rPr>
              <a:t>Finally we hope you enjoy the session but please remember to complete the post-course questionnaire </a:t>
            </a:r>
          </a:p>
          <a:p>
            <a:endParaRPr lang="en-GB" dirty="0"/>
          </a:p>
        </p:txBody>
      </p:sp>
      <p:pic>
        <p:nvPicPr>
          <p:cNvPr id="6" name="Picture 5" descr="High Five Handy">
            <a:extLst>
              <a:ext uri="{FF2B5EF4-FFF2-40B4-BE49-F238E27FC236}">
                <a16:creationId xmlns:a16="http://schemas.microsoft.com/office/drawing/2014/main" id="{B7AB57F2-B4F7-42F1-BD5E-84F7A528E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44824"/>
            <a:ext cx="504056" cy="51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peech Bubble: Rectangle with Corners Rounded 3">
            <a:extLst>
              <a:ext uri="{FF2B5EF4-FFF2-40B4-BE49-F238E27FC236}">
                <a16:creationId xmlns:a16="http://schemas.microsoft.com/office/drawing/2014/main" id="{256198CB-FD0E-4995-8901-5DEC1EEAF498}"/>
              </a:ext>
            </a:extLst>
          </p:cNvPr>
          <p:cNvSpPr/>
          <p:nvPr/>
        </p:nvSpPr>
        <p:spPr>
          <a:xfrm>
            <a:off x="4860032" y="2708920"/>
            <a:ext cx="432049" cy="349003"/>
          </a:xfrm>
          <a:prstGeom prst="wedgeRoundRectCallout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Speech Bubble: Rectangle with Corners Rounded 3">
            <a:extLst>
              <a:ext uri="{FF2B5EF4-FFF2-40B4-BE49-F238E27FC236}">
                <a16:creationId xmlns:a16="http://schemas.microsoft.com/office/drawing/2014/main" id="{256198CB-FD0E-4995-8901-5DEC1EEAF498}"/>
              </a:ext>
            </a:extLst>
          </p:cNvPr>
          <p:cNvSpPr/>
          <p:nvPr/>
        </p:nvSpPr>
        <p:spPr>
          <a:xfrm>
            <a:off x="6012160" y="3140968"/>
            <a:ext cx="432049" cy="349003"/>
          </a:xfrm>
          <a:prstGeom prst="wedgeRoundRectCallout">
            <a:avLst/>
          </a:prstGeom>
          <a:solidFill>
            <a:srgbClr val="BBE0E3"/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400" b="1" dirty="0" smtClean="0"/>
              <a:t>Icons you will see throughout the presentation</a:t>
            </a:r>
            <a:endParaRPr lang="en-GB" sz="34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07803" y="1484784"/>
            <a:ext cx="3528393" cy="5112866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Peter</a:t>
            </a:r>
            <a:r>
              <a:rPr lang="en-GB" dirty="0" smtClean="0"/>
              <a:t> </a:t>
            </a:r>
            <a:r>
              <a:rPr lang="en-GB" dirty="0" smtClean="0"/>
              <a:t>– a case study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Discuss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Quiz or question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Reflect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Activity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401167">
            <a:off x="2648512" y="3443328"/>
            <a:ext cx="516916" cy="7320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842628">
            <a:off x="5374892" y="4390628"/>
            <a:ext cx="852141" cy="8521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4395" y="1295593"/>
            <a:ext cx="471155" cy="9973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325553">
            <a:off x="2807803" y="5298645"/>
            <a:ext cx="1070520" cy="7480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2079" y="2286856"/>
            <a:ext cx="1254953" cy="748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6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Ground rules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227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61AB19-0717-436D-81DF-59A6DB322D7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675" t="10801" r="34303" b="3127"/>
          <a:stretch/>
        </p:blipFill>
        <p:spPr>
          <a:xfrm>
            <a:off x="539552" y="980728"/>
            <a:ext cx="3600400" cy="527884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AF59C8-5209-4770-8BA4-DF5E993E738F}"/>
              </a:ext>
            </a:extLst>
          </p:cNvPr>
          <p:cNvSpPr txBox="1"/>
          <p:nvPr/>
        </p:nvSpPr>
        <p:spPr>
          <a:xfrm>
            <a:off x="4644008" y="980728"/>
            <a:ext cx="3974331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0070C0"/>
                </a:solidFill>
                <a:latin typeface="+mn-lt"/>
              </a:rPr>
              <a:t>Who’s this guide for?</a:t>
            </a:r>
          </a:p>
          <a:p>
            <a:endParaRPr lang="en-GB" sz="2400" dirty="0"/>
          </a:p>
          <a:p>
            <a:r>
              <a:rPr lang="en-GB" sz="2400" dirty="0" smtClean="0">
                <a:latin typeface="+mn-lt"/>
              </a:rPr>
              <a:t>This </a:t>
            </a:r>
            <a:r>
              <a:rPr lang="en-GB" sz="2400" dirty="0">
                <a:latin typeface="+mn-lt"/>
              </a:rPr>
              <a:t>guide has been created for any healthcare professionals providing care and support for people with dementia at the end of life. </a:t>
            </a:r>
          </a:p>
          <a:p>
            <a:r>
              <a:rPr lang="en-GB" sz="2400" dirty="0">
                <a:latin typeface="+mn-lt"/>
              </a:rPr>
              <a:t>It can be used for training, to support decision-making, and help you have discussions with family members and </a:t>
            </a:r>
            <a:r>
              <a:rPr lang="en-GB" sz="2400" dirty="0" smtClean="0">
                <a:latin typeface="+mn-lt"/>
              </a:rPr>
              <a:t>advocates</a:t>
            </a:r>
            <a:endParaRPr lang="en-GB" sz="2400" dirty="0">
              <a:latin typeface="+mn-lt"/>
            </a:endParaRPr>
          </a:p>
          <a:p>
            <a:endParaRPr lang="en-GB" sz="2400" dirty="0" smtClean="0">
              <a:latin typeface="+mn-lt"/>
            </a:endParaRPr>
          </a:p>
          <a:p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1822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Rules </a:t>
            </a:r>
            <a:r>
              <a:rPr lang="en-GB" dirty="0"/>
              <a:t>of Thumb</a:t>
            </a:r>
          </a:p>
        </p:txBody>
      </p:sp>
      <p:pic>
        <p:nvPicPr>
          <p:cNvPr id="9" name="Picture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922" y="1830072"/>
            <a:ext cx="6296025" cy="734832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922" y="2831935"/>
            <a:ext cx="6308090" cy="669073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21" y="3816018"/>
            <a:ext cx="6308090" cy="693102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967" y="4824130"/>
            <a:ext cx="6316980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09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F0879E498716439E78EA2856DA0FAA" ma:contentTypeVersion="8" ma:contentTypeDescription="Create a new document." ma:contentTypeScope="" ma:versionID="d57838a629ff42d5848d73efe60e02bd">
  <xsd:schema xmlns:xsd="http://www.w3.org/2001/XMLSchema" xmlns:xs="http://www.w3.org/2001/XMLSchema" xmlns:p="http://schemas.microsoft.com/office/2006/metadata/properties" xmlns:ns3="04020879-9015-42e3-9939-209a2d19eea9" xmlns:ns4="85b763f9-0645-4f92-8147-4803da1e732a" targetNamespace="http://schemas.microsoft.com/office/2006/metadata/properties" ma:root="true" ma:fieldsID="746d48fa879b965411ef014ab7344cbb" ns3:_="" ns4:_="">
    <xsd:import namespace="04020879-9015-42e3-9939-209a2d19eea9"/>
    <xsd:import namespace="85b763f9-0645-4f92-8147-4803da1e73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20879-9015-42e3-9939-209a2d19ee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b763f9-0645-4f92-8147-4803da1e73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637E42-E63F-4D4D-BE7C-EE4BB36AFB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20879-9015-42e3-9939-209a2d19eea9"/>
    <ds:schemaRef ds:uri="85b763f9-0645-4f92-8147-4803da1e73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11D681-C4CA-4682-BC9E-15072D9310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25FE27-7198-446D-A64D-26E7EDACF08C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dcmitype/"/>
    <ds:schemaRef ds:uri="85b763f9-0645-4f92-8147-4803da1e732a"/>
    <ds:schemaRef ds:uri="http://schemas.microsoft.com/office/infopath/2007/PartnerControls"/>
    <ds:schemaRef ds:uri="04020879-9015-42e3-9939-209a2d19eea9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4530</TotalTime>
  <Words>262</Words>
  <Application>Microsoft Office PowerPoint</Application>
  <PresentationFormat>On-screen Show (4:3)</PresentationFormat>
  <Paragraphs>33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Custom Design</vt:lpstr>
      <vt:lpstr>Rules of Thumb</vt:lpstr>
      <vt:lpstr>Welcome </vt:lpstr>
      <vt:lpstr>Housekeeping </vt:lpstr>
      <vt:lpstr>Icons you will see throughout the presentation</vt:lpstr>
      <vt:lpstr>Ground rules</vt:lpstr>
      <vt:lpstr>PowerPoint Presentation</vt:lpstr>
      <vt:lpstr>Rules of Thumb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Jane Ashworth</dc:creator>
  <cp:lastModifiedBy>Lynne Partington</cp:lastModifiedBy>
  <cp:revision>270</cp:revision>
  <cp:lastPrinted>2021-06-28T21:00:33Z</cp:lastPrinted>
  <dcterms:created xsi:type="dcterms:W3CDTF">2020-11-10T11:16:10Z</dcterms:created>
  <dcterms:modified xsi:type="dcterms:W3CDTF">2021-08-16T03:30:07Z</dcterms:modified>
</cp:coreProperties>
</file>