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3" r:id="rId4"/>
  </p:sldMasterIdLst>
  <p:notesMasterIdLst>
    <p:notesMasterId r:id="rId72"/>
  </p:notesMasterIdLst>
  <p:handoutMasterIdLst>
    <p:handoutMasterId r:id="rId73"/>
  </p:handoutMasterIdLst>
  <p:sldIdLst>
    <p:sldId id="517" r:id="rId5"/>
    <p:sldId id="525" r:id="rId6"/>
    <p:sldId id="526" r:id="rId7"/>
    <p:sldId id="543" r:id="rId8"/>
    <p:sldId id="550" r:id="rId9"/>
    <p:sldId id="527" r:id="rId10"/>
    <p:sldId id="545" r:id="rId11"/>
    <p:sldId id="489" r:id="rId12"/>
    <p:sldId id="562" r:id="rId13"/>
    <p:sldId id="574" r:id="rId14"/>
    <p:sldId id="394" r:id="rId15"/>
    <p:sldId id="575" r:id="rId16"/>
    <p:sldId id="576" r:id="rId17"/>
    <p:sldId id="578" r:id="rId18"/>
    <p:sldId id="577" r:id="rId19"/>
    <p:sldId id="583" r:id="rId20"/>
    <p:sldId id="490" r:id="rId21"/>
    <p:sldId id="584" r:id="rId22"/>
    <p:sldId id="546" r:id="rId23"/>
    <p:sldId id="534" r:id="rId24"/>
    <p:sldId id="585" r:id="rId25"/>
    <p:sldId id="535" r:id="rId26"/>
    <p:sldId id="586" r:id="rId27"/>
    <p:sldId id="559" r:id="rId28"/>
    <p:sldId id="587" r:id="rId29"/>
    <p:sldId id="552" r:id="rId30"/>
    <p:sldId id="610" r:id="rId31"/>
    <p:sldId id="560" r:id="rId32"/>
    <p:sldId id="588" r:id="rId33"/>
    <p:sldId id="531" r:id="rId34"/>
    <p:sldId id="547" r:id="rId35"/>
    <p:sldId id="589" r:id="rId36"/>
    <p:sldId id="556" r:id="rId37"/>
    <p:sldId id="612" r:id="rId38"/>
    <p:sldId id="611" r:id="rId39"/>
    <p:sldId id="537" r:id="rId40"/>
    <p:sldId id="554" r:id="rId41"/>
    <p:sldId id="591" r:id="rId42"/>
    <p:sldId id="582" r:id="rId43"/>
    <p:sldId id="592" r:id="rId44"/>
    <p:sldId id="593" r:id="rId45"/>
    <p:sldId id="581" r:id="rId46"/>
    <p:sldId id="580" r:id="rId47"/>
    <p:sldId id="579" r:id="rId48"/>
    <p:sldId id="594" r:id="rId49"/>
    <p:sldId id="561" r:id="rId50"/>
    <p:sldId id="598" r:id="rId51"/>
    <p:sldId id="597" r:id="rId52"/>
    <p:sldId id="613" r:id="rId53"/>
    <p:sldId id="599" r:id="rId54"/>
    <p:sldId id="595" r:id="rId55"/>
    <p:sldId id="549" r:id="rId56"/>
    <p:sldId id="540" r:id="rId57"/>
    <p:sldId id="601" r:id="rId58"/>
    <p:sldId id="603" r:id="rId59"/>
    <p:sldId id="602" r:id="rId60"/>
    <p:sldId id="604" r:id="rId61"/>
    <p:sldId id="600" r:id="rId62"/>
    <p:sldId id="523" r:id="rId63"/>
    <p:sldId id="614" r:id="rId64"/>
    <p:sldId id="606" r:id="rId65"/>
    <p:sldId id="566" r:id="rId66"/>
    <p:sldId id="567" r:id="rId67"/>
    <p:sldId id="608" r:id="rId68"/>
    <p:sldId id="570" r:id="rId69"/>
    <p:sldId id="569" r:id="rId70"/>
    <p:sldId id="609" r:id="rId71"/>
  </p:sldIdLst>
  <p:sldSz cx="9144000" cy="6858000" type="screen4x3"/>
  <p:notesSz cx="6875463" cy="93202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A7A7"/>
    <a:srgbClr val="C6E6A2"/>
    <a:srgbClr val="71DAFF"/>
    <a:srgbClr val="339933"/>
    <a:srgbClr val="A9A3FB"/>
    <a:srgbClr val="CC0498"/>
    <a:srgbClr val="5091CD"/>
    <a:srgbClr val="33CC33"/>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646DF-11ED-4CAE-8AFF-52BEB49CEB1E}" v="50" dt="2021-01-04T14:00:18.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1119" autoAdjust="0"/>
  </p:normalViewPr>
  <p:slideViewPr>
    <p:cSldViewPr>
      <p:cViewPr varScale="1">
        <p:scale>
          <a:sx n="72" d="100"/>
          <a:sy n="72" d="100"/>
        </p:scale>
        <p:origin x="1500" y="51"/>
      </p:cViewPr>
      <p:guideLst>
        <p:guide orient="horz" pos="2160"/>
        <p:guide pos="2880"/>
      </p:guideLst>
    </p:cSldViewPr>
  </p:slideViewPr>
  <p:outlineViewPr>
    <p:cViewPr>
      <p:scale>
        <a:sx n="33" d="100"/>
        <a:sy n="33" d="100"/>
      </p:scale>
      <p:origin x="0" y="-1509"/>
    </p:cViewPr>
  </p:outlineViewPr>
  <p:notesTextViewPr>
    <p:cViewPr>
      <p:scale>
        <a:sx n="100" d="100"/>
        <a:sy n="100" d="100"/>
      </p:scale>
      <p:origin x="0" y="0"/>
    </p:cViewPr>
  </p:notesTextViewPr>
  <p:sorterViewPr>
    <p:cViewPr varScale="1">
      <p:scale>
        <a:sx n="1" d="1"/>
        <a:sy n="1" d="1"/>
      </p:scale>
      <p:origin x="0" y="-345"/>
    </p:cViewPr>
  </p:sorterViewPr>
  <p:notesViewPr>
    <p:cSldViewPr>
      <p:cViewPr varScale="1">
        <p:scale>
          <a:sx n="66" d="100"/>
          <a:sy n="66" d="100"/>
        </p:scale>
        <p:origin x="2850"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13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2479F-1486-417F-99C8-F497CCA123DD}"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US"/>
        </a:p>
      </dgm:t>
    </dgm:pt>
    <dgm:pt modelId="{59EA7809-2D8F-488D-A625-2BA11A1CA05E}">
      <dgm:prSet phldrT="[Text]" custT="1"/>
      <dgm:spPr>
        <a:ln w="28575">
          <a:solidFill>
            <a:srgbClr val="0070C0"/>
          </a:solidFill>
        </a:ln>
      </dgm:spPr>
      <dgm:t>
        <a:bodyPr/>
        <a:lstStyle/>
        <a:p>
          <a:r>
            <a:rPr lang="en-US" sz="1600" b="1" dirty="0"/>
            <a:t>Advance Care Planning</a:t>
          </a:r>
        </a:p>
      </dgm:t>
    </dgm:pt>
    <dgm:pt modelId="{E383C31E-61D2-4926-8CF3-C5975C3DD14B}" type="parTrans" cxnId="{2C998EF0-4438-480B-9274-3EA66EA45087}">
      <dgm:prSet/>
      <dgm:spPr/>
      <dgm:t>
        <a:bodyPr/>
        <a:lstStyle/>
        <a:p>
          <a:endParaRPr lang="en-US"/>
        </a:p>
      </dgm:t>
    </dgm:pt>
    <dgm:pt modelId="{E0DAE104-77DA-4BC1-9400-004E9656AC94}" type="sibTrans" cxnId="{2C998EF0-4438-480B-9274-3EA66EA45087}">
      <dgm:prSet/>
      <dgm:spPr/>
      <dgm:t>
        <a:bodyPr/>
        <a:lstStyle/>
        <a:p>
          <a:endParaRPr lang="en-US"/>
        </a:p>
      </dgm:t>
    </dgm:pt>
    <dgm:pt modelId="{4E96E29C-90D7-41C6-ADE1-2D8606DD350F}">
      <dgm:prSet phldrT="[Text]" custT="1"/>
      <dgm:spPr>
        <a:ln w="28575">
          <a:solidFill>
            <a:srgbClr val="0070C0"/>
          </a:solidFill>
        </a:ln>
      </dgm:spPr>
      <dgm:t>
        <a:bodyPr/>
        <a:lstStyle/>
        <a:p>
          <a:endParaRPr lang="en-US" sz="1400" dirty="0"/>
        </a:p>
        <a:p>
          <a:endParaRPr lang="en-US" sz="1400" dirty="0" smtClean="0">
            <a:solidFill>
              <a:schemeClr val="tx1"/>
            </a:solidFill>
          </a:endParaRPr>
        </a:p>
        <a:p>
          <a:endParaRPr lang="en-US" sz="1400" b="1" dirty="0" smtClean="0">
            <a:solidFill>
              <a:schemeClr val="tx1"/>
            </a:solidFill>
          </a:endParaRPr>
        </a:p>
        <a:p>
          <a:r>
            <a:rPr lang="en-US" sz="1400" b="1" dirty="0" smtClean="0">
              <a:solidFill>
                <a:schemeClr val="tx1"/>
              </a:solidFill>
            </a:rPr>
            <a:t>What </a:t>
          </a:r>
          <a:r>
            <a:rPr lang="en-US" sz="1400" b="1" dirty="0">
              <a:solidFill>
                <a:schemeClr val="tx1"/>
              </a:solidFill>
            </a:rPr>
            <a:t>you do want to </a:t>
          </a:r>
          <a:r>
            <a:rPr lang="en-US" sz="1400" b="1" dirty="0" smtClean="0">
              <a:solidFill>
                <a:schemeClr val="tx1"/>
              </a:solidFill>
            </a:rPr>
            <a:t>happen</a:t>
          </a:r>
        </a:p>
        <a:p>
          <a:endParaRPr lang="en-US" sz="1400" b="1" dirty="0">
            <a:solidFill>
              <a:schemeClr val="tx1"/>
            </a:solidFill>
          </a:endParaRPr>
        </a:p>
        <a:p>
          <a:r>
            <a:rPr lang="en-GB" sz="1200" dirty="0" smtClean="0">
              <a:solidFill>
                <a:schemeClr val="tx1"/>
              </a:solidFill>
            </a:rPr>
            <a:t>Preferred Priorities for Care document (PPC)</a:t>
          </a:r>
        </a:p>
        <a:p>
          <a:r>
            <a:rPr lang="en-GB" sz="1200" dirty="0" smtClean="0">
              <a:solidFill>
                <a:schemeClr val="tx1"/>
              </a:solidFill>
            </a:rPr>
            <a:t>What music I would like to have on in my room</a:t>
          </a:r>
        </a:p>
        <a:p>
          <a:endParaRPr lang="en-US" sz="1400" dirty="0" smtClean="0">
            <a:solidFill>
              <a:schemeClr val="tx1"/>
            </a:solidFill>
          </a:endParaRPr>
        </a:p>
        <a:p>
          <a:endParaRPr lang="en-US" sz="1400" dirty="0">
            <a:solidFill>
              <a:schemeClr val="tx1"/>
            </a:solidFill>
          </a:endParaRPr>
        </a:p>
        <a:p>
          <a:r>
            <a:rPr lang="en-US" sz="1400" dirty="0">
              <a:solidFill>
                <a:schemeClr val="tx1"/>
              </a:solidFill>
            </a:rPr>
            <a:t>*This is a</a:t>
          </a:r>
          <a:r>
            <a:rPr lang="en-US" sz="1400" dirty="0" smtClean="0">
              <a:solidFill>
                <a:schemeClr val="tx1"/>
              </a:solidFill>
            </a:rPr>
            <a:t>....</a:t>
          </a:r>
        </a:p>
        <a:p>
          <a:r>
            <a:rPr lang="en-GB" sz="1600" dirty="0" smtClean="0">
              <a:solidFill>
                <a:srgbClr val="008000"/>
              </a:solidFill>
            </a:rPr>
            <a:t>Advance Statement of wishes and preferences</a:t>
          </a:r>
        </a:p>
        <a:p>
          <a:endParaRPr lang="en-US" sz="1400" dirty="0">
            <a:solidFill>
              <a:srgbClr val="008000"/>
            </a:solidFill>
          </a:endParaRPr>
        </a:p>
        <a:p>
          <a:endParaRPr lang="en-US" sz="1400" dirty="0"/>
        </a:p>
        <a:p>
          <a:endParaRPr lang="en-US" sz="1400" dirty="0"/>
        </a:p>
      </dgm:t>
    </dgm:pt>
    <dgm:pt modelId="{A27EC86B-07A5-4029-96D8-8FD3D8F92A96}" type="parTrans" cxnId="{D49E2DCA-B733-4794-9A9F-C5648C4DD37E}">
      <dgm:prSet/>
      <dgm:spPr/>
      <dgm:t>
        <a:bodyPr/>
        <a:lstStyle/>
        <a:p>
          <a:endParaRPr lang="en-US"/>
        </a:p>
      </dgm:t>
    </dgm:pt>
    <dgm:pt modelId="{B80C3D2D-4321-4928-9ECD-7E4C57EDD097}" type="sibTrans" cxnId="{D49E2DCA-B733-4794-9A9F-C5648C4DD37E}">
      <dgm:prSet/>
      <dgm:spPr/>
      <dgm:t>
        <a:bodyPr/>
        <a:lstStyle/>
        <a:p>
          <a:endParaRPr lang="en-US"/>
        </a:p>
      </dgm:t>
    </dgm:pt>
    <dgm:pt modelId="{97258FBB-F620-44D7-9DD5-42DA3D388E53}">
      <dgm:prSet phldrT="[Text]" custT="1"/>
      <dgm:spPr>
        <a:ln w="28575">
          <a:solidFill>
            <a:srgbClr val="0070C0"/>
          </a:solidFill>
        </a:ln>
      </dgm:spPr>
      <dgm:t>
        <a:bodyPr/>
        <a:lstStyle/>
        <a:p>
          <a:endParaRPr lang="en-US" sz="1400" dirty="0"/>
        </a:p>
        <a:p>
          <a:endParaRPr lang="en-US" sz="1400" dirty="0" smtClean="0"/>
        </a:p>
        <a:p>
          <a:endParaRPr lang="en-US" sz="1400" dirty="0" smtClean="0"/>
        </a:p>
        <a:p>
          <a:endParaRPr lang="en-US" sz="1400" dirty="0" smtClean="0"/>
        </a:p>
        <a:p>
          <a:r>
            <a:rPr lang="en-US" sz="1400" b="1" dirty="0" smtClean="0"/>
            <a:t>What </a:t>
          </a:r>
          <a:r>
            <a:rPr lang="en-US" sz="1400" b="1" dirty="0"/>
            <a:t>you do not want to </a:t>
          </a:r>
          <a:r>
            <a:rPr lang="en-US" sz="1400" b="1" dirty="0" smtClean="0"/>
            <a:t>happen</a:t>
          </a:r>
        </a:p>
        <a:p>
          <a:r>
            <a:rPr lang="en-GB" sz="1200" dirty="0" smtClean="0"/>
            <a:t>Do Not Attempt Cardio Pulmonary Resuscitation (DNACPR)</a:t>
          </a:r>
        </a:p>
        <a:p>
          <a:r>
            <a:rPr lang="en-GB" sz="1200" dirty="0" smtClean="0"/>
            <a:t>I don’t want artificial feeding (formalised)</a:t>
          </a:r>
          <a:endParaRPr lang="en-US" sz="1400" dirty="0" smtClean="0"/>
        </a:p>
        <a:p>
          <a:endParaRPr lang="en-US" sz="2000" dirty="0" smtClean="0"/>
        </a:p>
        <a:p>
          <a:endParaRPr lang="en-US" sz="1400" dirty="0" smtClean="0"/>
        </a:p>
        <a:p>
          <a:r>
            <a:rPr lang="en-US" sz="1400" dirty="0" smtClean="0"/>
            <a:t>This </a:t>
          </a:r>
          <a:r>
            <a:rPr lang="en-US" sz="1400" dirty="0"/>
            <a:t>is a</a:t>
          </a:r>
          <a:r>
            <a:rPr lang="en-US" sz="1400" dirty="0" smtClean="0"/>
            <a:t>...</a:t>
          </a:r>
        </a:p>
        <a:p>
          <a:r>
            <a:rPr lang="en-GB" sz="1600" dirty="0" smtClean="0">
              <a:solidFill>
                <a:srgbClr val="008000"/>
              </a:solidFill>
            </a:rPr>
            <a:t>Advanced Directive to Refuse Treatment</a:t>
          </a:r>
          <a:endParaRPr lang="en-US" sz="1600" dirty="0" smtClean="0">
            <a:solidFill>
              <a:srgbClr val="008000"/>
            </a:solidFill>
          </a:endParaRPr>
        </a:p>
        <a:p>
          <a:endParaRPr lang="en-US" sz="1400" dirty="0" smtClean="0"/>
        </a:p>
        <a:p>
          <a:endParaRPr lang="en-US" sz="1400" dirty="0"/>
        </a:p>
        <a:p>
          <a:endParaRPr lang="en-US" sz="1400" dirty="0"/>
        </a:p>
        <a:p>
          <a:r>
            <a:rPr lang="en-US" sz="1400" dirty="0"/>
            <a:t> </a:t>
          </a:r>
        </a:p>
      </dgm:t>
    </dgm:pt>
    <dgm:pt modelId="{B329FDC6-4E86-43E1-9159-A5819731A253}" type="parTrans" cxnId="{CE2D6681-478E-45F4-BFA4-03CBB8E36946}">
      <dgm:prSet/>
      <dgm:spPr/>
      <dgm:t>
        <a:bodyPr/>
        <a:lstStyle/>
        <a:p>
          <a:endParaRPr lang="en-US"/>
        </a:p>
      </dgm:t>
    </dgm:pt>
    <dgm:pt modelId="{5BCF271C-5A5F-47B5-92CF-7DA9AB1D4F1A}" type="sibTrans" cxnId="{CE2D6681-478E-45F4-BFA4-03CBB8E36946}">
      <dgm:prSet/>
      <dgm:spPr/>
      <dgm:t>
        <a:bodyPr/>
        <a:lstStyle/>
        <a:p>
          <a:endParaRPr lang="en-US"/>
        </a:p>
      </dgm:t>
    </dgm:pt>
    <dgm:pt modelId="{ABE6D290-A67E-4C07-A5DD-52C7B37D77DD}">
      <dgm:prSet phldrT="[Text]" custT="1"/>
      <dgm:spPr>
        <a:ln w="28575">
          <a:solidFill>
            <a:srgbClr val="0070C0"/>
          </a:solidFill>
        </a:ln>
      </dgm:spPr>
      <dgm:t>
        <a:bodyPr/>
        <a:lstStyle/>
        <a:p>
          <a:endParaRPr lang="en-US" sz="1400" dirty="0"/>
        </a:p>
        <a:p>
          <a:endParaRPr lang="en-US" sz="1400" b="1" dirty="0" smtClean="0"/>
        </a:p>
        <a:p>
          <a:r>
            <a:rPr lang="en-US" sz="1400" b="1" dirty="0" smtClean="0"/>
            <a:t>Who </a:t>
          </a:r>
          <a:r>
            <a:rPr lang="en-US" sz="1400" b="1" dirty="0"/>
            <a:t>will speak for </a:t>
          </a:r>
          <a:r>
            <a:rPr lang="en-US" sz="1400" b="1" dirty="0" smtClean="0"/>
            <a:t>you</a:t>
          </a:r>
        </a:p>
        <a:p>
          <a:r>
            <a:rPr lang="en-GB" sz="1200" dirty="0" smtClean="0"/>
            <a:t>Lasting Power of Attorney for health and welfare</a:t>
          </a:r>
          <a:endParaRPr lang="en-US" sz="1200" dirty="0" smtClean="0"/>
        </a:p>
        <a:p>
          <a:r>
            <a:rPr lang="en-GB" sz="1200" dirty="0" smtClean="0"/>
            <a:t>Nominated proxy spokesperson</a:t>
          </a:r>
          <a:endParaRPr lang="en-US" sz="1400" dirty="0"/>
        </a:p>
        <a:p>
          <a:endParaRPr lang="en-US" sz="2400" dirty="0"/>
        </a:p>
        <a:p>
          <a:endParaRPr lang="en-US" sz="1400" dirty="0"/>
        </a:p>
        <a:p>
          <a:endParaRPr lang="en-US" sz="1400" dirty="0" smtClean="0"/>
        </a:p>
        <a:p>
          <a:r>
            <a:rPr lang="en-US" sz="1400" dirty="0" smtClean="0"/>
            <a:t>*</a:t>
          </a:r>
          <a:r>
            <a:rPr lang="en-US" sz="1400" dirty="0"/>
            <a:t>This is a</a:t>
          </a:r>
          <a:r>
            <a:rPr lang="en-US" sz="1400" dirty="0" smtClean="0"/>
            <a:t>...</a:t>
          </a:r>
        </a:p>
        <a:p>
          <a:r>
            <a:rPr lang="en-GB" sz="1600" dirty="0" smtClean="0">
              <a:solidFill>
                <a:srgbClr val="008000"/>
              </a:solidFill>
            </a:rPr>
            <a:t>Proxy or Lasting Power of Attorney</a:t>
          </a:r>
          <a:endParaRPr lang="en-US" sz="1600" dirty="0">
            <a:solidFill>
              <a:srgbClr val="008000"/>
            </a:solidFill>
          </a:endParaRPr>
        </a:p>
        <a:p>
          <a:endParaRPr lang="en-US" sz="1400" dirty="0"/>
        </a:p>
        <a:p>
          <a:endParaRPr lang="en-US" sz="1400" dirty="0"/>
        </a:p>
      </dgm:t>
    </dgm:pt>
    <dgm:pt modelId="{E566AF50-0D51-484E-A82B-C1857D1B240C}" type="parTrans" cxnId="{43791B55-9916-41CB-951E-6ADF054F3E27}">
      <dgm:prSet/>
      <dgm:spPr/>
      <dgm:t>
        <a:bodyPr/>
        <a:lstStyle/>
        <a:p>
          <a:endParaRPr lang="en-US"/>
        </a:p>
      </dgm:t>
    </dgm:pt>
    <dgm:pt modelId="{AE9B6E55-9024-47EE-82CC-86233D897837}" type="sibTrans" cxnId="{43791B55-9916-41CB-951E-6ADF054F3E27}">
      <dgm:prSet/>
      <dgm:spPr/>
      <dgm:t>
        <a:bodyPr/>
        <a:lstStyle/>
        <a:p>
          <a:endParaRPr lang="en-US"/>
        </a:p>
      </dgm:t>
    </dgm:pt>
    <dgm:pt modelId="{1791099B-311C-417A-881B-147876BE7595}" type="pres">
      <dgm:prSet presAssocID="{B252479F-1486-417F-99C8-F497CCA123DD}" presName="hierChild1" presStyleCnt="0">
        <dgm:presLayoutVars>
          <dgm:orgChart val="1"/>
          <dgm:chPref val="1"/>
          <dgm:dir/>
          <dgm:animOne val="branch"/>
          <dgm:animLvl val="lvl"/>
          <dgm:resizeHandles/>
        </dgm:presLayoutVars>
      </dgm:prSet>
      <dgm:spPr/>
      <dgm:t>
        <a:bodyPr/>
        <a:lstStyle/>
        <a:p>
          <a:endParaRPr lang="en-US"/>
        </a:p>
      </dgm:t>
    </dgm:pt>
    <dgm:pt modelId="{6F881E23-F544-4857-AED5-0DEF050588AE}" type="pres">
      <dgm:prSet presAssocID="{59EA7809-2D8F-488D-A625-2BA11A1CA05E}" presName="hierRoot1" presStyleCnt="0">
        <dgm:presLayoutVars>
          <dgm:hierBranch val="init"/>
        </dgm:presLayoutVars>
      </dgm:prSet>
      <dgm:spPr/>
    </dgm:pt>
    <dgm:pt modelId="{AEDDD954-B207-4195-9BDE-CCD81FEA46DC}" type="pres">
      <dgm:prSet presAssocID="{59EA7809-2D8F-488D-A625-2BA11A1CA05E}" presName="rootComposite1" presStyleCnt="0"/>
      <dgm:spPr/>
    </dgm:pt>
    <dgm:pt modelId="{DC1923D7-C585-417A-BC29-9BFF1896E210}" type="pres">
      <dgm:prSet presAssocID="{59EA7809-2D8F-488D-A625-2BA11A1CA05E}" presName="rootText1" presStyleLbl="node0" presStyleIdx="0" presStyleCnt="1" custScaleX="157078" custScaleY="109946">
        <dgm:presLayoutVars>
          <dgm:chPref val="3"/>
        </dgm:presLayoutVars>
      </dgm:prSet>
      <dgm:spPr/>
      <dgm:t>
        <a:bodyPr/>
        <a:lstStyle/>
        <a:p>
          <a:endParaRPr lang="en-US"/>
        </a:p>
      </dgm:t>
    </dgm:pt>
    <dgm:pt modelId="{6C330CF4-4C17-4FFA-AC38-0271F0490C5B}" type="pres">
      <dgm:prSet presAssocID="{59EA7809-2D8F-488D-A625-2BA11A1CA05E}" presName="rootConnector1" presStyleLbl="node1" presStyleIdx="0" presStyleCnt="0"/>
      <dgm:spPr/>
      <dgm:t>
        <a:bodyPr/>
        <a:lstStyle/>
        <a:p>
          <a:endParaRPr lang="en-US"/>
        </a:p>
      </dgm:t>
    </dgm:pt>
    <dgm:pt modelId="{4CD5549F-C9CC-455E-983D-D24BC2D757E6}" type="pres">
      <dgm:prSet presAssocID="{59EA7809-2D8F-488D-A625-2BA11A1CA05E}" presName="hierChild2" presStyleCnt="0"/>
      <dgm:spPr/>
    </dgm:pt>
    <dgm:pt modelId="{83FD8558-0D4D-4781-B574-7F09C422161E}" type="pres">
      <dgm:prSet presAssocID="{A27EC86B-07A5-4029-96D8-8FD3D8F92A96}" presName="Name37" presStyleLbl="parChTrans1D2" presStyleIdx="0" presStyleCnt="3"/>
      <dgm:spPr/>
      <dgm:t>
        <a:bodyPr/>
        <a:lstStyle/>
        <a:p>
          <a:endParaRPr lang="en-US"/>
        </a:p>
      </dgm:t>
    </dgm:pt>
    <dgm:pt modelId="{F40D4DAE-0866-46BF-8746-3BCA5759767D}" type="pres">
      <dgm:prSet presAssocID="{4E96E29C-90D7-41C6-ADE1-2D8606DD350F}" presName="hierRoot2" presStyleCnt="0">
        <dgm:presLayoutVars>
          <dgm:hierBranch val="init"/>
        </dgm:presLayoutVars>
      </dgm:prSet>
      <dgm:spPr/>
    </dgm:pt>
    <dgm:pt modelId="{796E6D35-5B4C-4312-B62E-C659406BF9CF}" type="pres">
      <dgm:prSet presAssocID="{4E96E29C-90D7-41C6-ADE1-2D8606DD350F}" presName="rootComposite" presStyleCnt="0"/>
      <dgm:spPr/>
    </dgm:pt>
    <dgm:pt modelId="{42993898-C2E9-4A94-9E4A-181D5CC47A4A}" type="pres">
      <dgm:prSet presAssocID="{4E96E29C-90D7-41C6-ADE1-2D8606DD350F}" presName="rootText" presStyleLbl="node2" presStyleIdx="0" presStyleCnt="3" custScaleX="124302" custScaleY="303139">
        <dgm:presLayoutVars>
          <dgm:chPref val="3"/>
        </dgm:presLayoutVars>
      </dgm:prSet>
      <dgm:spPr/>
      <dgm:t>
        <a:bodyPr/>
        <a:lstStyle/>
        <a:p>
          <a:endParaRPr lang="en-US"/>
        </a:p>
      </dgm:t>
    </dgm:pt>
    <dgm:pt modelId="{431CA59B-C3B4-4854-973B-DF2606BC9B1B}" type="pres">
      <dgm:prSet presAssocID="{4E96E29C-90D7-41C6-ADE1-2D8606DD350F}" presName="rootConnector" presStyleLbl="node2" presStyleIdx="0" presStyleCnt="3"/>
      <dgm:spPr/>
      <dgm:t>
        <a:bodyPr/>
        <a:lstStyle/>
        <a:p>
          <a:endParaRPr lang="en-US"/>
        </a:p>
      </dgm:t>
    </dgm:pt>
    <dgm:pt modelId="{147AC10B-394B-4A5B-9E16-DDFB3F52B773}" type="pres">
      <dgm:prSet presAssocID="{4E96E29C-90D7-41C6-ADE1-2D8606DD350F}" presName="hierChild4" presStyleCnt="0"/>
      <dgm:spPr/>
    </dgm:pt>
    <dgm:pt modelId="{A178F780-15BD-4019-BF0A-76FC68791CE5}" type="pres">
      <dgm:prSet presAssocID="{4E96E29C-90D7-41C6-ADE1-2D8606DD350F}" presName="hierChild5" presStyleCnt="0"/>
      <dgm:spPr/>
    </dgm:pt>
    <dgm:pt modelId="{CEBA42ED-BEAD-43FE-AC56-3522CA8FE27E}" type="pres">
      <dgm:prSet presAssocID="{B329FDC6-4E86-43E1-9159-A5819731A253}" presName="Name37" presStyleLbl="parChTrans1D2" presStyleIdx="1" presStyleCnt="3"/>
      <dgm:spPr/>
      <dgm:t>
        <a:bodyPr/>
        <a:lstStyle/>
        <a:p>
          <a:endParaRPr lang="en-US"/>
        </a:p>
      </dgm:t>
    </dgm:pt>
    <dgm:pt modelId="{F6BEECCC-8EF7-48FF-88A9-2B90AA0DCBE6}" type="pres">
      <dgm:prSet presAssocID="{97258FBB-F620-44D7-9DD5-42DA3D388E53}" presName="hierRoot2" presStyleCnt="0">
        <dgm:presLayoutVars>
          <dgm:hierBranch val="init"/>
        </dgm:presLayoutVars>
      </dgm:prSet>
      <dgm:spPr/>
    </dgm:pt>
    <dgm:pt modelId="{2C6E8914-A10B-48D9-B801-517A57102953}" type="pres">
      <dgm:prSet presAssocID="{97258FBB-F620-44D7-9DD5-42DA3D388E53}" presName="rootComposite" presStyleCnt="0"/>
      <dgm:spPr/>
    </dgm:pt>
    <dgm:pt modelId="{49119159-2179-41D8-BB03-09B6BF6AEE00}" type="pres">
      <dgm:prSet presAssocID="{97258FBB-F620-44D7-9DD5-42DA3D388E53}" presName="rootText" presStyleLbl="node2" presStyleIdx="1" presStyleCnt="3" custScaleX="125197" custScaleY="298728">
        <dgm:presLayoutVars>
          <dgm:chPref val="3"/>
        </dgm:presLayoutVars>
      </dgm:prSet>
      <dgm:spPr/>
      <dgm:t>
        <a:bodyPr/>
        <a:lstStyle/>
        <a:p>
          <a:endParaRPr lang="en-US"/>
        </a:p>
      </dgm:t>
    </dgm:pt>
    <dgm:pt modelId="{0AEFA392-1B3A-45FE-B0B1-3E2EDD94FBDB}" type="pres">
      <dgm:prSet presAssocID="{97258FBB-F620-44D7-9DD5-42DA3D388E53}" presName="rootConnector" presStyleLbl="node2" presStyleIdx="1" presStyleCnt="3"/>
      <dgm:spPr/>
      <dgm:t>
        <a:bodyPr/>
        <a:lstStyle/>
        <a:p>
          <a:endParaRPr lang="en-US"/>
        </a:p>
      </dgm:t>
    </dgm:pt>
    <dgm:pt modelId="{B7D178ED-0756-4A54-A5B8-98BA38D0579F}" type="pres">
      <dgm:prSet presAssocID="{97258FBB-F620-44D7-9DD5-42DA3D388E53}" presName="hierChild4" presStyleCnt="0"/>
      <dgm:spPr/>
    </dgm:pt>
    <dgm:pt modelId="{DF131072-31B9-46A8-A94E-D92C96D90657}" type="pres">
      <dgm:prSet presAssocID="{97258FBB-F620-44D7-9DD5-42DA3D388E53}" presName="hierChild5" presStyleCnt="0"/>
      <dgm:spPr/>
    </dgm:pt>
    <dgm:pt modelId="{C3136047-DAC5-4D7C-A5B4-45DF9848979F}" type="pres">
      <dgm:prSet presAssocID="{E566AF50-0D51-484E-A82B-C1857D1B240C}" presName="Name37" presStyleLbl="parChTrans1D2" presStyleIdx="2" presStyleCnt="3"/>
      <dgm:spPr/>
      <dgm:t>
        <a:bodyPr/>
        <a:lstStyle/>
        <a:p>
          <a:endParaRPr lang="en-US"/>
        </a:p>
      </dgm:t>
    </dgm:pt>
    <dgm:pt modelId="{941FA5A6-07DD-4C01-9AC6-64EDF363A0D4}" type="pres">
      <dgm:prSet presAssocID="{ABE6D290-A67E-4C07-A5DD-52C7B37D77DD}" presName="hierRoot2" presStyleCnt="0">
        <dgm:presLayoutVars>
          <dgm:hierBranch val="init"/>
        </dgm:presLayoutVars>
      </dgm:prSet>
      <dgm:spPr/>
    </dgm:pt>
    <dgm:pt modelId="{F6DC1777-D533-42B9-8F9B-B43287A29CAA}" type="pres">
      <dgm:prSet presAssocID="{ABE6D290-A67E-4C07-A5DD-52C7B37D77DD}" presName="rootComposite" presStyleCnt="0"/>
      <dgm:spPr/>
    </dgm:pt>
    <dgm:pt modelId="{5F677DD6-9DE1-4F50-A7D2-DFFF61F8C944}" type="pres">
      <dgm:prSet presAssocID="{ABE6D290-A67E-4C07-A5DD-52C7B37D77DD}" presName="rootText" presStyleLbl="node2" presStyleIdx="2" presStyleCnt="3" custScaleX="116734" custScaleY="296990">
        <dgm:presLayoutVars>
          <dgm:chPref val="3"/>
        </dgm:presLayoutVars>
      </dgm:prSet>
      <dgm:spPr/>
      <dgm:t>
        <a:bodyPr/>
        <a:lstStyle/>
        <a:p>
          <a:endParaRPr lang="en-US"/>
        </a:p>
      </dgm:t>
    </dgm:pt>
    <dgm:pt modelId="{1D0F423D-116A-48C2-B626-120E8ABAE647}" type="pres">
      <dgm:prSet presAssocID="{ABE6D290-A67E-4C07-A5DD-52C7B37D77DD}" presName="rootConnector" presStyleLbl="node2" presStyleIdx="2" presStyleCnt="3"/>
      <dgm:spPr/>
      <dgm:t>
        <a:bodyPr/>
        <a:lstStyle/>
        <a:p>
          <a:endParaRPr lang="en-US"/>
        </a:p>
      </dgm:t>
    </dgm:pt>
    <dgm:pt modelId="{2BDED893-CC72-4AAD-AF18-AFE1E14732BC}" type="pres">
      <dgm:prSet presAssocID="{ABE6D290-A67E-4C07-A5DD-52C7B37D77DD}" presName="hierChild4" presStyleCnt="0"/>
      <dgm:spPr/>
    </dgm:pt>
    <dgm:pt modelId="{C9B7EA91-D80E-484F-BB85-40FBE08D8FCE}" type="pres">
      <dgm:prSet presAssocID="{ABE6D290-A67E-4C07-A5DD-52C7B37D77DD}" presName="hierChild5" presStyleCnt="0"/>
      <dgm:spPr/>
    </dgm:pt>
    <dgm:pt modelId="{D50E524A-E9BA-4A2E-B84D-CDA1D8321D5E}" type="pres">
      <dgm:prSet presAssocID="{59EA7809-2D8F-488D-A625-2BA11A1CA05E}" presName="hierChild3" presStyleCnt="0"/>
      <dgm:spPr/>
    </dgm:pt>
  </dgm:ptLst>
  <dgm:cxnLst>
    <dgm:cxn modelId="{2C998EF0-4438-480B-9274-3EA66EA45087}" srcId="{B252479F-1486-417F-99C8-F497CCA123DD}" destId="{59EA7809-2D8F-488D-A625-2BA11A1CA05E}" srcOrd="0" destOrd="0" parTransId="{E383C31E-61D2-4926-8CF3-C5975C3DD14B}" sibTransId="{E0DAE104-77DA-4BC1-9400-004E9656AC94}"/>
    <dgm:cxn modelId="{AFEB8074-6C2D-4D73-998B-6BF75903FB4A}" type="presOf" srcId="{E566AF50-0D51-484E-A82B-C1857D1B240C}" destId="{C3136047-DAC5-4D7C-A5B4-45DF9848979F}" srcOrd="0" destOrd="0" presId="urn:microsoft.com/office/officeart/2005/8/layout/orgChart1"/>
    <dgm:cxn modelId="{CE2D6681-478E-45F4-BFA4-03CBB8E36946}" srcId="{59EA7809-2D8F-488D-A625-2BA11A1CA05E}" destId="{97258FBB-F620-44D7-9DD5-42DA3D388E53}" srcOrd="1" destOrd="0" parTransId="{B329FDC6-4E86-43E1-9159-A5819731A253}" sibTransId="{5BCF271C-5A5F-47B5-92CF-7DA9AB1D4F1A}"/>
    <dgm:cxn modelId="{024A83A4-12AD-4C28-AF12-6ADE9C71DD63}" type="presOf" srcId="{B329FDC6-4E86-43E1-9159-A5819731A253}" destId="{CEBA42ED-BEAD-43FE-AC56-3522CA8FE27E}" srcOrd="0" destOrd="0" presId="urn:microsoft.com/office/officeart/2005/8/layout/orgChart1"/>
    <dgm:cxn modelId="{185B099F-7044-4BA5-9F4C-4C99AC1019C2}" type="presOf" srcId="{59EA7809-2D8F-488D-A625-2BA11A1CA05E}" destId="{DC1923D7-C585-417A-BC29-9BFF1896E210}" srcOrd="0" destOrd="0" presId="urn:microsoft.com/office/officeart/2005/8/layout/orgChart1"/>
    <dgm:cxn modelId="{6C6C846C-BD39-48CE-BC98-8177A662DBD2}" type="presOf" srcId="{59EA7809-2D8F-488D-A625-2BA11A1CA05E}" destId="{6C330CF4-4C17-4FFA-AC38-0271F0490C5B}" srcOrd="1" destOrd="0" presId="urn:microsoft.com/office/officeart/2005/8/layout/orgChart1"/>
    <dgm:cxn modelId="{459EE2AC-1458-417B-80EE-DD51B065E2A3}" type="presOf" srcId="{97258FBB-F620-44D7-9DD5-42DA3D388E53}" destId="{49119159-2179-41D8-BB03-09B6BF6AEE00}" srcOrd="0" destOrd="0" presId="urn:microsoft.com/office/officeart/2005/8/layout/orgChart1"/>
    <dgm:cxn modelId="{5386879E-1C9D-43F6-A9AF-7A1A3639519A}" type="presOf" srcId="{B252479F-1486-417F-99C8-F497CCA123DD}" destId="{1791099B-311C-417A-881B-147876BE7595}" srcOrd="0" destOrd="0" presId="urn:microsoft.com/office/officeart/2005/8/layout/orgChart1"/>
    <dgm:cxn modelId="{43791B55-9916-41CB-951E-6ADF054F3E27}" srcId="{59EA7809-2D8F-488D-A625-2BA11A1CA05E}" destId="{ABE6D290-A67E-4C07-A5DD-52C7B37D77DD}" srcOrd="2" destOrd="0" parTransId="{E566AF50-0D51-484E-A82B-C1857D1B240C}" sibTransId="{AE9B6E55-9024-47EE-82CC-86233D897837}"/>
    <dgm:cxn modelId="{7C9E455B-5F8D-4D44-B174-82DBDF88A1C9}" type="presOf" srcId="{ABE6D290-A67E-4C07-A5DD-52C7B37D77DD}" destId="{5F677DD6-9DE1-4F50-A7D2-DFFF61F8C944}" srcOrd="0" destOrd="0" presId="urn:microsoft.com/office/officeart/2005/8/layout/orgChart1"/>
    <dgm:cxn modelId="{D737F5FD-4058-4A72-B646-3750C4B1F788}" type="presOf" srcId="{97258FBB-F620-44D7-9DD5-42DA3D388E53}" destId="{0AEFA392-1B3A-45FE-B0B1-3E2EDD94FBDB}" srcOrd="1" destOrd="0" presId="urn:microsoft.com/office/officeart/2005/8/layout/orgChart1"/>
    <dgm:cxn modelId="{E85C9A15-4E00-4784-9383-55B57C49B1D8}" type="presOf" srcId="{4E96E29C-90D7-41C6-ADE1-2D8606DD350F}" destId="{431CA59B-C3B4-4854-973B-DF2606BC9B1B}" srcOrd="1" destOrd="0" presId="urn:microsoft.com/office/officeart/2005/8/layout/orgChart1"/>
    <dgm:cxn modelId="{A45F100A-B88E-41F6-BB25-90AD808BB48D}" type="presOf" srcId="{A27EC86B-07A5-4029-96D8-8FD3D8F92A96}" destId="{83FD8558-0D4D-4781-B574-7F09C422161E}" srcOrd="0" destOrd="0" presId="urn:microsoft.com/office/officeart/2005/8/layout/orgChart1"/>
    <dgm:cxn modelId="{BB862FE5-8E9B-463D-AA67-D261EA8FB56A}" type="presOf" srcId="{4E96E29C-90D7-41C6-ADE1-2D8606DD350F}" destId="{42993898-C2E9-4A94-9E4A-181D5CC47A4A}" srcOrd="0" destOrd="0" presId="urn:microsoft.com/office/officeart/2005/8/layout/orgChart1"/>
    <dgm:cxn modelId="{D49E2DCA-B733-4794-9A9F-C5648C4DD37E}" srcId="{59EA7809-2D8F-488D-A625-2BA11A1CA05E}" destId="{4E96E29C-90D7-41C6-ADE1-2D8606DD350F}" srcOrd="0" destOrd="0" parTransId="{A27EC86B-07A5-4029-96D8-8FD3D8F92A96}" sibTransId="{B80C3D2D-4321-4928-9ECD-7E4C57EDD097}"/>
    <dgm:cxn modelId="{7F1CA23D-AE6F-41A5-95B1-FB33A7EFCD18}" type="presOf" srcId="{ABE6D290-A67E-4C07-A5DD-52C7B37D77DD}" destId="{1D0F423D-116A-48C2-B626-120E8ABAE647}" srcOrd="1" destOrd="0" presId="urn:microsoft.com/office/officeart/2005/8/layout/orgChart1"/>
    <dgm:cxn modelId="{D3574A1F-5464-4CDB-B652-1333FFE6E588}" type="presParOf" srcId="{1791099B-311C-417A-881B-147876BE7595}" destId="{6F881E23-F544-4857-AED5-0DEF050588AE}" srcOrd="0" destOrd="0" presId="urn:microsoft.com/office/officeart/2005/8/layout/orgChart1"/>
    <dgm:cxn modelId="{31573CF9-5274-4FAB-8268-B8C933301283}" type="presParOf" srcId="{6F881E23-F544-4857-AED5-0DEF050588AE}" destId="{AEDDD954-B207-4195-9BDE-CCD81FEA46DC}" srcOrd="0" destOrd="0" presId="urn:microsoft.com/office/officeart/2005/8/layout/orgChart1"/>
    <dgm:cxn modelId="{65573759-3059-423D-9669-96698866530F}" type="presParOf" srcId="{AEDDD954-B207-4195-9BDE-CCD81FEA46DC}" destId="{DC1923D7-C585-417A-BC29-9BFF1896E210}" srcOrd="0" destOrd="0" presId="urn:microsoft.com/office/officeart/2005/8/layout/orgChart1"/>
    <dgm:cxn modelId="{35195782-A957-4D7E-BB5E-7AE73AC84589}" type="presParOf" srcId="{AEDDD954-B207-4195-9BDE-CCD81FEA46DC}" destId="{6C330CF4-4C17-4FFA-AC38-0271F0490C5B}" srcOrd="1" destOrd="0" presId="urn:microsoft.com/office/officeart/2005/8/layout/orgChart1"/>
    <dgm:cxn modelId="{C3859312-1AD3-4D18-B878-D5AE6B9D864D}" type="presParOf" srcId="{6F881E23-F544-4857-AED5-0DEF050588AE}" destId="{4CD5549F-C9CC-455E-983D-D24BC2D757E6}" srcOrd="1" destOrd="0" presId="urn:microsoft.com/office/officeart/2005/8/layout/orgChart1"/>
    <dgm:cxn modelId="{01D8060E-9BA3-48CF-A521-49D4D261A4BE}" type="presParOf" srcId="{4CD5549F-C9CC-455E-983D-D24BC2D757E6}" destId="{83FD8558-0D4D-4781-B574-7F09C422161E}" srcOrd="0" destOrd="0" presId="urn:microsoft.com/office/officeart/2005/8/layout/orgChart1"/>
    <dgm:cxn modelId="{B98ECBAC-D832-486A-9DE1-D9E26AD60953}" type="presParOf" srcId="{4CD5549F-C9CC-455E-983D-D24BC2D757E6}" destId="{F40D4DAE-0866-46BF-8746-3BCA5759767D}" srcOrd="1" destOrd="0" presId="urn:microsoft.com/office/officeart/2005/8/layout/orgChart1"/>
    <dgm:cxn modelId="{047578A7-BE86-48F0-8287-14B9B46184A0}" type="presParOf" srcId="{F40D4DAE-0866-46BF-8746-3BCA5759767D}" destId="{796E6D35-5B4C-4312-B62E-C659406BF9CF}" srcOrd="0" destOrd="0" presId="urn:microsoft.com/office/officeart/2005/8/layout/orgChart1"/>
    <dgm:cxn modelId="{A6935ECF-E57D-47E1-B81E-FC1352646B89}" type="presParOf" srcId="{796E6D35-5B4C-4312-B62E-C659406BF9CF}" destId="{42993898-C2E9-4A94-9E4A-181D5CC47A4A}" srcOrd="0" destOrd="0" presId="urn:microsoft.com/office/officeart/2005/8/layout/orgChart1"/>
    <dgm:cxn modelId="{1A796EDA-7A39-4990-8A8E-9C9744381EA0}" type="presParOf" srcId="{796E6D35-5B4C-4312-B62E-C659406BF9CF}" destId="{431CA59B-C3B4-4854-973B-DF2606BC9B1B}" srcOrd="1" destOrd="0" presId="urn:microsoft.com/office/officeart/2005/8/layout/orgChart1"/>
    <dgm:cxn modelId="{82AC6BA8-DB6C-42D3-8FC0-6E6FF961DB74}" type="presParOf" srcId="{F40D4DAE-0866-46BF-8746-3BCA5759767D}" destId="{147AC10B-394B-4A5B-9E16-DDFB3F52B773}" srcOrd="1" destOrd="0" presId="urn:microsoft.com/office/officeart/2005/8/layout/orgChart1"/>
    <dgm:cxn modelId="{ECA85DF2-8BEE-4784-8894-8229E9391E1C}" type="presParOf" srcId="{F40D4DAE-0866-46BF-8746-3BCA5759767D}" destId="{A178F780-15BD-4019-BF0A-76FC68791CE5}" srcOrd="2" destOrd="0" presId="urn:microsoft.com/office/officeart/2005/8/layout/orgChart1"/>
    <dgm:cxn modelId="{2BE1D265-A864-4C4A-B0D8-F1E99AD09C9A}" type="presParOf" srcId="{4CD5549F-C9CC-455E-983D-D24BC2D757E6}" destId="{CEBA42ED-BEAD-43FE-AC56-3522CA8FE27E}" srcOrd="2" destOrd="0" presId="urn:microsoft.com/office/officeart/2005/8/layout/orgChart1"/>
    <dgm:cxn modelId="{D422E406-46B9-43C7-8141-9652547539FF}" type="presParOf" srcId="{4CD5549F-C9CC-455E-983D-D24BC2D757E6}" destId="{F6BEECCC-8EF7-48FF-88A9-2B90AA0DCBE6}" srcOrd="3" destOrd="0" presId="urn:microsoft.com/office/officeart/2005/8/layout/orgChart1"/>
    <dgm:cxn modelId="{E784DAB4-9F23-438E-8184-24BC3D748503}" type="presParOf" srcId="{F6BEECCC-8EF7-48FF-88A9-2B90AA0DCBE6}" destId="{2C6E8914-A10B-48D9-B801-517A57102953}" srcOrd="0" destOrd="0" presId="urn:microsoft.com/office/officeart/2005/8/layout/orgChart1"/>
    <dgm:cxn modelId="{A188640F-D19D-4E60-863F-96CF0E3EEF4C}" type="presParOf" srcId="{2C6E8914-A10B-48D9-B801-517A57102953}" destId="{49119159-2179-41D8-BB03-09B6BF6AEE00}" srcOrd="0" destOrd="0" presId="urn:microsoft.com/office/officeart/2005/8/layout/orgChart1"/>
    <dgm:cxn modelId="{3224A75F-1750-4BA6-95FB-290675EE4F5B}" type="presParOf" srcId="{2C6E8914-A10B-48D9-B801-517A57102953}" destId="{0AEFA392-1B3A-45FE-B0B1-3E2EDD94FBDB}" srcOrd="1" destOrd="0" presId="urn:microsoft.com/office/officeart/2005/8/layout/orgChart1"/>
    <dgm:cxn modelId="{3D98A08D-C462-41E3-B8DC-99E5F8298D2F}" type="presParOf" srcId="{F6BEECCC-8EF7-48FF-88A9-2B90AA0DCBE6}" destId="{B7D178ED-0756-4A54-A5B8-98BA38D0579F}" srcOrd="1" destOrd="0" presId="urn:microsoft.com/office/officeart/2005/8/layout/orgChart1"/>
    <dgm:cxn modelId="{3D3F6687-0A2E-4DE3-BC7E-8A313FE8E393}" type="presParOf" srcId="{F6BEECCC-8EF7-48FF-88A9-2B90AA0DCBE6}" destId="{DF131072-31B9-46A8-A94E-D92C96D90657}" srcOrd="2" destOrd="0" presId="urn:microsoft.com/office/officeart/2005/8/layout/orgChart1"/>
    <dgm:cxn modelId="{883E2C99-83F3-419F-8E44-3A1B0B947B53}" type="presParOf" srcId="{4CD5549F-C9CC-455E-983D-D24BC2D757E6}" destId="{C3136047-DAC5-4D7C-A5B4-45DF9848979F}" srcOrd="4" destOrd="0" presId="urn:microsoft.com/office/officeart/2005/8/layout/orgChart1"/>
    <dgm:cxn modelId="{55197524-B613-46C8-8B01-05926B67F9F5}" type="presParOf" srcId="{4CD5549F-C9CC-455E-983D-D24BC2D757E6}" destId="{941FA5A6-07DD-4C01-9AC6-64EDF363A0D4}" srcOrd="5" destOrd="0" presId="urn:microsoft.com/office/officeart/2005/8/layout/orgChart1"/>
    <dgm:cxn modelId="{D0832612-A800-4D0C-A3C5-E6B82F04A2B3}" type="presParOf" srcId="{941FA5A6-07DD-4C01-9AC6-64EDF363A0D4}" destId="{F6DC1777-D533-42B9-8F9B-B43287A29CAA}" srcOrd="0" destOrd="0" presId="urn:microsoft.com/office/officeart/2005/8/layout/orgChart1"/>
    <dgm:cxn modelId="{0CADD8AA-FCBF-4D31-87BF-7B0022C921F2}" type="presParOf" srcId="{F6DC1777-D533-42B9-8F9B-B43287A29CAA}" destId="{5F677DD6-9DE1-4F50-A7D2-DFFF61F8C944}" srcOrd="0" destOrd="0" presId="urn:microsoft.com/office/officeart/2005/8/layout/orgChart1"/>
    <dgm:cxn modelId="{330001AF-D128-4FAE-BD3E-8001BA0788D4}" type="presParOf" srcId="{F6DC1777-D533-42B9-8F9B-B43287A29CAA}" destId="{1D0F423D-116A-48C2-B626-120E8ABAE647}" srcOrd="1" destOrd="0" presId="urn:microsoft.com/office/officeart/2005/8/layout/orgChart1"/>
    <dgm:cxn modelId="{629A815B-2534-480E-A4D0-886E9612D08C}" type="presParOf" srcId="{941FA5A6-07DD-4C01-9AC6-64EDF363A0D4}" destId="{2BDED893-CC72-4AAD-AF18-AFE1E14732BC}" srcOrd="1" destOrd="0" presId="urn:microsoft.com/office/officeart/2005/8/layout/orgChart1"/>
    <dgm:cxn modelId="{B9F1116F-C080-4B9A-8173-F392D32F3C6A}" type="presParOf" srcId="{941FA5A6-07DD-4C01-9AC6-64EDF363A0D4}" destId="{C9B7EA91-D80E-484F-BB85-40FBE08D8FCE}" srcOrd="2" destOrd="0" presId="urn:microsoft.com/office/officeart/2005/8/layout/orgChart1"/>
    <dgm:cxn modelId="{A96EFA79-4338-4DFA-8A9A-70A3D6CEFD63}" type="presParOf" srcId="{6F881E23-F544-4857-AED5-0DEF050588AE}" destId="{D50E524A-E9BA-4A2E-B84D-CDA1D8321D5E}"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2479F-1486-417F-99C8-F497CCA123DD}"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US"/>
        </a:p>
      </dgm:t>
    </dgm:pt>
    <dgm:pt modelId="{59EA7809-2D8F-488D-A625-2BA11A1CA05E}">
      <dgm:prSet phldrT="[Text]" custT="1"/>
      <dgm:spPr>
        <a:ln w="28575">
          <a:solidFill>
            <a:srgbClr val="0070C0"/>
          </a:solidFill>
        </a:ln>
      </dgm:spPr>
      <dgm:t>
        <a:bodyPr/>
        <a:lstStyle/>
        <a:p>
          <a:r>
            <a:rPr lang="en-US" sz="1600" b="1" dirty="0"/>
            <a:t>Advance Care Planning</a:t>
          </a:r>
        </a:p>
      </dgm:t>
    </dgm:pt>
    <dgm:pt modelId="{E383C31E-61D2-4926-8CF3-C5975C3DD14B}" type="parTrans" cxnId="{2C998EF0-4438-480B-9274-3EA66EA45087}">
      <dgm:prSet/>
      <dgm:spPr/>
      <dgm:t>
        <a:bodyPr/>
        <a:lstStyle/>
        <a:p>
          <a:endParaRPr lang="en-US"/>
        </a:p>
      </dgm:t>
    </dgm:pt>
    <dgm:pt modelId="{E0DAE104-77DA-4BC1-9400-004E9656AC94}" type="sibTrans" cxnId="{2C998EF0-4438-480B-9274-3EA66EA45087}">
      <dgm:prSet/>
      <dgm:spPr/>
      <dgm:t>
        <a:bodyPr/>
        <a:lstStyle/>
        <a:p>
          <a:endParaRPr lang="en-US"/>
        </a:p>
      </dgm:t>
    </dgm:pt>
    <dgm:pt modelId="{4E96E29C-90D7-41C6-ADE1-2D8606DD350F}">
      <dgm:prSet phldrT="[Text]" custT="1"/>
      <dgm:spPr>
        <a:ln w="28575">
          <a:solidFill>
            <a:srgbClr val="0070C0"/>
          </a:solidFill>
        </a:ln>
      </dgm:spPr>
      <dgm:t>
        <a:bodyPr/>
        <a:lstStyle/>
        <a:p>
          <a:endParaRPr lang="en-US" sz="1400" dirty="0"/>
        </a:p>
        <a:p>
          <a:endParaRPr lang="en-US" sz="1400" dirty="0" smtClean="0">
            <a:solidFill>
              <a:schemeClr val="tx1"/>
            </a:solidFill>
          </a:endParaRPr>
        </a:p>
        <a:p>
          <a:endParaRPr lang="en-US" sz="1400" b="1" dirty="0" smtClean="0">
            <a:solidFill>
              <a:schemeClr val="tx1"/>
            </a:solidFill>
          </a:endParaRPr>
        </a:p>
        <a:p>
          <a:r>
            <a:rPr lang="en-US" sz="1400" b="1" dirty="0" smtClean="0">
              <a:solidFill>
                <a:schemeClr val="tx1"/>
              </a:solidFill>
            </a:rPr>
            <a:t>What </a:t>
          </a:r>
          <a:r>
            <a:rPr lang="en-US" sz="1400" b="1" dirty="0">
              <a:solidFill>
                <a:schemeClr val="tx1"/>
              </a:solidFill>
            </a:rPr>
            <a:t>you do want to </a:t>
          </a:r>
          <a:r>
            <a:rPr lang="en-US" sz="1400" b="1" dirty="0" smtClean="0">
              <a:solidFill>
                <a:schemeClr val="tx1"/>
              </a:solidFill>
            </a:rPr>
            <a:t>happen</a:t>
          </a:r>
        </a:p>
        <a:p>
          <a:endParaRPr lang="en-US" sz="1400" b="1" dirty="0">
            <a:solidFill>
              <a:schemeClr val="tx1"/>
            </a:solidFill>
          </a:endParaRPr>
        </a:p>
        <a:p>
          <a:r>
            <a:rPr lang="en-GB" sz="1200" dirty="0" smtClean="0">
              <a:solidFill>
                <a:schemeClr val="tx1"/>
              </a:solidFill>
            </a:rPr>
            <a:t>Preferred Priorities for Care document (PPC)</a:t>
          </a:r>
        </a:p>
        <a:p>
          <a:r>
            <a:rPr lang="en-GB" sz="1200" dirty="0" smtClean="0">
              <a:solidFill>
                <a:schemeClr val="tx1"/>
              </a:solidFill>
            </a:rPr>
            <a:t>What music I would like to have on in my room</a:t>
          </a:r>
        </a:p>
        <a:p>
          <a:endParaRPr lang="en-US" sz="1400" dirty="0" smtClean="0">
            <a:solidFill>
              <a:schemeClr val="tx1"/>
            </a:solidFill>
          </a:endParaRPr>
        </a:p>
        <a:p>
          <a:endParaRPr lang="en-US" sz="1400" dirty="0">
            <a:solidFill>
              <a:schemeClr val="tx1"/>
            </a:solidFill>
          </a:endParaRPr>
        </a:p>
        <a:p>
          <a:r>
            <a:rPr lang="en-US" sz="1400" dirty="0">
              <a:solidFill>
                <a:schemeClr val="tx1"/>
              </a:solidFill>
            </a:rPr>
            <a:t>*This is a</a:t>
          </a:r>
          <a:r>
            <a:rPr lang="en-US" sz="1400" dirty="0" smtClean="0">
              <a:solidFill>
                <a:schemeClr val="tx1"/>
              </a:solidFill>
            </a:rPr>
            <a:t>....</a:t>
          </a:r>
        </a:p>
        <a:p>
          <a:r>
            <a:rPr lang="en-GB" sz="1600" dirty="0" smtClean="0">
              <a:solidFill>
                <a:srgbClr val="008000"/>
              </a:solidFill>
            </a:rPr>
            <a:t>Advance Statement of wishes and preferences</a:t>
          </a:r>
        </a:p>
        <a:p>
          <a:endParaRPr lang="en-US" sz="1400" dirty="0">
            <a:solidFill>
              <a:srgbClr val="008000"/>
            </a:solidFill>
          </a:endParaRPr>
        </a:p>
        <a:p>
          <a:endParaRPr lang="en-US" sz="1400" dirty="0"/>
        </a:p>
        <a:p>
          <a:endParaRPr lang="en-US" sz="1400" dirty="0"/>
        </a:p>
      </dgm:t>
    </dgm:pt>
    <dgm:pt modelId="{A27EC86B-07A5-4029-96D8-8FD3D8F92A96}" type="parTrans" cxnId="{D49E2DCA-B733-4794-9A9F-C5648C4DD37E}">
      <dgm:prSet/>
      <dgm:spPr/>
      <dgm:t>
        <a:bodyPr/>
        <a:lstStyle/>
        <a:p>
          <a:endParaRPr lang="en-US"/>
        </a:p>
      </dgm:t>
    </dgm:pt>
    <dgm:pt modelId="{B80C3D2D-4321-4928-9ECD-7E4C57EDD097}" type="sibTrans" cxnId="{D49E2DCA-B733-4794-9A9F-C5648C4DD37E}">
      <dgm:prSet/>
      <dgm:spPr/>
      <dgm:t>
        <a:bodyPr/>
        <a:lstStyle/>
        <a:p>
          <a:endParaRPr lang="en-US"/>
        </a:p>
      </dgm:t>
    </dgm:pt>
    <dgm:pt modelId="{97258FBB-F620-44D7-9DD5-42DA3D388E53}">
      <dgm:prSet phldrT="[Text]" custT="1"/>
      <dgm:spPr>
        <a:ln w="28575">
          <a:solidFill>
            <a:srgbClr val="0070C0"/>
          </a:solidFill>
        </a:ln>
      </dgm:spPr>
      <dgm:t>
        <a:bodyPr/>
        <a:lstStyle/>
        <a:p>
          <a:endParaRPr lang="en-US" sz="1400" dirty="0"/>
        </a:p>
        <a:p>
          <a:endParaRPr lang="en-US" sz="1400" dirty="0" smtClean="0"/>
        </a:p>
        <a:p>
          <a:endParaRPr lang="en-US" sz="1400" dirty="0" smtClean="0"/>
        </a:p>
        <a:p>
          <a:endParaRPr lang="en-US" sz="1400" dirty="0" smtClean="0"/>
        </a:p>
        <a:p>
          <a:r>
            <a:rPr lang="en-US" sz="1400" b="1" dirty="0" smtClean="0"/>
            <a:t>What </a:t>
          </a:r>
          <a:r>
            <a:rPr lang="en-US" sz="1400" b="1" dirty="0"/>
            <a:t>you do not want to </a:t>
          </a:r>
          <a:r>
            <a:rPr lang="en-US" sz="1400" b="1" dirty="0" smtClean="0"/>
            <a:t>happen</a:t>
          </a:r>
        </a:p>
        <a:p>
          <a:r>
            <a:rPr lang="en-GB" sz="1200" dirty="0" smtClean="0"/>
            <a:t>Do Not Attempt Cardio Pulmonary Resuscitation (DNACPR)</a:t>
          </a:r>
        </a:p>
        <a:p>
          <a:r>
            <a:rPr lang="en-GB" sz="1200" dirty="0" smtClean="0"/>
            <a:t>I don’t want artificial feeding (formalised)</a:t>
          </a:r>
          <a:endParaRPr lang="en-US" sz="1400" dirty="0" smtClean="0"/>
        </a:p>
        <a:p>
          <a:endParaRPr lang="en-US" sz="2000" dirty="0" smtClean="0"/>
        </a:p>
        <a:p>
          <a:endParaRPr lang="en-US" sz="1400" dirty="0" smtClean="0"/>
        </a:p>
        <a:p>
          <a:r>
            <a:rPr lang="en-US" sz="1400" dirty="0" smtClean="0"/>
            <a:t>This </a:t>
          </a:r>
          <a:r>
            <a:rPr lang="en-US" sz="1400" dirty="0"/>
            <a:t>is a</a:t>
          </a:r>
          <a:r>
            <a:rPr lang="en-US" sz="1400" dirty="0" smtClean="0"/>
            <a:t>...</a:t>
          </a:r>
        </a:p>
        <a:p>
          <a:r>
            <a:rPr lang="en-GB" sz="1600" dirty="0" smtClean="0">
              <a:solidFill>
                <a:srgbClr val="008000"/>
              </a:solidFill>
            </a:rPr>
            <a:t>Advanced Directive to Refuse Treatment</a:t>
          </a:r>
          <a:endParaRPr lang="en-US" sz="1600" dirty="0" smtClean="0">
            <a:solidFill>
              <a:srgbClr val="008000"/>
            </a:solidFill>
          </a:endParaRPr>
        </a:p>
        <a:p>
          <a:endParaRPr lang="en-US" sz="1400" dirty="0" smtClean="0"/>
        </a:p>
        <a:p>
          <a:endParaRPr lang="en-US" sz="1400" dirty="0"/>
        </a:p>
        <a:p>
          <a:endParaRPr lang="en-US" sz="1400" dirty="0"/>
        </a:p>
        <a:p>
          <a:r>
            <a:rPr lang="en-US" sz="1400" dirty="0"/>
            <a:t> </a:t>
          </a:r>
        </a:p>
      </dgm:t>
    </dgm:pt>
    <dgm:pt modelId="{B329FDC6-4E86-43E1-9159-A5819731A253}" type="parTrans" cxnId="{CE2D6681-478E-45F4-BFA4-03CBB8E36946}">
      <dgm:prSet/>
      <dgm:spPr/>
      <dgm:t>
        <a:bodyPr/>
        <a:lstStyle/>
        <a:p>
          <a:endParaRPr lang="en-US"/>
        </a:p>
      </dgm:t>
    </dgm:pt>
    <dgm:pt modelId="{5BCF271C-5A5F-47B5-92CF-7DA9AB1D4F1A}" type="sibTrans" cxnId="{CE2D6681-478E-45F4-BFA4-03CBB8E36946}">
      <dgm:prSet/>
      <dgm:spPr/>
      <dgm:t>
        <a:bodyPr/>
        <a:lstStyle/>
        <a:p>
          <a:endParaRPr lang="en-US"/>
        </a:p>
      </dgm:t>
    </dgm:pt>
    <dgm:pt modelId="{ABE6D290-A67E-4C07-A5DD-52C7B37D77DD}">
      <dgm:prSet phldrT="[Text]" custT="1"/>
      <dgm:spPr>
        <a:ln w="28575">
          <a:solidFill>
            <a:srgbClr val="0070C0"/>
          </a:solidFill>
        </a:ln>
      </dgm:spPr>
      <dgm:t>
        <a:bodyPr/>
        <a:lstStyle/>
        <a:p>
          <a:endParaRPr lang="en-US" sz="1400" dirty="0"/>
        </a:p>
        <a:p>
          <a:endParaRPr lang="en-US" sz="1400" b="1" dirty="0" smtClean="0"/>
        </a:p>
        <a:p>
          <a:r>
            <a:rPr lang="en-US" sz="1400" b="1" dirty="0" smtClean="0"/>
            <a:t>Who </a:t>
          </a:r>
          <a:r>
            <a:rPr lang="en-US" sz="1400" b="1" dirty="0"/>
            <a:t>will speak for </a:t>
          </a:r>
          <a:r>
            <a:rPr lang="en-US" sz="1400" b="1" dirty="0" smtClean="0"/>
            <a:t>you</a:t>
          </a:r>
        </a:p>
        <a:p>
          <a:r>
            <a:rPr lang="en-GB" sz="1200" dirty="0" smtClean="0"/>
            <a:t>Lasting Power of Attorney for health and welfare</a:t>
          </a:r>
          <a:endParaRPr lang="en-US" sz="1200" dirty="0" smtClean="0"/>
        </a:p>
        <a:p>
          <a:r>
            <a:rPr lang="en-GB" sz="1200" dirty="0" smtClean="0"/>
            <a:t>Nominated proxy spokesperson</a:t>
          </a:r>
          <a:endParaRPr lang="en-US" sz="1400" dirty="0"/>
        </a:p>
        <a:p>
          <a:endParaRPr lang="en-US" sz="2400" dirty="0"/>
        </a:p>
        <a:p>
          <a:endParaRPr lang="en-US" sz="1400" dirty="0"/>
        </a:p>
        <a:p>
          <a:endParaRPr lang="en-US" sz="1400" dirty="0" smtClean="0"/>
        </a:p>
        <a:p>
          <a:r>
            <a:rPr lang="en-US" sz="1400" dirty="0" smtClean="0"/>
            <a:t>*</a:t>
          </a:r>
          <a:r>
            <a:rPr lang="en-US" sz="1400" dirty="0"/>
            <a:t>This is a</a:t>
          </a:r>
          <a:r>
            <a:rPr lang="en-US" sz="1400" dirty="0" smtClean="0"/>
            <a:t>...</a:t>
          </a:r>
        </a:p>
        <a:p>
          <a:r>
            <a:rPr lang="en-GB" sz="1600" dirty="0" smtClean="0">
              <a:solidFill>
                <a:srgbClr val="008000"/>
              </a:solidFill>
            </a:rPr>
            <a:t>Proxy or Lasting Power of Attorney</a:t>
          </a:r>
          <a:endParaRPr lang="en-US" sz="1600" dirty="0">
            <a:solidFill>
              <a:srgbClr val="008000"/>
            </a:solidFill>
          </a:endParaRPr>
        </a:p>
        <a:p>
          <a:endParaRPr lang="en-US" sz="1400" dirty="0"/>
        </a:p>
        <a:p>
          <a:endParaRPr lang="en-US" sz="1400" dirty="0"/>
        </a:p>
      </dgm:t>
    </dgm:pt>
    <dgm:pt modelId="{E566AF50-0D51-484E-A82B-C1857D1B240C}" type="parTrans" cxnId="{43791B55-9916-41CB-951E-6ADF054F3E27}">
      <dgm:prSet/>
      <dgm:spPr/>
      <dgm:t>
        <a:bodyPr/>
        <a:lstStyle/>
        <a:p>
          <a:endParaRPr lang="en-US"/>
        </a:p>
      </dgm:t>
    </dgm:pt>
    <dgm:pt modelId="{AE9B6E55-9024-47EE-82CC-86233D897837}" type="sibTrans" cxnId="{43791B55-9916-41CB-951E-6ADF054F3E27}">
      <dgm:prSet/>
      <dgm:spPr/>
      <dgm:t>
        <a:bodyPr/>
        <a:lstStyle/>
        <a:p>
          <a:endParaRPr lang="en-US"/>
        </a:p>
      </dgm:t>
    </dgm:pt>
    <dgm:pt modelId="{1791099B-311C-417A-881B-147876BE7595}" type="pres">
      <dgm:prSet presAssocID="{B252479F-1486-417F-99C8-F497CCA123DD}" presName="hierChild1" presStyleCnt="0">
        <dgm:presLayoutVars>
          <dgm:orgChart val="1"/>
          <dgm:chPref val="1"/>
          <dgm:dir/>
          <dgm:animOne val="branch"/>
          <dgm:animLvl val="lvl"/>
          <dgm:resizeHandles/>
        </dgm:presLayoutVars>
      </dgm:prSet>
      <dgm:spPr/>
      <dgm:t>
        <a:bodyPr/>
        <a:lstStyle/>
        <a:p>
          <a:endParaRPr lang="en-US"/>
        </a:p>
      </dgm:t>
    </dgm:pt>
    <dgm:pt modelId="{6F881E23-F544-4857-AED5-0DEF050588AE}" type="pres">
      <dgm:prSet presAssocID="{59EA7809-2D8F-488D-A625-2BA11A1CA05E}" presName="hierRoot1" presStyleCnt="0">
        <dgm:presLayoutVars>
          <dgm:hierBranch val="init"/>
        </dgm:presLayoutVars>
      </dgm:prSet>
      <dgm:spPr/>
    </dgm:pt>
    <dgm:pt modelId="{AEDDD954-B207-4195-9BDE-CCD81FEA46DC}" type="pres">
      <dgm:prSet presAssocID="{59EA7809-2D8F-488D-A625-2BA11A1CA05E}" presName="rootComposite1" presStyleCnt="0"/>
      <dgm:spPr/>
    </dgm:pt>
    <dgm:pt modelId="{DC1923D7-C585-417A-BC29-9BFF1896E210}" type="pres">
      <dgm:prSet presAssocID="{59EA7809-2D8F-488D-A625-2BA11A1CA05E}" presName="rootText1" presStyleLbl="node0" presStyleIdx="0" presStyleCnt="1" custScaleX="157078" custScaleY="109946">
        <dgm:presLayoutVars>
          <dgm:chPref val="3"/>
        </dgm:presLayoutVars>
      </dgm:prSet>
      <dgm:spPr/>
      <dgm:t>
        <a:bodyPr/>
        <a:lstStyle/>
        <a:p>
          <a:endParaRPr lang="en-US"/>
        </a:p>
      </dgm:t>
    </dgm:pt>
    <dgm:pt modelId="{6C330CF4-4C17-4FFA-AC38-0271F0490C5B}" type="pres">
      <dgm:prSet presAssocID="{59EA7809-2D8F-488D-A625-2BA11A1CA05E}" presName="rootConnector1" presStyleLbl="node1" presStyleIdx="0" presStyleCnt="0"/>
      <dgm:spPr/>
      <dgm:t>
        <a:bodyPr/>
        <a:lstStyle/>
        <a:p>
          <a:endParaRPr lang="en-US"/>
        </a:p>
      </dgm:t>
    </dgm:pt>
    <dgm:pt modelId="{4CD5549F-C9CC-455E-983D-D24BC2D757E6}" type="pres">
      <dgm:prSet presAssocID="{59EA7809-2D8F-488D-A625-2BA11A1CA05E}" presName="hierChild2" presStyleCnt="0"/>
      <dgm:spPr/>
    </dgm:pt>
    <dgm:pt modelId="{83FD8558-0D4D-4781-B574-7F09C422161E}" type="pres">
      <dgm:prSet presAssocID="{A27EC86B-07A5-4029-96D8-8FD3D8F92A96}" presName="Name37" presStyleLbl="parChTrans1D2" presStyleIdx="0" presStyleCnt="3"/>
      <dgm:spPr/>
      <dgm:t>
        <a:bodyPr/>
        <a:lstStyle/>
        <a:p>
          <a:endParaRPr lang="en-US"/>
        </a:p>
      </dgm:t>
    </dgm:pt>
    <dgm:pt modelId="{F40D4DAE-0866-46BF-8746-3BCA5759767D}" type="pres">
      <dgm:prSet presAssocID="{4E96E29C-90D7-41C6-ADE1-2D8606DD350F}" presName="hierRoot2" presStyleCnt="0">
        <dgm:presLayoutVars>
          <dgm:hierBranch val="init"/>
        </dgm:presLayoutVars>
      </dgm:prSet>
      <dgm:spPr/>
    </dgm:pt>
    <dgm:pt modelId="{796E6D35-5B4C-4312-B62E-C659406BF9CF}" type="pres">
      <dgm:prSet presAssocID="{4E96E29C-90D7-41C6-ADE1-2D8606DD350F}" presName="rootComposite" presStyleCnt="0"/>
      <dgm:spPr/>
    </dgm:pt>
    <dgm:pt modelId="{42993898-C2E9-4A94-9E4A-181D5CC47A4A}" type="pres">
      <dgm:prSet presAssocID="{4E96E29C-90D7-41C6-ADE1-2D8606DD350F}" presName="rootText" presStyleLbl="node2" presStyleIdx="0" presStyleCnt="3" custScaleX="124302" custScaleY="303139">
        <dgm:presLayoutVars>
          <dgm:chPref val="3"/>
        </dgm:presLayoutVars>
      </dgm:prSet>
      <dgm:spPr/>
      <dgm:t>
        <a:bodyPr/>
        <a:lstStyle/>
        <a:p>
          <a:endParaRPr lang="en-US"/>
        </a:p>
      </dgm:t>
    </dgm:pt>
    <dgm:pt modelId="{431CA59B-C3B4-4854-973B-DF2606BC9B1B}" type="pres">
      <dgm:prSet presAssocID="{4E96E29C-90D7-41C6-ADE1-2D8606DD350F}" presName="rootConnector" presStyleLbl="node2" presStyleIdx="0" presStyleCnt="3"/>
      <dgm:spPr/>
      <dgm:t>
        <a:bodyPr/>
        <a:lstStyle/>
        <a:p>
          <a:endParaRPr lang="en-US"/>
        </a:p>
      </dgm:t>
    </dgm:pt>
    <dgm:pt modelId="{147AC10B-394B-4A5B-9E16-DDFB3F52B773}" type="pres">
      <dgm:prSet presAssocID="{4E96E29C-90D7-41C6-ADE1-2D8606DD350F}" presName="hierChild4" presStyleCnt="0"/>
      <dgm:spPr/>
    </dgm:pt>
    <dgm:pt modelId="{A178F780-15BD-4019-BF0A-76FC68791CE5}" type="pres">
      <dgm:prSet presAssocID="{4E96E29C-90D7-41C6-ADE1-2D8606DD350F}" presName="hierChild5" presStyleCnt="0"/>
      <dgm:spPr/>
    </dgm:pt>
    <dgm:pt modelId="{CEBA42ED-BEAD-43FE-AC56-3522CA8FE27E}" type="pres">
      <dgm:prSet presAssocID="{B329FDC6-4E86-43E1-9159-A5819731A253}" presName="Name37" presStyleLbl="parChTrans1D2" presStyleIdx="1" presStyleCnt="3"/>
      <dgm:spPr/>
      <dgm:t>
        <a:bodyPr/>
        <a:lstStyle/>
        <a:p>
          <a:endParaRPr lang="en-US"/>
        </a:p>
      </dgm:t>
    </dgm:pt>
    <dgm:pt modelId="{F6BEECCC-8EF7-48FF-88A9-2B90AA0DCBE6}" type="pres">
      <dgm:prSet presAssocID="{97258FBB-F620-44D7-9DD5-42DA3D388E53}" presName="hierRoot2" presStyleCnt="0">
        <dgm:presLayoutVars>
          <dgm:hierBranch val="init"/>
        </dgm:presLayoutVars>
      </dgm:prSet>
      <dgm:spPr/>
    </dgm:pt>
    <dgm:pt modelId="{2C6E8914-A10B-48D9-B801-517A57102953}" type="pres">
      <dgm:prSet presAssocID="{97258FBB-F620-44D7-9DD5-42DA3D388E53}" presName="rootComposite" presStyleCnt="0"/>
      <dgm:spPr/>
    </dgm:pt>
    <dgm:pt modelId="{49119159-2179-41D8-BB03-09B6BF6AEE00}" type="pres">
      <dgm:prSet presAssocID="{97258FBB-F620-44D7-9DD5-42DA3D388E53}" presName="rootText" presStyleLbl="node2" presStyleIdx="1" presStyleCnt="3" custScaleX="125197" custScaleY="298728">
        <dgm:presLayoutVars>
          <dgm:chPref val="3"/>
        </dgm:presLayoutVars>
      </dgm:prSet>
      <dgm:spPr/>
      <dgm:t>
        <a:bodyPr/>
        <a:lstStyle/>
        <a:p>
          <a:endParaRPr lang="en-US"/>
        </a:p>
      </dgm:t>
    </dgm:pt>
    <dgm:pt modelId="{0AEFA392-1B3A-45FE-B0B1-3E2EDD94FBDB}" type="pres">
      <dgm:prSet presAssocID="{97258FBB-F620-44D7-9DD5-42DA3D388E53}" presName="rootConnector" presStyleLbl="node2" presStyleIdx="1" presStyleCnt="3"/>
      <dgm:spPr/>
      <dgm:t>
        <a:bodyPr/>
        <a:lstStyle/>
        <a:p>
          <a:endParaRPr lang="en-US"/>
        </a:p>
      </dgm:t>
    </dgm:pt>
    <dgm:pt modelId="{B7D178ED-0756-4A54-A5B8-98BA38D0579F}" type="pres">
      <dgm:prSet presAssocID="{97258FBB-F620-44D7-9DD5-42DA3D388E53}" presName="hierChild4" presStyleCnt="0"/>
      <dgm:spPr/>
    </dgm:pt>
    <dgm:pt modelId="{DF131072-31B9-46A8-A94E-D92C96D90657}" type="pres">
      <dgm:prSet presAssocID="{97258FBB-F620-44D7-9DD5-42DA3D388E53}" presName="hierChild5" presStyleCnt="0"/>
      <dgm:spPr/>
    </dgm:pt>
    <dgm:pt modelId="{C3136047-DAC5-4D7C-A5B4-45DF9848979F}" type="pres">
      <dgm:prSet presAssocID="{E566AF50-0D51-484E-A82B-C1857D1B240C}" presName="Name37" presStyleLbl="parChTrans1D2" presStyleIdx="2" presStyleCnt="3"/>
      <dgm:spPr/>
      <dgm:t>
        <a:bodyPr/>
        <a:lstStyle/>
        <a:p>
          <a:endParaRPr lang="en-US"/>
        </a:p>
      </dgm:t>
    </dgm:pt>
    <dgm:pt modelId="{941FA5A6-07DD-4C01-9AC6-64EDF363A0D4}" type="pres">
      <dgm:prSet presAssocID="{ABE6D290-A67E-4C07-A5DD-52C7B37D77DD}" presName="hierRoot2" presStyleCnt="0">
        <dgm:presLayoutVars>
          <dgm:hierBranch val="init"/>
        </dgm:presLayoutVars>
      </dgm:prSet>
      <dgm:spPr/>
    </dgm:pt>
    <dgm:pt modelId="{F6DC1777-D533-42B9-8F9B-B43287A29CAA}" type="pres">
      <dgm:prSet presAssocID="{ABE6D290-A67E-4C07-A5DD-52C7B37D77DD}" presName="rootComposite" presStyleCnt="0"/>
      <dgm:spPr/>
    </dgm:pt>
    <dgm:pt modelId="{5F677DD6-9DE1-4F50-A7D2-DFFF61F8C944}" type="pres">
      <dgm:prSet presAssocID="{ABE6D290-A67E-4C07-A5DD-52C7B37D77DD}" presName="rootText" presStyleLbl="node2" presStyleIdx="2" presStyleCnt="3" custScaleX="116734" custScaleY="296990">
        <dgm:presLayoutVars>
          <dgm:chPref val="3"/>
        </dgm:presLayoutVars>
      </dgm:prSet>
      <dgm:spPr/>
      <dgm:t>
        <a:bodyPr/>
        <a:lstStyle/>
        <a:p>
          <a:endParaRPr lang="en-US"/>
        </a:p>
      </dgm:t>
    </dgm:pt>
    <dgm:pt modelId="{1D0F423D-116A-48C2-B626-120E8ABAE647}" type="pres">
      <dgm:prSet presAssocID="{ABE6D290-A67E-4C07-A5DD-52C7B37D77DD}" presName="rootConnector" presStyleLbl="node2" presStyleIdx="2" presStyleCnt="3"/>
      <dgm:spPr/>
      <dgm:t>
        <a:bodyPr/>
        <a:lstStyle/>
        <a:p>
          <a:endParaRPr lang="en-US"/>
        </a:p>
      </dgm:t>
    </dgm:pt>
    <dgm:pt modelId="{2BDED893-CC72-4AAD-AF18-AFE1E14732BC}" type="pres">
      <dgm:prSet presAssocID="{ABE6D290-A67E-4C07-A5DD-52C7B37D77DD}" presName="hierChild4" presStyleCnt="0"/>
      <dgm:spPr/>
    </dgm:pt>
    <dgm:pt modelId="{C9B7EA91-D80E-484F-BB85-40FBE08D8FCE}" type="pres">
      <dgm:prSet presAssocID="{ABE6D290-A67E-4C07-A5DD-52C7B37D77DD}" presName="hierChild5" presStyleCnt="0"/>
      <dgm:spPr/>
    </dgm:pt>
    <dgm:pt modelId="{D50E524A-E9BA-4A2E-B84D-CDA1D8321D5E}" type="pres">
      <dgm:prSet presAssocID="{59EA7809-2D8F-488D-A625-2BA11A1CA05E}" presName="hierChild3" presStyleCnt="0"/>
      <dgm:spPr/>
    </dgm:pt>
  </dgm:ptLst>
  <dgm:cxnLst>
    <dgm:cxn modelId="{2C998EF0-4438-480B-9274-3EA66EA45087}" srcId="{B252479F-1486-417F-99C8-F497CCA123DD}" destId="{59EA7809-2D8F-488D-A625-2BA11A1CA05E}" srcOrd="0" destOrd="0" parTransId="{E383C31E-61D2-4926-8CF3-C5975C3DD14B}" sibTransId="{E0DAE104-77DA-4BC1-9400-004E9656AC94}"/>
    <dgm:cxn modelId="{AFEB8074-6C2D-4D73-998B-6BF75903FB4A}" type="presOf" srcId="{E566AF50-0D51-484E-A82B-C1857D1B240C}" destId="{C3136047-DAC5-4D7C-A5B4-45DF9848979F}" srcOrd="0" destOrd="0" presId="urn:microsoft.com/office/officeart/2005/8/layout/orgChart1"/>
    <dgm:cxn modelId="{CE2D6681-478E-45F4-BFA4-03CBB8E36946}" srcId="{59EA7809-2D8F-488D-A625-2BA11A1CA05E}" destId="{97258FBB-F620-44D7-9DD5-42DA3D388E53}" srcOrd="1" destOrd="0" parTransId="{B329FDC6-4E86-43E1-9159-A5819731A253}" sibTransId="{5BCF271C-5A5F-47B5-92CF-7DA9AB1D4F1A}"/>
    <dgm:cxn modelId="{024A83A4-12AD-4C28-AF12-6ADE9C71DD63}" type="presOf" srcId="{B329FDC6-4E86-43E1-9159-A5819731A253}" destId="{CEBA42ED-BEAD-43FE-AC56-3522CA8FE27E}" srcOrd="0" destOrd="0" presId="urn:microsoft.com/office/officeart/2005/8/layout/orgChart1"/>
    <dgm:cxn modelId="{185B099F-7044-4BA5-9F4C-4C99AC1019C2}" type="presOf" srcId="{59EA7809-2D8F-488D-A625-2BA11A1CA05E}" destId="{DC1923D7-C585-417A-BC29-9BFF1896E210}" srcOrd="0" destOrd="0" presId="urn:microsoft.com/office/officeart/2005/8/layout/orgChart1"/>
    <dgm:cxn modelId="{6C6C846C-BD39-48CE-BC98-8177A662DBD2}" type="presOf" srcId="{59EA7809-2D8F-488D-A625-2BA11A1CA05E}" destId="{6C330CF4-4C17-4FFA-AC38-0271F0490C5B}" srcOrd="1" destOrd="0" presId="urn:microsoft.com/office/officeart/2005/8/layout/orgChart1"/>
    <dgm:cxn modelId="{459EE2AC-1458-417B-80EE-DD51B065E2A3}" type="presOf" srcId="{97258FBB-F620-44D7-9DD5-42DA3D388E53}" destId="{49119159-2179-41D8-BB03-09B6BF6AEE00}" srcOrd="0" destOrd="0" presId="urn:microsoft.com/office/officeart/2005/8/layout/orgChart1"/>
    <dgm:cxn modelId="{5386879E-1C9D-43F6-A9AF-7A1A3639519A}" type="presOf" srcId="{B252479F-1486-417F-99C8-F497CCA123DD}" destId="{1791099B-311C-417A-881B-147876BE7595}" srcOrd="0" destOrd="0" presId="urn:microsoft.com/office/officeart/2005/8/layout/orgChart1"/>
    <dgm:cxn modelId="{43791B55-9916-41CB-951E-6ADF054F3E27}" srcId="{59EA7809-2D8F-488D-A625-2BA11A1CA05E}" destId="{ABE6D290-A67E-4C07-A5DD-52C7B37D77DD}" srcOrd="2" destOrd="0" parTransId="{E566AF50-0D51-484E-A82B-C1857D1B240C}" sibTransId="{AE9B6E55-9024-47EE-82CC-86233D897837}"/>
    <dgm:cxn modelId="{7C9E455B-5F8D-4D44-B174-82DBDF88A1C9}" type="presOf" srcId="{ABE6D290-A67E-4C07-A5DD-52C7B37D77DD}" destId="{5F677DD6-9DE1-4F50-A7D2-DFFF61F8C944}" srcOrd="0" destOrd="0" presId="urn:microsoft.com/office/officeart/2005/8/layout/orgChart1"/>
    <dgm:cxn modelId="{D737F5FD-4058-4A72-B646-3750C4B1F788}" type="presOf" srcId="{97258FBB-F620-44D7-9DD5-42DA3D388E53}" destId="{0AEFA392-1B3A-45FE-B0B1-3E2EDD94FBDB}" srcOrd="1" destOrd="0" presId="urn:microsoft.com/office/officeart/2005/8/layout/orgChart1"/>
    <dgm:cxn modelId="{E85C9A15-4E00-4784-9383-55B57C49B1D8}" type="presOf" srcId="{4E96E29C-90D7-41C6-ADE1-2D8606DD350F}" destId="{431CA59B-C3B4-4854-973B-DF2606BC9B1B}" srcOrd="1" destOrd="0" presId="urn:microsoft.com/office/officeart/2005/8/layout/orgChart1"/>
    <dgm:cxn modelId="{A45F100A-B88E-41F6-BB25-90AD808BB48D}" type="presOf" srcId="{A27EC86B-07A5-4029-96D8-8FD3D8F92A96}" destId="{83FD8558-0D4D-4781-B574-7F09C422161E}" srcOrd="0" destOrd="0" presId="urn:microsoft.com/office/officeart/2005/8/layout/orgChart1"/>
    <dgm:cxn modelId="{BB862FE5-8E9B-463D-AA67-D261EA8FB56A}" type="presOf" srcId="{4E96E29C-90D7-41C6-ADE1-2D8606DD350F}" destId="{42993898-C2E9-4A94-9E4A-181D5CC47A4A}" srcOrd="0" destOrd="0" presId="urn:microsoft.com/office/officeart/2005/8/layout/orgChart1"/>
    <dgm:cxn modelId="{D49E2DCA-B733-4794-9A9F-C5648C4DD37E}" srcId="{59EA7809-2D8F-488D-A625-2BA11A1CA05E}" destId="{4E96E29C-90D7-41C6-ADE1-2D8606DD350F}" srcOrd="0" destOrd="0" parTransId="{A27EC86B-07A5-4029-96D8-8FD3D8F92A96}" sibTransId="{B80C3D2D-4321-4928-9ECD-7E4C57EDD097}"/>
    <dgm:cxn modelId="{7F1CA23D-AE6F-41A5-95B1-FB33A7EFCD18}" type="presOf" srcId="{ABE6D290-A67E-4C07-A5DD-52C7B37D77DD}" destId="{1D0F423D-116A-48C2-B626-120E8ABAE647}" srcOrd="1" destOrd="0" presId="urn:microsoft.com/office/officeart/2005/8/layout/orgChart1"/>
    <dgm:cxn modelId="{D3574A1F-5464-4CDB-B652-1333FFE6E588}" type="presParOf" srcId="{1791099B-311C-417A-881B-147876BE7595}" destId="{6F881E23-F544-4857-AED5-0DEF050588AE}" srcOrd="0" destOrd="0" presId="urn:microsoft.com/office/officeart/2005/8/layout/orgChart1"/>
    <dgm:cxn modelId="{31573CF9-5274-4FAB-8268-B8C933301283}" type="presParOf" srcId="{6F881E23-F544-4857-AED5-0DEF050588AE}" destId="{AEDDD954-B207-4195-9BDE-CCD81FEA46DC}" srcOrd="0" destOrd="0" presId="urn:microsoft.com/office/officeart/2005/8/layout/orgChart1"/>
    <dgm:cxn modelId="{65573759-3059-423D-9669-96698866530F}" type="presParOf" srcId="{AEDDD954-B207-4195-9BDE-CCD81FEA46DC}" destId="{DC1923D7-C585-417A-BC29-9BFF1896E210}" srcOrd="0" destOrd="0" presId="urn:microsoft.com/office/officeart/2005/8/layout/orgChart1"/>
    <dgm:cxn modelId="{35195782-A957-4D7E-BB5E-7AE73AC84589}" type="presParOf" srcId="{AEDDD954-B207-4195-9BDE-CCD81FEA46DC}" destId="{6C330CF4-4C17-4FFA-AC38-0271F0490C5B}" srcOrd="1" destOrd="0" presId="urn:microsoft.com/office/officeart/2005/8/layout/orgChart1"/>
    <dgm:cxn modelId="{C3859312-1AD3-4D18-B878-D5AE6B9D864D}" type="presParOf" srcId="{6F881E23-F544-4857-AED5-0DEF050588AE}" destId="{4CD5549F-C9CC-455E-983D-D24BC2D757E6}" srcOrd="1" destOrd="0" presId="urn:microsoft.com/office/officeart/2005/8/layout/orgChart1"/>
    <dgm:cxn modelId="{01D8060E-9BA3-48CF-A521-49D4D261A4BE}" type="presParOf" srcId="{4CD5549F-C9CC-455E-983D-D24BC2D757E6}" destId="{83FD8558-0D4D-4781-B574-7F09C422161E}" srcOrd="0" destOrd="0" presId="urn:microsoft.com/office/officeart/2005/8/layout/orgChart1"/>
    <dgm:cxn modelId="{B98ECBAC-D832-486A-9DE1-D9E26AD60953}" type="presParOf" srcId="{4CD5549F-C9CC-455E-983D-D24BC2D757E6}" destId="{F40D4DAE-0866-46BF-8746-3BCA5759767D}" srcOrd="1" destOrd="0" presId="urn:microsoft.com/office/officeart/2005/8/layout/orgChart1"/>
    <dgm:cxn modelId="{047578A7-BE86-48F0-8287-14B9B46184A0}" type="presParOf" srcId="{F40D4DAE-0866-46BF-8746-3BCA5759767D}" destId="{796E6D35-5B4C-4312-B62E-C659406BF9CF}" srcOrd="0" destOrd="0" presId="urn:microsoft.com/office/officeart/2005/8/layout/orgChart1"/>
    <dgm:cxn modelId="{A6935ECF-E57D-47E1-B81E-FC1352646B89}" type="presParOf" srcId="{796E6D35-5B4C-4312-B62E-C659406BF9CF}" destId="{42993898-C2E9-4A94-9E4A-181D5CC47A4A}" srcOrd="0" destOrd="0" presId="urn:microsoft.com/office/officeart/2005/8/layout/orgChart1"/>
    <dgm:cxn modelId="{1A796EDA-7A39-4990-8A8E-9C9744381EA0}" type="presParOf" srcId="{796E6D35-5B4C-4312-B62E-C659406BF9CF}" destId="{431CA59B-C3B4-4854-973B-DF2606BC9B1B}" srcOrd="1" destOrd="0" presId="urn:microsoft.com/office/officeart/2005/8/layout/orgChart1"/>
    <dgm:cxn modelId="{82AC6BA8-DB6C-42D3-8FC0-6E6FF961DB74}" type="presParOf" srcId="{F40D4DAE-0866-46BF-8746-3BCA5759767D}" destId="{147AC10B-394B-4A5B-9E16-DDFB3F52B773}" srcOrd="1" destOrd="0" presId="urn:microsoft.com/office/officeart/2005/8/layout/orgChart1"/>
    <dgm:cxn modelId="{ECA85DF2-8BEE-4784-8894-8229E9391E1C}" type="presParOf" srcId="{F40D4DAE-0866-46BF-8746-3BCA5759767D}" destId="{A178F780-15BD-4019-BF0A-76FC68791CE5}" srcOrd="2" destOrd="0" presId="urn:microsoft.com/office/officeart/2005/8/layout/orgChart1"/>
    <dgm:cxn modelId="{2BE1D265-A864-4C4A-B0D8-F1E99AD09C9A}" type="presParOf" srcId="{4CD5549F-C9CC-455E-983D-D24BC2D757E6}" destId="{CEBA42ED-BEAD-43FE-AC56-3522CA8FE27E}" srcOrd="2" destOrd="0" presId="urn:microsoft.com/office/officeart/2005/8/layout/orgChart1"/>
    <dgm:cxn modelId="{D422E406-46B9-43C7-8141-9652547539FF}" type="presParOf" srcId="{4CD5549F-C9CC-455E-983D-D24BC2D757E6}" destId="{F6BEECCC-8EF7-48FF-88A9-2B90AA0DCBE6}" srcOrd="3" destOrd="0" presId="urn:microsoft.com/office/officeart/2005/8/layout/orgChart1"/>
    <dgm:cxn modelId="{E784DAB4-9F23-438E-8184-24BC3D748503}" type="presParOf" srcId="{F6BEECCC-8EF7-48FF-88A9-2B90AA0DCBE6}" destId="{2C6E8914-A10B-48D9-B801-517A57102953}" srcOrd="0" destOrd="0" presId="urn:microsoft.com/office/officeart/2005/8/layout/orgChart1"/>
    <dgm:cxn modelId="{A188640F-D19D-4E60-863F-96CF0E3EEF4C}" type="presParOf" srcId="{2C6E8914-A10B-48D9-B801-517A57102953}" destId="{49119159-2179-41D8-BB03-09B6BF6AEE00}" srcOrd="0" destOrd="0" presId="urn:microsoft.com/office/officeart/2005/8/layout/orgChart1"/>
    <dgm:cxn modelId="{3224A75F-1750-4BA6-95FB-290675EE4F5B}" type="presParOf" srcId="{2C6E8914-A10B-48D9-B801-517A57102953}" destId="{0AEFA392-1B3A-45FE-B0B1-3E2EDD94FBDB}" srcOrd="1" destOrd="0" presId="urn:microsoft.com/office/officeart/2005/8/layout/orgChart1"/>
    <dgm:cxn modelId="{3D98A08D-C462-41E3-B8DC-99E5F8298D2F}" type="presParOf" srcId="{F6BEECCC-8EF7-48FF-88A9-2B90AA0DCBE6}" destId="{B7D178ED-0756-4A54-A5B8-98BA38D0579F}" srcOrd="1" destOrd="0" presId="urn:microsoft.com/office/officeart/2005/8/layout/orgChart1"/>
    <dgm:cxn modelId="{3D3F6687-0A2E-4DE3-BC7E-8A313FE8E393}" type="presParOf" srcId="{F6BEECCC-8EF7-48FF-88A9-2B90AA0DCBE6}" destId="{DF131072-31B9-46A8-A94E-D92C96D90657}" srcOrd="2" destOrd="0" presId="urn:microsoft.com/office/officeart/2005/8/layout/orgChart1"/>
    <dgm:cxn modelId="{883E2C99-83F3-419F-8E44-3A1B0B947B53}" type="presParOf" srcId="{4CD5549F-C9CC-455E-983D-D24BC2D757E6}" destId="{C3136047-DAC5-4D7C-A5B4-45DF9848979F}" srcOrd="4" destOrd="0" presId="urn:microsoft.com/office/officeart/2005/8/layout/orgChart1"/>
    <dgm:cxn modelId="{55197524-B613-46C8-8B01-05926B67F9F5}" type="presParOf" srcId="{4CD5549F-C9CC-455E-983D-D24BC2D757E6}" destId="{941FA5A6-07DD-4C01-9AC6-64EDF363A0D4}" srcOrd="5" destOrd="0" presId="urn:microsoft.com/office/officeart/2005/8/layout/orgChart1"/>
    <dgm:cxn modelId="{D0832612-A800-4D0C-A3C5-E6B82F04A2B3}" type="presParOf" srcId="{941FA5A6-07DD-4C01-9AC6-64EDF363A0D4}" destId="{F6DC1777-D533-42B9-8F9B-B43287A29CAA}" srcOrd="0" destOrd="0" presId="urn:microsoft.com/office/officeart/2005/8/layout/orgChart1"/>
    <dgm:cxn modelId="{0CADD8AA-FCBF-4D31-87BF-7B0022C921F2}" type="presParOf" srcId="{F6DC1777-D533-42B9-8F9B-B43287A29CAA}" destId="{5F677DD6-9DE1-4F50-A7D2-DFFF61F8C944}" srcOrd="0" destOrd="0" presId="urn:microsoft.com/office/officeart/2005/8/layout/orgChart1"/>
    <dgm:cxn modelId="{330001AF-D128-4FAE-BD3E-8001BA0788D4}" type="presParOf" srcId="{F6DC1777-D533-42B9-8F9B-B43287A29CAA}" destId="{1D0F423D-116A-48C2-B626-120E8ABAE647}" srcOrd="1" destOrd="0" presId="urn:microsoft.com/office/officeart/2005/8/layout/orgChart1"/>
    <dgm:cxn modelId="{629A815B-2534-480E-A4D0-886E9612D08C}" type="presParOf" srcId="{941FA5A6-07DD-4C01-9AC6-64EDF363A0D4}" destId="{2BDED893-CC72-4AAD-AF18-AFE1E14732BC}" srcOrd="1" destOrd="0" presId="urn:microsoft.com/office/officeart/2005/8/layout/orgChart1"/>
    <dgm:cxn modelId="{B9F1116F-C080-4B9A-8173-F392D32F3C6A}" type="presParOf" srcId="{941FA5A6-07DD-4C01-9AC6-64EDF363A0D4}" destId="{C9B7EA91-D80E-484F-BB85-40FBE08D8FCE}" srcOrd="2" destOrd="0" presId="urn:microsoft.com/office/officeart/2005/8/layout/orgChart1"/>
    <dgm:cxn modelId="{A96EFA79-4338-4DFA-8A9A-70A3D6CEFD63}" type="presParOf" srcId="{6F881E23-F544-4857-AED5-0DEF050588AE}" destId="{D50E524A-E9BA-4A2E-B84D-CDA1D8321D5E}"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2479F-1486-417F-99C8-F497CCA123DD}"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en-US"/>
        </a:p>
      </dgm:t>
    </dgm:pt>
    <dgm:pt modelId="{59EA7809-2D8F-488D-A625-2BA11A1CA05E}">
      <dgm:prSet phldrT="[Text]" custT="1"/>
      <dgm:spPr>
        <a:ln w="28575">
          <a:solidFill>
            <a:srgbClr val="0070C0"/>
          </a:solidFill>
        </a:ln>
      </dgm:spPr>
      <dgm:t>
        <a:bodyPr/>
        <a:lstStyle/>
        <a:p>
          <a:r>
            <a:rPr lang="en-US" sz="1600" b="1" dirty="0"/>
            <a:t>Advance Care Planning</a:t>
          </a:r>
        </a:p>
      </dgm:t>
    </dgm:pt>
    <dgm:pt modelId="{E383C31E-61D2-4926-8CF3-C5975C3DD14B}" type="parTrans" cxnId="{2C998EF0-4438-480B-9274-3EA66EA45087}">
      <dgm:prSet/>
      <dgm:spPr/>
      <dgm:t>
        <a:bodyPr/>
        <a:lstStyle/>
        <a:p>
          <a:endParaRPr lang="en-US"/>
        </a:p>
      </dgm:t>
    </dgm:pt>
    <dgm:pt modelId="{E0DAE104-77DA-4BC1-9400-004E9656AC94}" type="sibTrans" cxnId="{2C998EF0-4438-480B-9274-3EA66EA45087}">
      <dgm:prSet/>
      <dgm:spPr/>
      <dgm:t>
        <a:bodyPr/>
        <a:lstStyle/>
        <a:p>
          <a:endParaRPr lang="en-US"/>
        </a:p>
      </dgm:t>
    </dgm:pt>
    <dgm:pt modelId="{4E96E29C-90D7-41C6-ADE1-2D8606DD350F}">
      <dgm:prSet phldrT="[Text]" custT="1"/>
      <dgm:spPr>
        <a:ln w="28575">
          <a:solidFill>
            <a:srgbClr val="0070C0"/>
          </a:solidFill>
        </a:ln>
      </dgm:spPr>
      <dgm:t>
        <a:bodyPr/>
        <a:lstStyle/>
        <a:p>
          <a:endParaRPr lang="en-US" sz="1400" dirty="0"/>
        </a:p>
        <a:p>
          <a:endParaRPr lang="en-US" sz="1400" dirty="0" smtClean="0">
            <a:solidFill>
              <a:schemeClr val="tx1"/>
            </a:solidFill>
          </a:endParaRPr>
        </a:p>
        <a:p>
          <a:endParaRPr lang="en-US" sz="1400" b="1" dirty="0" smtClean="0">
            <a:solidFill>
              <a:schemeClr val="tx1"/>
            </a:solidFill>
          </a:endParaRPr>
        </a:p>
        <a:p>
          <a:r>
            <a:rPr lang="en-US" sz="1400" b="1" dirty="0" smtClean="0">
              <a:solidFill>
                <a:schemeClr val="tx1"/>
              </a:solidFill>
            </a:rPr>
            <a:t>What </a:t>
          </a:r>
          <a:r>
            <a:rPr lang="en-US" sz="1400" b="1" dirty="0">
              <a:solidFill>
                <a:schemeClr val="tx1"/>
              </a:solidFill>
            </a:rPr>
            <a:t>you do want to </a:t>
          </a:r>
          <a:r>
            <a:rPr lang="en-US" sz="1400" b="1" dirty="0" smtClean="0">
              <a:solidFill>
                <a:schemeClr val="tx1"/>
              </a:solidFill>
            </a:rPr>
            <a:t>happen</a:t>
          </a:r>
        </a:p>
        <a:p>
          <a:endParaRPr lang="en-US" sz="1400" b="1" dirty="0">
            <a:solidFill>
              <a:schemeClr val="tx1"/>
            </a:solidFill>
          </a:endParaRPr>
        </a:p>
        <a:p>
          <a:r>
            <a:rPr lang="en-GB" sz="1200" dirty="0" smtClean="0">
              <a:solidFill>
                <a:schemeClr val="tx1"/>
              </a:solidFill>
            </a:rPr>
            <a:t>Preferred Priorities for Care document (PPC)</a:t>
          </a:r>
        </a:p>
        <a:p>
          <a:r>
            <a:rPr lang="en-GB" sz="1200" dirty="0" smtClean="0">
              <a:solidFill>
                <a:schemeClr val="tx1"/>
              </a:solidFill>
            </a:rPr>
            <a:t>What music I would like to have on in my room</a:t>
          </a:r>
        </a:p>
        <a:p>
          <a:endParaRPr lang="en-US" sz="1400" dirty="0" smtClean="0">
            <a:solidFill>
              <a:schemeClr val="tx1"/>
            </a:solidFill>
          </a:endParaRPr>
        </a:p>
        <a:p>
          <a:endParaRPr lang="en-US" sz="1400" dirty="0">
            <a:solidFill>
              <a:schemeClr val="tx1"/>
            </a:solidFill>
          </a:endParaRPr>
        </a:p>
        <a:p>
          <a:r>
            <a:rPr lang="en-US" sz="1400" dirty="0">
              <a:solidFill>
                <a:schemeClr val="tx1"/>
              </a:solidFill>
            </a:rPr>
            <a:t>*This is a</a:t>
          </a:r>
          <a:r>
            <a:rPr lang="en-US" sz="1400" dirty="0" smtClean="0">
              <a:solidFill>
                <a:schemeClr val="tx1"/>
              </a:solidFill>
            </a:rPr>
            <a:t>....</a:t>
          </a:r>
        </a:p>
        <a:p>
          <a:r>
            <a:rPr lang="en-GB" sz="1600" dirty="0" smtClean="0">
              <a:solidFill>
                <a:srgbClr val="008000"/>
              </a:solidFill>
            </a:rPr>
            <a:t>Advance Statement of wishes and preferences</a:t>
          </a:r>
        </a:p>
        <a:p>
          <a:endParaRPr lang="en-US" sz="1400" dirty="0">
            <a:solidFill>
              <a:srgbClr val="008000"/>
            </a:solidFill>
          </a:endParaRPr>
        </a:p>
        <a:p>
          <a:endParaRPr lang="en-US" sz="1400" dirty="0"/>
        </a:p>
        <a:p>
          <a:endParaRPr lang="en-US" sz="1400" dirty="0"/>
        </a:p>
      </dgm:t>
    </dgm:pt>
    <dgm:pt modelId="{A27EC86B-07A5-4029-96D8-8FD3D8F92A96}" type="parTrans" cxnId="{D49E2DCA-B733-4794-9A9F-C5648C4DD37E}">
      <dgm:prSet/>
      <dgm:spPr/>
      <dgm:t>
        <a:bodyPr/>
        <a:lstStyle/>
        <a:p>
          <a:endParaRPr lang="en-US"/>
        </a:p>
      </dgm:t>
    </dgm:pt>
    <dgm:pt modelId="{B80C3D2D-4321-4928-9ECD-7E4C57EDD097}" type="sibTrans" cxnId="{D49E2DCA-B733-4794-9A9F-C5648C4DD37E}">
      <dgm:prSet/>
      <dgm:spPr/>
      <dgm:t>
        <a:bodyPr/>
        <a:lstStyle/>
        <a:p>
          <a:endParaRPr lang="en-US"/>
        </a:p>
      </dgm:t>
    </dgm:pt>
    <dgm:pt modelId="{97258FBB-F620-44D7-9DD5-42DA3D388E53}">
      <dgm:prSet phldrT="[Text]" custT="1"/>
      <dgm:spPr>
        <a:ln w="28575">
          <a:solidFill>
            <a:srgbClr val="0070C0"/>
          </a:solidFill>
        </a:ln>
      </dgm:spPr>
      <dgm:t>
        <a:bodyPr/>
        <a:lstStyle/>
        <a:p>
          <a:endParaRPr lang="en-US" sz="1400" dirty="0"/>
        </a:p>
        <a:p>
          <a:endParaRPr lang="en-US" sz="1400" dirty="0" smtClean="0"/>
        </a:p>
        <a:p>
          <a:endParaRPr lang="en-US" sz="1400" dirty="0" smtClean="0"/>
        </a:p>
        <a:p>
          <a:endParaRPr lang="en-US" sz="1400" dirty="0" smtClean="0"/>
        </a:p>
        <a:p>
          <a:r>
            <a:rPr lang="en-US" sz="1400" b="1" dirty="0" smtClean="0"/>
            <a:t>What </a:t>
          </a:r>
          <a:r>
            <a:rPr lang="en-US" sz="1400" b="1" dirty="0"/>
            <a:t>you do not want to </a:t>
          </a:r>
          <a:r>
            <a:rPr lang="en-US" sz="1400" b="1" dirty="0" smtClean="0"/>
            <a:t>happen</a:t>
          </a:r>
        </a:p>
        <a:p>
          <a:r>
            <a:rPr lang="en-GB" sz="1200" dirty="0" smtClean="0"/>
            <a:t>Do Not Attempt Cardio Pulmonary Resuscitation (DNACPR)</a:t>
          </a:r>
        </a:p>
        <a:p>
          <a:r>
            <a:rPr lang="en-GB" sz="1200" dirty="0" smtClean="0"/>
            <a:t>I don’t want artificial feeding (formalised)</a:t>
          </a:r>
          <a:endParaRPr lang="en-US" sz="1400" dirty="0" smtClean="0"/>
        </a:p>
        <a:p>
          <a:endParaRPr lang="en-US" sz="2000" dirty="0" smtClean="0"/>
        </a:p>
        <a:p>
          <a:endParaRPr lang="en-US" sz="1400" dirty="0" smtClean="0"/>
        </a:p>
        <a:p>
          <a:r>
            <a:rPr lang="en-US" sz="1400" dirty="0" smtClean="0"/>
            <a:t>This </a:t>
          </a:r>
          <a:r>
            <a:rPr lang="en-US" sz="1400" dirty="0"/>
            <a:t>is a</a:t>
          </a:r>
          <a:r>
            <a:rPr lang="en-US" sz="1400" dirty="0" smtClean="0"/>
            <a:t>...</a:t>
          </a:r>
        </a:p>
        <a:p>
          <a:r>
            <a:rPr lang="en-GB" sz="1600" dirty="0" smtClean="0">
              <a:solidFill>
                <a:srgbClr val="008000"/>
              </a:solidFill>
            </a:rPr>
            <a:t>Advanced Directive to Refuse Treatment</a:t>
          </a:r>
          <a:endParaRPr lang="en-US" sz="1600" dirty="0" smtClean="0">
            <a:solidFill>
              <a:srgbClr val="008000"/>
            </a:solidFill>
          </a:endParaRPr>
        </a:p>
        <a:p>
          <a:endParaRPr lang="en-US" sz="1400" dirty="0" smtClean="0"/>
        </a:p>
        <a:p>
          <a:endParaRPr lang="en-US" sz="1400" dirty="0"/>
        </a:p>
        <a:p>
          <a:endParaRPr lang="en-US" sz="1400" dirty="0"/>
        </a:p>
        <a:p>
          <a:r>
            <a:rPr lang="en-US" sz="1400" dirty="0"/>
            <a:t> </a:t>
          </a:r>
        </a:p>
      </dgm:t>
    </dgm:pt>
    <dgm:pt modelId="{B329FDC6-4E86-43E1-9159-A5819731A253}" type="parTrans" cxnId="{CE2D6681-478E-45F4-BFA4-03CBB8E36946}">
      <dgm:prSet/>
      <dgm:spPr/>
      <dgm:t>
        <a:bodyPr/>
        <a:lstStyle/>
        <a:p>
          <a:endParaRPr lang="en-US"/>
        </a:p>
      </dgm:t>
    </dgm:pt>
    <dgm:pt modelId="{5BCF271C-5A5F-47B5-92CF-7DA9AB1D4F1A}" type="sibTrans" cxnId="{CE2D6681-478E-45F4-BFA4-03CBB8E36946}">
      <dgm:prSet/>
      <dgm:spPr/>
      <dgm:t>
        <a:bodyPr/>
        <a:lstStyle/>
        <a:p>
          <a:endParaRPr lang="en-US"/>
        </a:p>
      </dgm:t>
    </dgm:pt>
    <dgm:pt modelId="{ABE6D290-A67E-4C07-A5DD-52C7B37D77DD}">
      <dgm:prSet phldrT="[Text]" custT="1"/>
      <dgm:spPr>
        <a:ln w="28575">
          <a:solidFill>
            <a:srgbClr val="0070C0"/>
          </a:solidFill>
        </a:ln>
      </dgm:spPr>
      <dgm:t>
        <a:bodyPr/>
        <a:lstStyle/>
        <a:p>
          <a:endParaRPr lang="en-US" sz="1400" dirty="0"/>
        </a:p>
        <a:p>
          <a:endParaRPr lang="en-US" sz="1400" b="1" dirty="0" smtClean="0"/>
        </a:p>
        <a:p>
          <a:r>
            <a:rPr lang="en-US" sz="1400" b="1" dirty="0" smtClean="0"/>
            <a:t>Who </a:t>
          </a:r>
          <a:r>
            <a:rPr lang="en-US" sz="1400" b="1" dirty="0"/>
            <a:t>will speak for </a:t>
          </a:r>
          <a:r>
            <a:rPr lang="en-US" sz="1400" b="1" dirty="0" smtClean="0"/>
            <a:t>you</a:t>
          </a:r>
        </a:p>
        <a:p>
          <a:r>
            <a:rPr lang="en-GB" sz="1200" dirty="0" smtClean="0"/>
            <a:t>Lasting Power of Attorney for health and welfare</a:t>
          </a:r>
          <a:endParaRPr lang="en-US" sz="1200" dirty="0" smtClean="0"/>
        </a:p>
        <a:p>
          <a:r>
            <a:rPr lang="en-GB" sz="1200" dirty="0" smtClean="0"/>
            <a:t>Nominated proxy spokesperson</a:t>
          </a:r>
          <a:endParaRPr lang="en-US" sz="1400" dirty="0"/>
        </a:p>
        <a:p>
          <a:endParaRPr lang="en-US" sz="2400" dirty="0"/>
        </a:p>
        <a:p>
          <a:endParaRPr lang="en-US" sz="1400" dirty="0"/>
        </a:p>
        <a:p>
          <a:endParaRPr lang="en-US" sz="1400" dirty="0" smtClean="0"/>
        </a:p>
        <a:p>
          <a:r>
            <a:rPr lang="en-US" sz="1400" dirty="0" smtClean="0"/>
            <a:t>*</a:t>
          </a:r>
          <a:r>
            <a:rPr lang="en-US" sz="1400" dirty="0"/>
            <a:t>This is a</a:t>
          </a:r>
          <a:r>
            <a:rPr lang="en-US" sz="1400" dirty="0" smtClean="0"/>
            <a:t>...</a:t>
          </a:r>
        </a:p>
        <a:p>
          <a:r>
            <a:rPr lang="en-GB" sz="1600" dirty="0" smtClean="0">
              <a:solidFill>
                <a:srgbClr val="008000"/>
              </a:solidFill>
            </a:rPr>
            <a:t>Proxy or Lasting Power of Attorney</a:t>
          </a:r>
          <a:endParaRPr lang="en-US" sz="1600" dirty="0">
            <a:solidFill>
              <a:srgbClr val="008000"/>
            </a:solidFill>
          </a:endParaRPr>
        </a:p>
        <a:p>
          <a:endParaRPr lang="en-US" sz="1400" dirty="0"/>
        </a:p>
        <a:p>
          <a:endParaRPr lang="en-US" sz="1400" dirty="0"/>
        </a:p>
      </dgm:t>
    </dgm:pt>
    <dgm:pt modelId="{E566AF50-0D51-484E-A82B-C1857D1B240C}" type="parTrans" cxnId="{43791B55-9916-41CB-951E-6ADF054F3E27}">
      <dgm:prSet/>
      <dgm:spPr/>
      <dgm:t>
        <a:bodyPr/>
        <a:lstStyle/>
        <a:p>
          <a:endParaRPr lang="en-US"/>
        </a:p>
      </dgm:t>
    </dgm:pt>
    <dgm:pt modelId="{AE9B6E55-9024-47EE-82CC-86233D897837}" type="sibTrans" cxnId="{43791B55-9916-41CB-951E-6ADF054F3E27}">
      <dgm:prSet/>
      <dgm:spPr/>
      <dgm:t>
        <a:bodyPr/>
        <a:lstStyle/>
        <a:p>
          <a:endParaRPr lang="en-US"/>
        </a:p>
      </dgm:t>
    </dgm:pt>
    <dgm:pt modelId="{1791099B-311C-417A-881B-147876BE7595}" type="pres">
      <dgm:prSet presAssocID="{B252479F-1486-417F-99C8-F497CCA123DD}" presName="hierChild1" presStyleCnt="0">
        <dgm:presLayoutVars>
          <dgm:orgChart val="1"/>
          <dgm:chPref val="1"/>
          <dgm:dir/>
          <dgm:animOne val="branch"/>
          <dgm:animLvl val="lvl"/>
          <dgm:resizeHandles/>
        </dgm:presLayoutVars>
      </dgm:prSet>
      <dgm:spPr/>
      <dgm:t>
        <a:bodyPr/>
        <a:lstStyle/>
        <a:p>
          <a:endParaRPr lang="en-US"/>
        </a:p>
      </dgm:t>
    </dgm:pt>
    <dgm:pt modelId="{6F881E23-F544-4857-AED5-0DEF050588AE}" type="pres">
      <dgm:prSet presAssocID="{59EA7809-2D8F-488D-A625-2BA11A1CA05E}" presName="hierRoot1" presStyleCnt="0">
        <dgm:presLayoutVars>
          <dgm:hierBranch val="init"/>
        </dgm:presLayoutVars>
      </dgm:prSet>
      <dgm:spPr/>
    </dgm:pt>
    <dgm:pt modelId="{AEDDD954-B207-4195-9BDE-CCD81FEA46DC}" type="pres">
      <dgm:prSet presAssocID="{59EA7809-2D8F-488D-A625-2BA11A1CA05E}" presName="rootComposite1" presStyleCnt="0"/>
      <dgm:spPr/>
    </dgm:pt>
    <dgm:pt modelId="{DC1923D7-C585-417A-BC29-9BFF1896E210}" type="pres">
      <dgm:prSet presAssocID="{59EA7809-2D8F-488D-A625-2BA11A1CA05E}" presName="rootText1" presStyleLbl="node0" presStyleIdx="0" presStyleCnt="1" custScaleX="157078" custScaleY="109946">
        <dgm:presLayoutVars>
          <dgm:chPref val="3"/>
        </dgm:presLayoutVars>
      </dgm:prSet>
      <dgm:spPr/>
      <dgm:t>
        <a:bodyPr/>
        <a:lstStyle/>
        <a:p>
          <a:endParaRPr lang="en-US"/>
        </a:p>
      </dgm:t>
    </dgm:pt>
    <dgm:pt modelId="{6C330CF4-4C17-4FFA-AC38-0271F0490C5B}" type="pres">
      <dgm:prSet presAssocID="{59EA7809-2D8F-488D-A625-2BA11A1CA05E}" presName="rootConnector1" presStyleLbl="node1" presStyleIdx="0" presStyleCnt="0"/>
      <dgm:spPr/>
      <dgm:t>
        <a:bodyPr/>
        <a:lstStyle/>
        <a:p>
          <a:endParaRPr lang="en-US"/>
        </a:p>
      </dgm:t>
    </dgm:pt>
    <dgm:pt modelId="{4CD5549F-C9CC-455E-983D-D24BC2D757E6}" type="pres">
      <dgm:prSet presAssocID="{59EA7809-2D8F-488D-A625-2BA11A1CA05E}" presName="hierChild2" presStyleCnt="0"/>
      <dgm:spPr/>
    </dgm:pt>
    <dgm:pt modelId="{83FD8558-0D4D-4781-B574-7F09C422161E}" type="pres">
      <dgm:prSet presAssocID="{A27EC86B-07A5-4029-96D8-8FD3D8F92A96}" presName="Name37" presStyleLbl="parChTrans1D2" presStyleIdx="0" presStyleCnt="3"/>
      <dgm:spPr/>
      <dgm:t>
        <a:bodyPr/>
        <a:lstStyle/>
        <a:p>
          <a:endParaRPr lang="en-US"/>
        </a:p>
      </dgm:t>
    </dgm:pt>
    <dgm:pt modelId="{F40D4DAE-0866-46BF-8746-3BCA5759767D}" type="pres">
      <dgm:prSet presAssocID="{4E96E29C-90D7-41C6-ADE1-2D8606DD350F}" presName="hierRoot2" presStyleCnt="0">
        <dgm:presLayoutVars>
          <dgm:hierBranch val="init"/>
        </dgm:presLayoutVars>
      </dgm:prSet>
      <dgm:spPr/>
    </dgm:pt>
    <dgm:pt modelId="{796E6D35-5B4C-4312-B62E-C659406BF9CF}" type="pres">
      <dgm:prSet presAssocID="{4E96E29C-90D7-41C6-ADE1-2D8606DD350F}" presName="rootComposite" presStyleCnt="0"/>
      <dgm:spPr/>
    </dgm:pt>
    <dgm:pt modelId="{42993898-C2E9-4A94-9E4A-181D5CC47A4A}" type="pres">
      <dgm:prSet presAssocID="{4E96E29C-90D7-41C6-ADE1-2D8606DD350F}" presName="rootText" presStyleLbl="node2" presStyleIdx="0" presStyleCnt="3" custScaleX="124302" custScaleY="303139">
        <dgm:presLayoutVars>
          <dgm:chPref val="3"/>
        </dgm:presLayoutVars>
      </dgm:prSet>
      <dgm:spPr/>
      <dgm:t>
        <a:bodyPr/>
        <a:lstStyle/>
        <a:p>
          <a:endParaRPr lang="en-US"/>
        </a:p>
      </dgm:t>
    </dgm:pt>
    <dgm:pt modelId="{431CA59B-C3B4-4854-973B-DF2606BC9B1B}" type="pres">
      <dgm:prSet presAssocID="{4E96E29C-90D7-41C6-ADE1-2D8606DD350F}" presName="rootConnector" presStyleLbl="node2" presStyleIdx="0" presStyleCnt="3"/>
      <dgm:spPr/>
      <dgm:t>
        <a:bodyPr/>
        <a:lstStyle/>
        <a:p>
          <a:endParaRPr lang="en-US"/>
        </a:p>
      </dgm:t>
    </dgm:pt>
    <dgm:pt modelId="{147AC10B-394B-4A5B-9E16-DDFB3F52B773}" type="pres">
      <dgm:prSet presAssocID="{4E96E29C-90D7-41C6-ADE1-2D8606DD350F}" presName="hierChild4" presStyleCnt="0"/>
      <dgm:spPr/>
    </dgm:pt>
    <dgm:pt modelId="{A178F780-15BD-4019-BF0A-76FC68791CE5}" type="pres">
      <dgm:prSet presAssocID="{4E96E29C-90D7-41C6-ADE1-2D8606DD350F}" presName="hierChild5" presStyleCnt="0"/>
      <dgm:spPr/>
    </dgm:pt>
    <dgm:pt modelId="{CEBA42ED-BEAD-43FE-AC56-3522CA8FE27E}" type="pres">
      <dgm:prSet presAssocID="{B329FDC6-4E86-43E1-9159-A5819731A253}" presName="Name37" presStyleLbl="parChTrans1D2" presStyleIdx="1" presStyleCnt="3"/>
      <dgm:spPr/>
      <dgm:t>
        <a:bodyPr/>
        <a:lstStyle/>
        <a:p>
          <a:endParaRPr lang="en-US"/>
        </a:p>
      </dgm:t>
    </dgm:pt>
    <dgm:pt modelId="{F6BEECCC-8EF7-48FF-88A9-2B90AA0DCBE6}" type="pres">
      <dgm:prSet presAssocID="{97258FBB-F620-44D7-9DD5-42DA3D388E53}" presName="hierRoot2" presStyleCnt="0">
        <dgm:presLayoutVars>
          <dgm:hierBranch val="init"/>
        </dgm:presLayoutVars>
      </dgm:prSet>
      <dgm:spPr/>
    </dgm:pt>
    <dgm:pt modelId="{2C6E8914-A10B-48D9-B801-517A57102953}" type="pres">
      <dgm:prSet presAssocID="{97258FBB-F620-44D7-9DD5-42DA3D388E53}" presName="rootComposite" presStyleCnt="0"/>
      <dgm:spPr/>
    </dgm:pt>
    <dgm:pt modelId="{49119159-2179-41D8-BB03-09B6BF6AEE00}" type="pres">
      <dgm:prSet presAssocID="{97258FBB-F620-44D7-9DD5-42DA3D388E53}" presName="rootText" presStyleLbl="node2" presStyleIdx="1" presStyleCnt="3" custScaleX="125197" custScaleY="298728">
        <dgm:presLayoutVars>
          <dgm:chPref val="3"/>
        </dgm:presLayoutVars>
      </dgm:prSet>
      <dgm:spPr/>
      <dgm:t>
        <a:bodyPr/>
        <a:lstStyle/>
        <a:p>
          <a:endParaRPr lang="en-US"/>
        </a:p>
      </dgm:t>
    </dgm:pt>
    <dgm:pt modelId="{0AEFA392-1B3A-45FE-B0B1-3E2EDD94FBDB}" type="pres">
      <dgm:prSet presAssocID="{97258FBB-F620-44D7-9DD5-42DA3D388E53}" presName="rootConnector" presStyleLbl="node2" presStyleIdx="1" presStyleCnt="3"/>
      <dgm:spPr/>
      <dgm:t>
        <a:bodyPr/>
        <a:lstStyle/>
        <a:p>
          <a:endParaRPr lang="en-US"/>
        </a:p>
      </dgm:t>
    </dgm:pt>
    <dgm:pt modelId="{B7D178ED-0756-4A54-A5B8-98BA38D0579F}" type="pres">
      <dgm:prSet presAssocID="{97258FBB-F620-44D7-9DD5-42DA3D388E53}" presName="hierChild4" presStyleCnt="0"/>
      <dgm:spPr/>
    </dgm:pt>
    <dgm:pt modelId="{DF131072-31B9-46A8-A94E-D92C96D90657}" type="pres">
      <dgm:prSet presAssocID="{97258FBB-F620-44D7-9DD5-42DA3D388E53}" presName="hierChild5" presStyleCnt="0"/>
      <dgm:spPr/>
    </dgm:pt>
    <dgm:pt modelId="{C3136047-DAC5-4D7C-A5B4-45DF9848979F}" type="pres">
      <dgm:prSet presAssocID="{E566AF50-0D51-484E-A82B-C1857D1B240C}" presName="Name37" presStyleLbl="parChTrans1D2" presStyleIdx="2" presStyleCnt="3"/>
      <dgm:spPr/>
      <dgm:t>
        <a:bodyPr/>
        <a:lstStyle/>
        <a:p>
          <a:endParaRPr lang="en-US"/>
        </a:p>
      </dgm:t>
    </dgm:pt>
    <dgm:pt modelId="{941FA5A6-07DD-4C01-9AC6-64EDF363A0D4}" type="pres">
      <dgm:prSet presAssocID="{ABE6D290-A67E-4C07-A5DD-52C7B37D77DD}" presName="hierRoot2" presStyleCnt="0">
        <dgm:presLayoutVars>
          <dgm:hierBranch val="init"/>
        </dgm:presLayoutVars>
      </dgm:prSet>
      <dgm:spPr/>
    </dgm:pt>
    <dgm:pt modelId="{F6DC1777-D533-42B9-8F9B-B43287A29CAA}" type="pres">
      <dgm:prSet presAssocID="{ABE6D290-A67E-4C07-A5DD-52C7B37D77DD}" presName="rootComposite" presStyleCnt="0"/>
      <dgm:spPr/>
    </dgm:pt>
    <dgm:pt modelId="{5F677DD6-9DE1-4F50-A7D2-DFFF61F8C944}" type="pres">
      <dgm:prSet presAssocID="{ABE6D290-A67E-4C07-A5DD-52C7B37D77DD}" presName="rootText" presStyleLbl="node2" presStyleIdx="2" presStyleCnt="3" custScaleX="116734" custScaleY="296990">
        <dgm:presLayoutVars>
          <dgm:chPref val="3"/>
        </dgm:presLayoutVars>
      </dgm:prSet>
      <dgm:spPr/>
      <dgm:t>
        <a:bodyPr/>
        <a:lstStyle/>
        <a:p>
          <a:endParaRPr lang="en-US"/>
        </a:p>
      </dgm:t>
    </dgm:pt>
    <dgm:pt modelId="{1D0F423D-116A-48C2-B626-120E8ABAE647}" type="pres">
      <dgm:prSet presAssocID="{ABE6D290-A67E-4C07-A5DD-52C7B37D77DD}" presName="rootConnector" presStyleLbl="node2" presStyleIdx="2" presStyleCnt="3"/>
      <dgm:spPr/>
      <dgm:t>
        <a:bodyPr/>
        <a:lstStyle/>
        <a:p>
          <a:endParaRPr lang="en-US"/>
        </a:p>
      </dgm:t>
    </dgm:pt>
    <dgm:pt modelId="{2BDED893-CC72-4AAD-AF18-AFE1E14732BC}" type="pres">
      <dgm:prSet presAssocID="{ABE6D290-A67E-4C07-A5DD-52C7B37D77DD}" presName="hierChild4" presStyleCnt="0"/>
      <dgm:spPr/>
    </dgm:pt>
    <dgm:pt modelId="{C9B7EA91-D80E-484F-BB85-40FBE08D8FCE}" type="pres">
      <dgm:prSet presAssocID="{ABE6D290-A67E-4C07-A5DD-52C7B37D77DD}" presName="hierChild5" presStyleCnt="0"/>
      <dgm:spPr/>
    </dgm:pt>
    <dgm:pt modelId="{D50E524A-E9BA-4A2E-B84D-CDA1D8321D5E}" type="pres">
      <dgm:prSet presAssocID="{59EA7809-2D8F-488D-A625-2BA11A1CA05E}" presName="hierChild3" presStyleCnt="0"/>
      <dgm:spPr/>
    </dgm:pt>
  </dgm:ptLst>
  <dgm:cxnLst>
    <dgm:cxn modelId="{2C998EF0-4438-480B-9274-3EA66EA45087}" srcId="{B252479F-1486-417F-99C8-F497CCA123DD}" destId="{59EA7809-2D8F-488D-A625-2BA11A1CA05E}" srcOrd="0" destOrd="0" parTransId="{E383C31E-61D2-4926-8CF3-C5975C3DD14B}" sibTransId="{E0DAE104-77DA-4BC1-9400-004E9656AC94}"/>
    <dgm:cxn modelId="{AFEB8074-6C2D-4D73-998B-6BF75903FB4A}" type="presOf" srcId="{E566AF50-0D51-484E-A82B-C1857D1B240C}" destId="{C3136047-DAC5-4D7C-A5B4-45DF9848979F}" srcOrd="0" destOrd="0" presId="urn:microsoft.com/office/officeart/2005/8/layout/orgChart1"/>
    <dgm:cxn modelId="{CE2D6681-478E-45F4-BFA4-03CBB8E36946}" srcId="{59EA7809-2D8F-488D-A625-2BA11A1CA05E}" destId="{97258FBB-F620-44D7-9DD5-42DA3D388E53}" srcOrd="1" destOrd="0" parTransId="{B329FDC6-4E86-43E1-9159-A5819731A253}" sibTransId="{5BCF271C-5A5F-47B5-92CF-7DA9AB1D4F1A}"/>
    <dgm:cxn modelId="{024A83A4-12AD-4C28-AF12-6ADE9C71DD63}" type="presOf" srcId="{B329FDC6-4E86-43E1-9159-A5819731A253}" destId="{CEBA42ED-BEAD-43FE-AC56-3522CA8FE27E}" srcOrd="0" destOrd="0" presId="urn:microsoft.com/office/officeart/2005/8/layout/orgChart1"/>
    <dgm:cxn modelId="{185B099F-7044-4BA5-9F4C-4C99AC1019C2}" type="presOf" srcId="{59EA7809-2D8F-488D-A625-2BA11A1CA05E}" destId="{DC1923D7-C585-417A-BC29-9BFF1896E210}" srcOrd="0" destOrd="0" presId="urn:microsoft.com/office/officeart/2005/8/layout/orgChart1"/>
    <dgm:cxn modelId="{6C6C846C-BD39-48CE-BC98-8177A662DBD2}" type="presOf" srcId="{59EA7809-2D8F-488D-A625-2BA11A1CA05E}" destId="{6C330CF4-4C17-4FFA-AC38-0271F0490C5B}" srcOrd="1" destOrd="0" presId="urn:microsoft.com/office/officeart/2005/8/layout/orgChart1"/>
    <dgm:cxn modelId="{459EE2AC-1458-417B-80EE-DD51B065E2A3}" type="presOf" srcId="{97258FBB-F620-44D7-9DD5-42DA3D388E53}" destId="{49119159-2179-41D8-BB03-09B6BF6AEE00}" srcOrd="0" destOrd="0" presId="urn:microsoft.com/office/officeart/2005/8/layout/orgChart1"/>
    <dgm:cxn modelId="{5386879E-1C9D-43F6-A9AF-7A1A3639519A}" type="presOf" srcId="{B252479F-1486-417F-99C8-F497CCA123DD}" destId="{1791099B-311C-417A-881B-147876BE7595}" srcOrd="0" destOrd="0" presId="urn:microsoft.com/office/officeart/2005/8/layout/orgChart1"/>
    <dgm:cxn modelId="{43791B55-9916-41CB-951E-6ADF054F3E27}" srcId="{59EA7809-2D8F-488D-A625-2BA11A1CA05E}" destId="{ABE6D290-A67E-4C07-A5DD-52C7B37D77DD}" srcOrd="2" destOrd="0" parTransId="{E566AF50-0D51-484E-A82B-C1857D1B240C}" sibTransId="{AE9B6E55-9024-47EE-82CC-86233D897837}"/>
    <dgm:cxn modelId="{7C9E455B-5F8D-4D44-B174-82DBDF88A1C9}" type="presOf" srcId="{ABE6D290-A67E-4C07-A5DD-52C7B37D77DD}" destId="{5F677DD6-9DE1-4F50-A7D2-DFFF61F8C944}" srcOrd="0" destOrd="0" presId="urn:microsoft.com/office/officeart/2005/8/layout/orgChart1"/>
    <dgm:cxn modelId="{D737F5FD-4058-4A72-B646-3750C4B1F788}" type="presOf" srcId="{97258FBB-F620-44D7-9DD5-42DA3D388E53}" destId="{0AEFA392-1B3A-45FE-B0B1-3E2EDD94FBDB}" srcOrd="1" destOrd="0" presId="urn:microsoft.com/office/officeart/2005/8/layout/orgChart1"/>
    <dgm:cxn modelId="{E85C9A15-4E00-4784-9383-55B57C49B1D8}" type="presOf" srcId="{4E96E29C-90D7-41C6-ADE1-2D8606DD350F}" destId="{431CA59B-C3B4-4854-973B-DF2606BC9B1B}" srcOrd="1" destOrd="0" presId="urn:microsoft.com/office/officeart/2005/8/layout/orgChart1"/>
    <dgm:cxn modelId="{A45F100A-B88E-41F6-BB25-90AD808BB48D}" type="presOf" srcId="{A27EC86B-07A5-4029-96D8-8FD3D8F92A96}" destId="{83FD8558-0D4D-4781-B574-7F09C422161E}" srcOrd="0" destOrd="0" presId="urn:microsoft.com/office/officeart/2005/8/layout/orgChart1"/>
    <dgm:cxn modelId="{BB862FE5-8E9B-463D-AA67-D261EA8FB56A}" type="presOf" srcId="{4E96E29C-90D7-41C6-ADE1-2D8606DD350F}" destId="{42993898-C2E9-4A94-9E4A-181D5CC47A4A}" srcOrd="0" destOrd="0" presId="urn:microsoft.com/office/officeart/2005/8/layout/orgChart1"/>
    <dgm:cxn modelId="{D49E2DCA-B733-4794-9A9F-C5648C4DD37E}" srcId="{59EA7809-2D8F-488D-A625-2BA11A1CA05E}" destId="{4E96E29C-90D7-41C6-ADE1-2D8606DD350F}" srcOrd="0" destOrd="0" parTransId="{A27EC86B-07A5-4029-96D8-8FD3D8F92A96}" sibTransId="{B80C3D2D-4321-4928-9ECD-7E4C57EDD097}"/>
    <dgm:cxn modelId="{7F1CA23D-AE6F-41A5-95B1-FB33A7EFCD18}" type="presOf" srcId="{ABE6D290-A67E-4C07-A5DD-52C7B37D77DD}" destId="{1D0F423D-116A-48C2-B626-120E8ABAE647}" srcOrd="1" destOrd="0" presId="urn:microsoft.com/office/officeart/2005/8/layout/orgChart1"/>
    <dgm:cxn modelId="{D3574A1F-5464-4CDB-B652-1333FFE6E588}" type="presParOf" srcId="{1791099B-311C-417A-881B-147876BE7595}" destId="{6F881E23-F544-4857-AED5-0DEF050588AE}" srcOrd="0" destOrd="0" presId="urn:microsoft.com/office/officeart/2005/8/layout/orgChart1"/>
    <dgm:cxn modelId="{31573CF9-5274-4FAB-8268-B8C933301283}" type="presParOf" srcId="{6F881E23-F544-4857-AED5-0DEF050588AE}" destId="{AEDDD954-B207-4195-9BDE-CCD81FEA46DC}" srcOrd="0" destOrd="0" presId="urn:microsoft.com/office/officeart/2005/8/layout/orgChart1"/>
    <dgm:cxn modelId="{65573759-3059-423D-9669-96698866530F}" type="presParOf" srcId="{AEDDD954-B207-4195-9BDE-CCD81FEA46DC}" destId="{DC1923D7-C585-417A-BC29-9BFF1896E210}" srcOrd="0" destOrd="0" presId="urn:microsoft.com/office/officeart/2005/8/layout/orgChart1"/>
    <dgm:cxn modelId="{35195782-A957-4D7E-BB5E-7AE73AC84589}" type="presParOf" srcId="{AEDDD954-B207-4195-9BDE-CCD81FEA46DC}" destId="{6C330CF4-4C17-4FFA-AC38-0271F0490C5B}" srcOrd="1" destOrd="0" presId="urn:microsoft.com/office/officeart/2005/8/layout/orgChart1"/>
    <dgm:cxn modelId="{C3859312-1AD3-4D18-B878-D5AE6B9D864D}" type="presParOf" srcId="{6F881E23-F544-4857-AED5-0DEF050588AE}" destId="{4CD5549F-C9CC-455E-983D-D24BC2D757E6}" srcOrd="1" destOrd="0" presId="urn:microsoft.com/office/officeart/2005/8/layout/orgChart1"/>
    <dgm:cxn modelId="{01D8060E-9BA3-48CF-A521-49D4D261A4BE}" type="presParOf" srcId="{4CD5549F-C9CC-455E-983D-D24BC2D757E6}" destId="{83FD8558-0D4D-4781-B574-7F09C422161E}" srcOrd="0" destOrd="0" presId="urn:microsoft.com/office/officeart/2005/8/layout/orgChart1"/>
    <dgm:cxn modelId="{B98ECBAC-D832-486A-9DE1-D9E26AD60953}" type="presParOf" srcId="{4CD5549F-C9CC-455E-983D-D24BC2D757E6}" destId="{F40D4DAE-0866-46BF-8746-3BCA5759767D}" srcOrd="1" destOrd="0" presId="urn:microsoft.com/office/officeart/2005/8/layout/orgChart1"/>
    <dgm:cxn modelId="{047578A7-BE86-48F0-8287-14B9B46184A0}" type="presParOf" srcId="{F40D4DAE-0866-46BF-8746-3BCA5759767D}" destId="{796E6D35-5B4C-4312-B62E-C659406BF9CF}" srcOrd="0" destOrd="0" presId="urn:microsoft.com/office/officeart/2005/8/layout/orgChart1"/>
    <dgm:cxn modelId="{A6935ECF-E57D-47E1-B81E-FC1352646B89}" type="presParOf" srcId="{796E6D35-5B4C-4312-B62E-C659406BF9CF}" destId="{42993898-C2E9-4A94-9E4A-181D5CC47A4A}" srcOrd="0" destOrd="0" presId="urn:microsoft.com/office/officeart/2005/8/layout/orgChart1"/>
    <dgm:cxn modelId="{1A796EDA-7A39-4990-8A8E-9C9744381EA0}" type="presParOf" srcId="{796E6D35-5B4C-4312-B62E-C659406BF9CF}" destId="{431CA59B-C3B4-4854-973B-DF2606BC9B1B}" srcOrd="1" destOrd="0" presId="urn:microsoft.com/office/officeart/2005/8/layout/orgChart1"/>
    <dgm:cxn modelId="{82AC6BA8-DB6C-42D3-8FC0-6E6FF961DB74}" type="presParOf" srcId="{F40D4DAE-0866-46BF-8746-3BCA5759767D}" destId="{147AC10B-394B-4A5B-9E16-DDFB3F52B773}" srcOrd="1" destOrd="0" presId="urn:microsoft.com/office/officeart/2005/8/layout/orgChart1"/>
    <dgm:cxn modelId="{ECA85DF2-8BEE-4784-8894-8229E9391E1C}" type="presParOf" srcId="{F40D4DAE-0866-46BF-8746-3BCA5759767D}" destId="{A178F780-15BD-4019-BF0A-76FC68791CE5}" srcOrd="2" destOrd="0" presId="urn:microsoft.com/office/officeart/2005/8/layout/orgChart1"/>
    <dgm:cxn modelId="{2BE1D265-A864-4C4A-B0D8-F1E99AD09C9A}" type="presParOf" srcId="{4CD5549F-C9CC-455E-983D-D24BC2D757E6}" destId="{CEBA42ED-BEAD-43FE-AC56-3522CA8FE27E}" srcOrd="2" destOrd="0" presId="urn:microsoft.com/office/officeart/2005/8/layout/orgChart1"/>
    <dgm:cxn modelId="{D422E406-46B9-43C7-8141-9652547539FF}" type="presParOf" srcId="{4CD5549F-C9CC-455E-983D-D24BC2D757E6}" destId="{F6BEECCC-8EF7-48FF-88A9-2B90AA0DCBE6}" srcOrd="3" destOrd="0" presId="urn:microsoft.com/office/officeart/2005/8/layout/orgChart1"/>
    <dgm:cxn modelId="{E784DAB4-9F23-438E-8184-24BC3D748503}" type="presParOf" srcId="{F6BEECCC-8EF7-48FF-88A9-2B90AA0DCBE6}" destId="{2C6E8914-A10B-48D9-B801-517A57102953}" srcOrd="0" destOrd="0" presId="urn:microsoft.com/office/officeart/2005/8/layout/orgChart1"/>
    <dgm:cxn modelId="{A188640F-D19D-4E60-863F-96CF0E3EEF4C}" type="presParOf" srcId="{2C6E8914-A10B-48D9-B801-517A57102953}" destId="{49119159-2179-41D8-BB03-09B6BF6AEE00}" srcOrd="0" destOrd="0" presId="urn:microsoft.com/office/officeart/2005/8/layout/orgChart1"/>
    <dgm:cxn modelId="{3224A75F-1750-4BA6-95FB-290675EE4F5B}" type="presParOf" srcId="{2C6E8914-A10B-48D9-B801-517A57102953}" destId="{0AEFA392-1B3A-45FE-B0B1-3E2EDD94FBDB}" srcOrd="1" destOrd="0" presId="urn:microsoft.com/office/officeart/2005/8/layout/orgChart1"/>
    <dgm:cxn modelId="{3D98A08D-C462-41E3-B8DC-99E5F8298D2F}" type="presParOf" srcId="{F6BEECCC-8EF7-48FF-88A9-2B90AA0DCBE6}" destId="{B7D178ED-0756-4A54-A5B8-98BA38D0579F}" srcOrd="1" destOrd="0" presId="urn:microsoft.com/office/officeart/2005/8/layout/orgChart1"/>
    <dgm:cxn modelId="{3D3F6687-0A2E-4DE3-BC7E-8A313FE8E393}" type="presParOf" srcId="{F6BEECCC-8EF7-48FF-88A9-2B90AA0DCBE6}" destId="{DF131072-31B9-46A8-A94E-D92C96D90657}" srcOrd="2" destOrd="0" presId="urn:microsoft.com/office/officeart/2005/8/layout/orgChart1"/>
    <dgm:cxn modelId="{883E2C99-83F3-419F-8E44-3A1B0B947B53}" type="presParOf" srcId="{4CD5549F-C9CC-455E-983D-D24BC2D757E6}" destId="{C3136047-DAC5-4D7C-A5B4-45DF9848979F}" srcOrd="4" destOrd="0" presId="urn:microsoft.com/office/officeart/2005/8/layout/orgChart1"/>
    <dgm:cxn modelId="{55197524-B613-46C8-8B01-05926B67F9F5}" type="presParOf" srcId="{4CD5549F-C9CC-455E-983D-D24BC2D757E6}" destId="{941FA5A6-07DD-4C01-9AC6-64EDF363A0D4}" srcOrd="5" destOrd="0" presId="urn:microsoft.com/office/officeart/2005/8/layout/orgChart1"/>
    <dgm:cxn modelId="{D0832612-A800-4D0C-A3C5-E6B82F04A2B3}" type="presParOf" srcId="{941FA5A6-07DD-4C01-9AC6-64EDF363A0D4}" destId="{F6DC1777-D533-42B9-8F9B-B43287A29CAA}" srcOrd="0" destOrd="0" presId="urn:microsoft.com/office/officeart/2005/8/layout/orgChart1"/>
    <dgm:cxn modelId="{0CADD8AA-FCBF-4D31-87BF-7B0022C921F2}" type="presParOf" srcId="{F6DC1777-D533-42B9-8F9B-B43287A29CAA}" destId="{5F677DD6-9DE1-4F50-A7D2-DFFF61F8C944}" srcOrd="0" destOrd="0" presId="urn:microsoft.com/office/officeart/2005/8/layout/orgChart1"/>
    <dgm:cxn modelId="{330001AF-D128-4FAE-BD3E-8001BA0788D4}" type="presParOf" srcId="{F6DC1777-D533-42B9-8F9B-B43287A29CAA}" destId="{1D0F423D-116A-48C2-B626-120E8ABAE647}" srcOrd="1" destOrd="0" presId="urn:microsoft.com/office/officeart/2005/8/layout/orgChart1"/>
    <dgm:cxn modelId="{629A815B-2534-480E-A4D0-886E9612D08C}" type="presParOf" srcId="{941FA5A6-07DD-4C01-9AC6-64EDF363A0D4}" destId="{2BDED893-CC72-4AAD-AF18-AFE1E14732BC}" srcOrd="1" destOrd="0" presId="urn:microsoft.com/office/officeart/2005/8/layout/orgChart1"/>
    <dgm:cxn modelId="{B9F1116F-C080-4B9A-8173-F392D32F3C6A}" type="presParOf" srcId="{941FA5A6-07DD-4C01-9AC6-64EDF363A0D4}" destId="{C9B7EA91-D80E-484F-BB85-40FBE08D8FCE}" srcOrd="2" destOrd="0" presId="urn:microsoft.com/office/officeart/2005/8/layout/orgChart1"/>
    <dgm:cxn modelId="{A96EFA79-4338-4DFA-8A9A-70A3D6CEFD63}" type="presParOf" srcId="{6F881E23-F544-4857-AED5-0DEF050588AE}" destId="{D50E524A-E9BA-4A2E-B84D-CDA1D8321D5E}"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6047-DAC5-4D7C-A5B4-45DF9848979F}">
      <dsp:nvSpPr>
        <dsp:cNvPr id="0" name=""/>
        <dsp:cNvSpPr/>
      </dsp:nvSpPr>
      <dsp:spPr>
        <a:xfrm>
          <a:off x="3943350" y="1097278"/>
          <a:ext cx="2813369" cy="405358"/>
        </a:xfrm>
        <a:custGeom>
          <a:avLst/>
          <a:gdLst/>
          <a:ahLst/>
          <a:cxnLst/>
          <a:rect l="0" t="0" r="0" b="0"/>
          <a:pathLst>
            <a:path>
              <a:moveTo>
                <a:pt x="0" y="0"/>
              </a:moveTo>
              <a:lnTo>
                <a:pt x="0" y="202679"/>
              </a:lnTo>
              <a:lnTo>
                <a:pt x="2813369" y="202679"/>
              </a:lnTo>
              <a:lnTo>
                <a:pt x="2813369" y="4053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A42ED-BEAD-43FE-AC56-3522CA8FE27E}">
      <dsp:nvSpPr>
        <dsp:cNvPr id="0" name=""/>
        <dsp:cNvSpPr/>
      </dsp:nvSpPr>
      <dsp:spPr>
        <a:xfrm>
          <a:off x="3897630" y="1097278"/>
          <a:ext cx="91440" cy="405358"/>
        </a:xfrm>
        <a:custGeom>
          <a:avLst/>
          <a:gdLst/>
          <a:ahLst/>
          <a:cxnLst/>
          <a:rect l="0" t="0" r="0" b="0"/>
          <a:pathLst>
            <a:path>
              <a:moveTo>
                <a:pt x="45720" y="0"/>
              </a:moveTo>
              <a:lnTo>
                <a:pt x="45720" y="202679"/>
              </a:lnTo>
              <a:lnTo>
                <a:pt x="118761" y="202679"/>
              </a:lnTo>
              <a:lnTo>
                <a:pt x="118761" y="4053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D8558-0D4D-4781-B574-7F09C422161E}">
      <dsp:nvSpPr>
        <dsp:cNvPr id="0" name=""/>
        <dsp:cNvSpPr/>
      </dsp:nvSpPr>
      <dsp:spPr>
        <a:xfrm>
          <a:off x="1203021" y="1097278"/>
          <a:ext cx="2740328" cy="405358"/>
        </a:xfrm>
        <a:custGeom>
          <a:avLst/>
          <a:gdLst/>
          <a:ahLst/>
          <a:cxnLst/>
          <a:rect l="0" t="0" r="0" b="0"/>
          <a:pathLst>
            <a:path>
              <a:moveTo>
                <a:pt x="2740328" y="0"/>
              </a:moveTo>
              <a:lnTo>
                <a:pt x="2740328" y="202679"/>
              </a:lnTo>
              <a:lnTo>
                <a:pt x="0" y="202679"/>
              </a:lnTo>
              <a:lnTo>
                <a:pt x="0" y="40535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923D7-C585-417A-BC29-9BFF1896E210}">
      <dsp:nvSpPr>
        <dsp:cNvPr id="0" name=""/>
        <dsp:cNvSpPr/>
      </dsp:nvSpPr>
      <dsp:spPr>
        <a:xfrm>
          <a:off x="2427329" y="36147"/>
          <a:ext cx="3032041" cy="106113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Advance Care Planning</a:t>
          </a:r>
        </a:p>
      </dsp:txBody>
      <dsp:txXfrm>
        <a:off x="2427329" y="36147"/>
        <a:ext cx="3032041" cy="1061131"/>
      </dsp:txXfrm>
    </dsp:sp>
    <dsp:sp modelId="{42993898-C2E9-4A94-9E4A-181D5CC47A4A}">
      <dsp:nvSpPr>
        <dsp:cNvPr id="0" name=""/>
        <dsp:cNvSpPr/>
      </dsp:nvSpPr>
      <dsp:spPr>
        <a:xfrm>
          <a:off x="3335" y="1502636"/>
          <a:ext cx="2399373" cy="292571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What </a:t>
          </a:r>
          <a:r>
            <a:rPr lang="en-US" sz="1400" b="1" kern="1200" dirty="0">
              <a:solidFill>
                <a:schemeClr val="tx1"/>
              </a:solidFill>
            </a:rPr>
            <a:t>you do want to </a:t>
          </a:r>
          <a:r>
            <a:rPr lang="en-US" sz="1400" b="1" kern="1200" dirty="0" smtClean="0">
              <a:solidFill>
                <a:schemeClr val="tx1"/>
              </a:solidFill>
            </a:rPr>
            <a:t>happen</a:t>
          </a:r>
        </a:p>
        <a:p>
          <a:pPr lvl="0" algn="ctr" defTabSz="622300">
            <a:lnSpc>
              <a:spcPct val="90000"/>
            </a:lnSpc>
            <a:spcBef>
              <a:spcPct val="0"/>
            </a:spcBef>
            <a:spcAft>
              <a:spcPct val="35000"/>
            </a:spcAft>
          </a:pPr>
          <a:endParaRPr lang="en-US" sz="1400" b="1" kern="1200" dirty="0">
            <a:solidFill>
              <a:schemeClr val="tx1"/>
            </a:solidFill>
          </a:endParaRPr>
        </a:p>
        <a:p>
          <a:pPr lvl="0" algn="ctr" defTabSz="622300">
            <a:lnSpc>
              <a:spcPct val="90000"/>
            </a:lnSpc>
            <a:spcBef>
              <a:spcPct val="0"/>
            </a:spcBef>
            <a:spcAft>
              <a:spcPct val="35000"/>
            </a:spcAft>
          </a:pPr>
          <a:r>
            <a:rPr lang="en-GB" sz="1200" kern="1200" dirty="0" smtClean="0">
              <a:solidFill>
                <a:schemeClr val="tx1"/>
              </a:solidFill>
            </a:rPr>
            <a:t>Preferred Priorities for Care document (PPC)</a:t>
          </a:r>
        </a:p>
        <a:p>
          <a:pPr lvl="0" algn="ctr" defTabSz="622300">
            <a:lnSpc>
              <a:spcPct val="90000"/>
            </a:lnSpc>
            <a:spcBef>
              <a:spcPct val="0"/>
            </a:spcBef>
            <a:spcAft>
              <a:spcPct val="35000"/>
            </a:spcAft>
          </a:pPr>
          <a:r>
            <a:rPr lang="en-GB" sz="1200" kern="1200" dirty="0" smtClean="0">
              <a:solidFill>
                <a:schemeClr val="tx1"/>
              </a:solidFill>
            </a:rPr>
            <a:t>What music I would like to have on in my room</a:t>
          </a:r>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kern="1200" dirty="0">
            <a:solidFill>
              <a:schemeClr val="tx1"/>
            </a:solidFill>
          </a:endParaRPr>
        </a:p>
        <a:p>
          <a:pPr lvl="0" algn="ctr" defTabSz="622300">
            <a:lnSpc>
              <a:spcPct val="90000"/>
            </a:lnSpc>
            <a:spcBef>
              <a:spcPct val="0"/>
            </a:spcBef>
            <a:spcAft>
              <a:spcPct val="35000"/>
            </a:spcAft>
          </a:pPr>
          <a:r>
            <a:rPr lang="en-US" sz="1400" kern="1200" dirty="0">
              <a:solidFill>
                <a:schemeClr val="tx1"/>
              </a:solidFill>
            </a:rPr>
            <a:t>*This is a</a:t>
          </a:r>
          <a:r>
            <a:rPr lang="en-US" sz="1400" kern="1200" dirty="0" smtClean="0">
              <a:solidFill>
                <a:schemeClr val="tx1"/>
              </a:solidFill>
            </a:rPr>
            <a:t>....</a:t>
          </a:r>
        </a:p>
        <a:p>
          <a:pPr lvl="0" algn="ctr" defTabSz="622300">
            <a:lnSpc>
              <a:spcPct val="90000"/>
            </a:lnSpc>
            <a:spcBef>
              <a:spcPct val="0"/>
            </a:spcBef>
            <a:spcAft>
              <a:spcPct val="35000"/>
            </a:spcAft>
          </a:pPr>
          <a:r>
            <a:rPr lang="en-GB" sz="1600" kern="1200" dirty="0" smtClean="0">
              <a:solidFill>
                <a:srgbClr val="008000"/>
              </a:solidFill>
            </a:rPr>
            <a:t>Advance Statement of wishes and preferences</a:t>
          </a:r>
        </a:p>
        <a:p>
          <a:pPr lvl="0" algn="ctr" defTabSz="622300">
            <a:lnSpc>
              <a:spcPct val="90000"/>
            </a:lnSpc>
            <a:spcBef>
              <a:spcPct val="0"/>
            </a:spcBef>
            <a:spcAft>
              <a:spcPct val="35000"/>
            </a:spcAft>
          </a:pPr>
          <a:endParaRPr lang="en-US" sz="14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3335" y="1502636"/>
        <a:ext cx="2399373" cy="2925711"/>
      </dsp:txXfrm>
    </dsp:sp>
    <dsp:sp modelId="{49119159-2179-41D8-BB03-09B6BF6AEE00}">
      <dsp:nvSpPr>
        <dsp:cNvPr id="0" name=""/>
        <dsp:cNvSpPr/>
      </dsp:nvSpPr>
      <dsp:spPr>
        <a:xfrm>
          <a:off x="2808066" y="1502636"/>
          <a:ext cx="2416649" cy="2883139"/>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t>What </a:t>
          </a:r>
          <a:r>
            <a:rPr lang="en-US" sz="1400" b="1" kern="1200" dirty="0"/>
            <a:t>you do not want to </a:t>
          </a:r>
          <a:r>
            <a:rPr lang="en-US" sz="1400" b="1" kern="1200" dirty="0" smtClean="0"/>
            <a:t>happen</a:t>
          </a:r>
        </a:p>
        <a:p>
          <a:pPr lvl="0" algn="ctr" defTabSz="622300">
            <a:lnSpc>
              <a:spcPct val="90000"/>
            </a:lnSpc>
            <a:spcBef>
              <a:spcPct val="0"/>
            </a:spcBef>
            <a:spcAft>
              <a:spcPct val="35000"/>
            </a:spcAft>
          </a:pPr>
          <a:r>
            <a:rPr lang="en-GB" sz="1200" kern="1200" dirty="0" smtClean="0"/>
            <a:t>Do Not Attempt Cardio Pulmonary Resuscitation (DNACPR)</a:t>
          </a:r>
        </a:p>
        <a:p>
          <a:pPr lvl="0" algn="ctr" defTabSz="622300">
            <a:lnSpc>
              <a:spcPct val="90000"/>
            </a:lnSpc>
            <a:spcBef>
              <a:spcPct val="0"/>
            </a:spcBef>
            <a:spcAft>
              <a:spcPct val="35000"/>
            </a:spcAft>
          </a:pPr>
          <a:r>
            <a:rPr lang="en-GB" sz="1200" kern="1200" dirty="0" smtClean="0"/>
            <a:t>I don’t want artificial feeding (formalised)</a:t>
          </a:r>
          <a:endParaRPr lang="en-US" sz="1400" kern="1200" dirty="0" smtClean="0"/>
        </a:p>
        <a:p>
          <a:pPr lvl="0" algn="ctr" defTabSz="622300">
            <a:lnSpc>
              <a:spcPct val="90000"/>
            </a:lnSpc>
            <a:spcBef>
              <a:spcPct val="0"/>
            </a:spcBef>
            <a:spcAft>
              <a:spcPct val="35000"/>
            </a:spcAft>
          </a:pPr>
          <a:endParaRPr lang="en-US" sz="20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This </a:t>
          </a:r>
          <a:r>
            <a:rPr lang="en-US" sz="1400" kern="1200" dirty="0"/>
            <a:t>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Advanced Directive to Refuse Treatment</a:t>
          </a:r>
          <a:endParaRPr lang="en-US" sz="1600" kern="1200" dirty="0" smtClean="0">
            <a:solidFill>
              <a:srgbClr val="008000"/>
            </a:solidFill>
          </a:endParaRP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t> </a:t>
          </a:r>
        </a:p>
      </dsp:txBody>
      <dsp:txXfrm>
        <a:off x="2808066" y="1502636"/>
        <a:ext cx="2416649" cy="2883139"/>
      </dsp:txXfrm>
    </dsp:sp>
    <dsp:sp modelId="{5F677DD6-9DE1-4F50-A7D2-DFFF61F8C944}">
      <dsp:nvSpPr>
        <dsp:cNvPr id="0" name=""/>
        <dsp:cNvSpPr/>
      </dsp:nvSpPr>
      <dsp:spPr>
        <a:xfrm>
          <a:off x="5630074" y="1502636"/>
          <a:ext cx="2253290" cy="2866365"/>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Who </a:t>
          </a:r>
          <a:r>
            <a:rPr lang="en-US" sz="1400" b="1" kern="1200" dirty="0"/>
            <a:t>will speak for </a:t>
          </a:r>
          <a:r>
            <a:rPr lang="en-US" sz="1400" b="1" kern="1200" dirty="0" smtClean="0"/>
            <a:t>you</a:t>
          </a:r>
        </a:p>
        <a:p>
          <a:pPr lvl="0" algn="ctr" defTabSz="622300">
            <a:lnSpc>
              <a:spcPct val="90000"/>
            </a:lnSpc>
            <a:spcBef>
              <a:spcPct val="0"/>
            </a:spcBef>
            <a:spcAft>
              <a:spcPct val="35000"/>
            </a:spcAft>
          </a:pPr>
          <a:r>
            <a:rPr lang="en-GB" sz="1200" kern="1200" dirty="0" smtClean="0"/>
            <a:t>Lasting Power of Attorney for health and welfare</a:t>
          </a:r>
          <a:endParaRPr lang="en-US" sz="1200" kern="1200" dirty="0" smtClean="0"/>
        </a:p>
        <a:p>
          <a:pPr lvl="0" algn="ctr" defTabSz="622300">
            <a:lnSpc>
              <a:spcPct val="90000"/>
            </a:lnSpc>
            <a:spcBef>
              <a:spcPct val="0"/>
            </a:spcBef>
            <a:spcAft>
              <a:spcPct val="35000"/>
            </a:spcAft>
          </a:pPr>
          <a:r>
            <a:rPr lang="en-GB" sz="1200" kern="1200" dirty="0" smtClean="0"/>
            <a:t>Nominated proxy spokesperson</a:t>
          </a:r>
          <a:endParaRPr lang="en-US" sz="1400" kern="1200" dirty="0"/>
        </a:p>
        <a:p>
          <a:pPr lvl="0" algn="ctr" defTabSz="622300">
            <a:lnSpc>
              <a:spcPct val="90000"/>
            </a:lnSpc>
            <a:spcBef>
              <a:spcPct val="0"/>
            </a:spcBef>
            <a:spcAft>
              <a:spcPct val="35000"/>
            </a:spcAft>
          </a:pPr>
          <a:endParaRPr lang="en-US" sz="2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t>
          </a:r>
          <a:r>
            <a:rPr lang="en-US" sz="1400" kern="1200" dirty="0"/>
            <a:t>This 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Proxy or Lasting Power of Attorney</a:t>
          </a:r>
          <a:endParaRPr lang="en-US" sz="16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5630074" y="1502636"/>
        <a:ext cx="2253290" cy="2866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6047-DAC5-4D7C-A5B4-45DF9848979F}">
      <dsp:nvSpPr>
        <dsp:cNvPr id="0" name=""/>
        <dsp:cNvSpPr/>
      </dsp:nvSpPr>
      <dsp:spPr>
        <a:xfrm>
          <a:off x="3943350" y="1009869"/>
          <a:ext cx="2673052" cy="385140"/>
        </a:xfrm>
        <a:custGeom>
          <a:avLst/>
          <a:gdLst/>
          <a:ahLst/>
          <a:cxnLst/>
          <a:rect l="0" t="0" r="0" b="0"/>
          <a:pathLst>
            <a:path>
              <a:moveTo>
                <a:pt x="0" y="0"/>
              </a:moveTo>
              <a:lnTo>
                <a:pt x="0" y="192570"/>
              </a:lnTo>
              <a:lnTo>
                <a:pt x="2673052" y="192570"/>
              </a:lnTo>
              <a:lnTo>
                <a:pt x="2673052"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A42ED-BEAD-43FE-AC56-3522CA8FE27E}">
      <dsp:nvSpPr>
        <dsp:cNvPr id="0" name=""/>
        <dsp:cNvSpPr/>
      </dsp:nvSpPr>
      <dsp:spPr>
        <a:xfrm>
          <a:off x="3897630" y="1009869"/>
          <a:ext cx="91440" cy="385140"/>
        </a:xfrm>
        <a:custGeom>
          <a:avLst/>
          <a:gdLst/>
          <a:ahLst/>
          <a:cxnLst/>
          <a:rect l="0" t="0" r="0" b="0"/>
          <a:pathLst>
            <a:path>
              <a:moveTo>
                <a:pt x="45720" y="0"/>
              </a:moveTo>
              <a:lnTo>
                <a:pt x="45720" y="192570"/>
              </a:lnTo>
              <a:lnTo>
                <a:pt x="115118" y="192570"/>
              </a:lnTo>
              <a:lnTo>
                <a:pt x="115118"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D8558-0D4D-4781-B574-7F09C422161E}">
      <dsp:nvSpPr>
        <dsp:cNvPr id="0" name=""/>
        <dsp:cNvSpPr/>
      </dsp:nvSpPr>
      <dsp:spPr>
        <a:xfrm>
          <a:off x="1339696" y="1009869"/>
          <a:ext cx="2603653" cy="385140"/>
        </a:xfrm>
        <a:custGeom>
          <a:avLst/>
          <a:gdLst/>
          <a:ahLst/>
          <a:cxnLst/>
          <a:rect l="0" t="0" r="0" b="0"/>
          <a:pathLst>
            <a:path>
              <a:moveTo>
                <a:pt x="2603653" y="0"/>
              </a:moveTo>
              <a:lnTo>
                <a:pt x="2603653" y="192570"/>
              </a:lnTo>
              <a:lnTo>
                <a:pt x="0" y="192570"/>
              </a:lnTo>
              <a:lnTo>
                <a:pt x="0"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923D7-C585-417A-BC29-9BFF1896E210}">
      <dsp:nvSpPr>
        <dsp:cNvPr id="0" name=""/>
        <dsp:cNvSpPr/>
      </dsp:nvSpPr>
      <dsp:spPr>
        <a:xfrm>
          <a:off x="2502941" y="1662"/>
          <a:ext cx="2880817" cy="1008207"/>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Advance Care Planning</a:t>
          </a:r>
        </a:p>
      </dsp:txBody>
      <dsp:txXfrm>
        <a:off x="2502941" y="1662"/>
        <a:ext cx="2880817" cy="1008207"/>
      </dsp:txXfrm>
    </dsp:sp>
    <dsp:sp modelId="{42993898-C2E9-4A94-9E4A-181D5CC47A4A}">
      <dsp:nvSpPr>
        <dsp:cNvPr id="0" name=""/>
        <dsp:cNvSpPr/>
      </dsp:nvSpPr>
      <dsp:spPr>
        <a:xfrm>
          <a:off x="199844" y="1395010"/>
          <a:ext cx="2279704" cy="277979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What </a:t>
          </a:r>
          <a:r>
            <a:rPr lang="en-US" sz="1400" b="1" kern="1200" dirty="0">
              <a:solidFill>
                <a:schemeClr val="tx1"/>
              </a:solidFill>
            </a:rPr>
            <a:t>you do want to </a:t>
          </a:r>
          <a:r>
            <a:rPr lang="en-US" sz="1400" b="1" kern="1200" dirty="0" smtClean="0">
              <a:solidFill>
                <a:schemeClr val="tx1"/>
              </a:solidFill>
            </a:rPr>
            <a:t>happen</a:t>
          </a:r>
        </a:p>
        <a:p>
          <a:pPr lvl="0" algn="ctr" defTabSz="622300">
            <a:lnSpc>
              <a:spcPct val="90000"/>
            </a:lnSpc>
            <a:spcBef>
              <a:spcPct val="0"/>
            </a:spcBef>
            <a:spcAft>
              <a:spcPct val="35000"/>
            </a:spcAft>
          </a:pPr>
          <a:endParaRPr lang="en-US" sz="1400" b="1" kern="1200" dirty="0">
            <a:solidFill>
              <a:schemeClr val="tx1"/>
            </a:solidFill>
          </a:endParaRPr>
        </a:p>
        <a:p>
          <a:pPr lvl="0" algn="ctr" defTabSz="622300">
            <a:lnSpc>
              <a:spcPct val="90000"/>
            </a:lnSpc>
            <a:spcBef>
              <a:spcPct val="0"/>
            </a:spcBef>
            <a:spcAft>
              <a:spcPct val="35000"/>
            </a:spcAft>
          </a:pPr>
          <a:r>
            <a:rPr lang="en-GB" sz="1200" kern="1200" dirty="0" smtClean="0">
              <a:solidFill>
                <a:schemeClr val="tx1"/>
              </a:solidFill>
            </a:rPr>
            <a:t>Preferred Priorities for Care document (PPC)</a:t>
          </a:r>
        </a:p>
        <a:p>
          <a:pPr lvl="0" algn="ctr" defTabSz="622300">
            <a:lnSpc>
              <a:spcPct val="90000"/>
            </a:lnSpc>
            <a:spcBef>
              <a:spcPct val="0"/>
            </a:spcBef>
            <a:spcAft>
              <a:spcPct val="35000"/>
            </a:spcAft>
          </a:pPr>
          <a:r>
            <a:rPr lang="en-GB" sz="1200" kern="1200" dirty="0" smtClean="0">
              <a:solidFill>
                <a:schemeClr val="tx1"/>
              </a:solidFill>
            </a:rPr>
            <a:t>What music I would like to have on in my room</a:t>
          </a:r>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kern="1200" dirty="0">
            <a:solidFill>
              <a:schemeClr val="tx1"/>
            </a:solidFill>
          </a:endParaRPr>
        </a:p>
        <a:p>
          <a:pPr lvl="0" algn="ctr" defTabSz="622300">
            <a:lnSpc>
              <a:spcPct val="90000"/>
            </a:lnSpc>
            <a:spcBef>
              <a:spcPct val="0"/>
            </a:spcBef>
            <a:spcAft>
              <a:spcPct val="35000"/>
            </a:spcAft>
          </a:pPr>
          <a:r>
            <a:rPr lang="en-US" sz="1400" kern="1200" dirty="0">
              <a:solidFill>
                <a:schemeClr val="tx1"/>
              </a:solidFill>
            </a:rPr>
            <a:t>*This is a</a:t>
          </a:r>
          <a:r>
            <a:rPr lang="en-US" sz="1400" kern="1200" dirty="0" smtClean="0">
              <a:solidFill>
                <a:schemeClr val="tx1"/>
              </a:solidFill>
            </a:rPr>
            <a:t>....</a:t>
          </a:r>
        </a:p>
        <a:p>
          <a:pPr lvl="0" algn="ctr" defTabSz="622300">
            <a:lnSpc>
              <a:spcPct val="90000"/>
            </a:lnSpc>
            <a:spcBef>
              <a:spcPct val="0"/>
            </a:spcBef>
            <a:spcAft>
              <a:spcPct val="35000"/>
            </a:spcAft>
          </a:pPr>
          <a:r>
            <a:rPr lang="en-GB" sz="1600" kern="1200" dirty="0" smtClean="0">
              <a:solidFill>
                <a:srgbClr val="008000"/>
              </a:solidFill>
            </a:rPr>
            <a:t>Advance Statement of wishes and preferences</a:t>
          </a:r>
        </a:p>
        <a:p>
          <a:pPr lvl="0" algn="ctr" defTabSz="622300">
            <a:lnSpc>
              <a:spcPct val="90000"/>
            </a:lnSpc>
            <a:spcBef>
              <a:spcPct val="0"/>
            </a:spcBef>
            <a:spcAft>
              <a:spcPct val="35000"/>
            </a:spcAft>
          </a:pPr>
          <a:endParaRPr lang="en-US" sz="14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199844" y="1395010"/>
        <a:ext cx="2279704" cy="2779791"/>
      </dsp:txXfrm>
    </dsp:sp>
    <dsp:sp modelId="{49119159-2179-41D8-BB03-09B6BF6AEE00}">
      <dsp:nvSpPr>
        <dsp:cNvPr id="0" name=""/>
        <dsp:cNvSpPr/>
      </dsp:nvSpPr>
      <dsp:spPr>
        <a:xfrm>
          <a:off x="2864689" y="1395010"/>
          <a:ext cx="2296118" cy="2739342"/>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t>What </a:t>
          </a:r>
          <a:r>
            <a:rPr lang="en-US" sz="1400" b="1" kern="1200" dirty="0"/>
            <a:t>you do not want to </a:t>
          </a:r>
          <a:r>
            <a:rPr lang="en-US" sz="1400" b="1" kern="1200" dirty="0" smtClean="0"/>
            <a:t>happen</a:t>
          </a:r>
        </a:p>
        <a:p>
          <a:pPr lvl="0" algn="ctr" defTabSz="622300">
            <a:lnSpc>
              <a:spcPct val="90000"/>
            </a:lnSpc>
            <a:spcBef>
              <a:spcPct val="0"/>
            </a:spcBef>
            <a:spcAft>
              <a:spcPct val="35000"/>
            </a:spcAft>
          </a:pPr>
          <a:r>
            <a:rPr lang="en-GB" sz="1200" kern="1200" dirty="0" smtClean="0"/>
            <a:t>Do Not Attempt Cardio Pulmonary Resuscitation (DNACPR)</a:t>
          </a:r>
        </a:p>
        <a:p>
          <a:pPr lvl="0" algn="ctr" defTabSz="622300">
            <a:lnSpc>
              <a:spcPct val="90000"/>
            </a:lnSpc>
            <a:spcBef>
              <a:spcPct val="0"/>
            </a:spcBef>
            <a:spcAft>
              <a:spcPct val="35000"/>
            </a:spcAft>
          </a:pPr>
          <a:r>
            <a:rPr lang="en-GB" sz="1200" kern="1200" dirty="0" smtClean="0"/>
            <a:t>I don’t want artificial feeding (formalised)</a:t>
          </a:r>
          <a:endParaRPr lang="en-US" sz="1400" kern="1200" dirty="0" smtClean="0"/>
        </a:p>
        <a:p>
          <a:pPr lvl="0" algn="ctr" defTabSz="622300">
            <a:lnSpc>
              <a:spcPct val="90000"/>
            </a:lnSpc>
            <a:spcBef>
              <a:spcPct val="0"/>
            </a:spcBef>
            <a:spcAft>
              <a:spcPct val="35000"/>
            </a:spcAft>
          </a:pPr>
          <a:endParaRPr lang="en-US" sz="20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This </a:t>
          </a:r>
          <a:r>
            <a:rPr lang="en-US" sz="1400" kern="1200" dirty="0"/>
            <a:t>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Advanced Directive to Refuse Treatment</a:t>
          </a:r>
          <a:endParaRPr lang="en-US" sz="1600" kern="1200" dirty="0" smtClean="0">
            <a:solidFill>
              <a:srgbClr val="008000"/>
            </a:solidFill>
          </a:endParaRP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t> </a:t>
          </a:r>
        </a:p>
      </dsp:txBody>
      <dsp:txXfrm>
        <a:off x="2864689" y="1395010"/>
        <a:ext cx="2296118" cy="2739342"/>
      </dsp:txXfrm>
    </dsp:sp>
    <dsp:sp modelId="{5F677DD6-9DE1-4F50-A7D2-DFFF61F8C944}">
      <dsp:nvSpPr>
        <dsp:cNvPr id="0" name=""/>
        <dsp:cNvSpPr/>
      </dsp:nvSpPr>
      <dsp:spPr>
        <a:xfrm>
          <a:off x="5545948" y="1395010"/>
          <a:ext cx="2140906" cy="2723404"/>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Who </a:t>
          </a:r>
          <a:r>
            <a:rPr lang="en-US" sz="1400" b="1" kern="1200" dirty="0"/>
            <a:t>will speak for </a:t>
          </a:r>
          <a:r>
            <a:rPr lang="en-US" sz="1400" b="1" kern="1200" dirty="0" smtClean="0"/>
            <a:t>you</a:t>
          </a:r>
        </a:p>
        <a:p>
          <a:pPr lvl="0" algn="ctr" defTabSz="622300">
            <a:lnSpc>
              <a:spcPct val="90000"/>
            </a:lnSpc>
            <a:spcBef>
              <a:spcPct val="0"/>
            </a:spcBef>
            <a:spcAft>
              <a:spcPct val="35000"/>
            </a:spcAft>
          </a:pPr>
          <a:r>
            <a:rPr lang="en-GB" sz="1200" kern="1200" dirty="0" smtClean="0"/>
            <a:t>Lasting Power of Attorney for health and welfare</a:t>
          </a:r>
          <a:endParaRPr lang="en-US" sz="1200" kern="1200" dirty="0" smtClean="0"/>
        </a:p>
        <a:p>
          <a:pPr lvl="0" algn="ctr" defTabSz="622300">
            <a:lnSpc>
              <a:spcPct val="90000"/>
            </a:lnSpc>
            <a:spcBef>
              <a:spcPct val="0"/>
            </a:spcBef>
            <a:spcAft>
              <a:spcPct val="35000"/>
            </a:spcAft>
          </a:pPr>
          <a:r>
            <a:rPr lang="en-GB" sz="1200" kern="1200" dirty="0" smtClean="0"/>
            <a:t>Nominated proxy spokesperson</a:t>
          </a:r>
          <a:endParaRPr lang="en-US" sz="1400" kern="1200" dirty="0"/>
        </a:p>
        <a:p>
          <a:pPr lvl="0" algn="ctr" defTabSz="622300">
            <a:lnSpc>
              <a:spcPct val="90000"/>
            </a:lnSpc>
            <a:spcBef>
              <a:spcPct val="0"/>
            </a:spcBef>
            <a:spcAft>
              <a:spcPct val="35000"/>
            </a:spcAft>
          </a:pPr>
          <a:endParaRPr lang="en-US" sz="2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t>
          </a:r>
          <a:r>
            <a:rPr lang="en-US" sz="1400" kern="1200" dirty="0"/>
            <a:t>This 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Proxy or Lasting Power of Attorney</a:t>
          </a:r>
          <a:endParaRPr lang="en-US" sz="16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5545948" y="1395010"/>
        <a:ext cx="2140906" cy="2723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6047-DAC5-4D7C-A5B4-45DF9848979F}">
      <dsp:nvSpPr>
        <dsp:cNvPr id="0" name=""/>
        <dsp:cNvSpPr/>
      </dsp:nvSpPr>
      <dsp:spPr>
        <a:xfrm>
          <a:off x="3943350" y="1009869"/>
          <a:ext cx="2673052" cy="385140"/>
        </a:xfrm>
        <a:custGeom>
          <a:avLst/>
          <a:gdLst/>
          <a:ahLst/>
          <a:cxnLst/>
          <a:rect l="0" t="0" r="0" b="0"/>
          <a:pathLst>
            <a:path>
              <a:moveTo>
                <a:pt x="0" y="0"/>
              </a:moveTo>
              <a:lnTo>
                <a:pt x="0" y="192570"/>
              </a:lnTo>
              <a:lnTo>
                <a:pt x="2673052" y="192570"/>
              </a:lnTo>
              <a:lnTo>
                <a:pt x="2673052"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A42ED-BEAD-43FE-AC56-3522CA8FE27E}">
      <dsp:nvSpPr>
        <dsp:cNvPr id="0" name=""/>
        <dsp:cNvSpPr/>
      </dsp:nvSpPr>
      <dsp:spPr>
        <a:xfrm>
          <a:off x="3897630" y="1009869"/>
          <a:ext cx="91440" cy="385140"/>
        </a:xfrm>
        <a:custGeom>
          <a:avLst/>
          <a:gdLst/>
          <a:ahLst/>
          <a:cxnLst/>
          <a:rect l="0" t="0" r="0" b="0"/>
          <a:pathLst>
            <a:path>
              <a:moveTo>
                <a:pt x="45720" y="0"/>
              </a:moveTo>
              <a:lnTo>
                <a:pt x="45720" y="192570"/>
              </a:lnTo>
              <a:lnTo>
                <a:pt x="115118" y="192570"/>
              </a:lnTo>
              <a:lnTo>
                <a:pt x="115118"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D8558-0D4D-4781-B574-7F09C422161E}">
      <dsp:nvSpPr>
        <dsp:cNvPr id="0" name=""/>
        <dsp:cNvSpPr/>
      </dsp:nvSpPr>
      <dsp:spPr>
        <a:xfrm>
          <a:off x="1339696" y="1009869"/>
          <a:ext cx="2603653" cy="385140"/>
        </a:xfrm>
        <a:custGeom>
          <a:avLst/>
          <a:gdLst/>
          <a:ahLst/>
          <a:cxnLst/>
          <a:rect l="0" t="0" r="0" b="0"/>
          <a:pathLst>
            <a:path>
              <a:moveTo>
                <a:pt x="2603653" y="0"/>
              </a:moveTo>
              <a:lnTo>
                <a:pt x="2603653" y="192570"/>
              </a:lnTo>
              <a:lnTo>
                <a:pt x="0" y="192570"/>
              </a:lnTo>
              <a:lnTo>
                <a:pt x="0" y="38514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923D7-C585-417A-BC29-9BFF1896E210}">
      <dsp:nvSpPr>
        <dsp:cNvPr id="0" name=""/>
        <dsp:cNvSpPr/>
      </dsp:nvSpPr>
      <dsp:spPr>
        <a:xfrm>
          <a:off x="2502941" y="1662"/>
          <a:ext cx="2880817" cy="1008207"/>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Advance Care Planning</a:t>
          </a:r>
        </a:p>
      </dsp:txBody>
      <dsp:txXfrm>
        <a:off x="2502941" y="1662"/>
        <a:ext cx="2880817" cy="1008207"/>
      </dsp:txXfrm>
    </dsp:sp>
    <dsp:sp modelId="{42993898-C2E9-4A94-9E4A-181D5CC47A4A}">
      <dsp:nvSpPr>
        <dsp:cNvPr id="0" name=""/>
        <dsp:cNvSpPr/>
      </dsp:nvSpPr>
      <dsp:spPr>
        <a:xfrm>
          <a:off x="199844" y="1395010"/>
          <a:ext cx="2279704" cy="2779791"/>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What </a:t>
          </a:r>
          <a:r>
            <a:rPr lang="en-US" sz="1400" b="1" kern="1200" dirty="0">
              <a:solidFill>
                <a:schemeClr val="tx1"/>
              </a:solidFill>
            </a:rPr>
            <a:t>you do want to </a:t>
          </a:r>
          <a:r>
            <a:rPr lang="en-US" sz="1400" b="1" kern="1200" dirty="0" smtClean="0">
              <a:solidFill>
                <a:schemeClr val="tx1"/>
              </a:solidFill>
            </a:rPr>
            <a:t>happen</a:t>
          </a:r>
        </a:p>
        <a:p>
          <a:pPr lvl="0" algn="ctr" defTabSz="622300">
            <a:lnSpc>
              <a:spcPct val="90000"/>
            </a:lnSpc>
            <a:spcBef>
              <a:spcPct val="0"/>
            </a:spcBef>
            <a:spcAft>
              <a:spcPct val="35000"/>
            </a:spcAft>
          </a:pPr>
          <a:endParaRPr lang="en-US" sz="1400" b="1" kern="1200" dirty="0">
            <a:solidFill>
              <a:schemeClr val="tx1"/>
            </a:solidFill>
          </a:endParaRPr>
        </a:p>
        <a:p>
          <a:pPr lvl="0" algn="ctr" defTabSz="622300">
            <a:lnSpc>
              <a:spcPct val="90000"/>
            </a:lnSpc>
            <a:spcBef>
              <a:spcPct val="0"/>
            </a:spcBef>
            <a:spcAft>
              <a:spcPct val="35000"/>
            </a:spcAft>
          </a:pPr>
          <a:r>
            <a:rPr lang="en-GB" sz="1200" kern="1200" dirty="0" smtClean="0">
              <a:solidFill>
                <a:schemeClr val="tx1"/>
              </a:solidFill>
            </a:rPr>
            <a:t>Preferred Priorities for Care document (PPC)</a:t>
          </a:r>
        </a:p>
        <a:p>
          <a:pPr lvl="0" algn="ctr" defTabSz="622300">
            <a:lnSpc>
              <a:spcPct val="90000"/>
            </a:lnSpc>
            <a:spcBef>
              <a:spcPct val="0"/>
            </a:spcBef>
            <a:spcAft>
              <a:spcPct val="35000"/>
            </a:spcAft>
          </a:pPr>
          <a:r>
            <a:rPr lang="en-GB" sz="1200" kern="1200" dirty="0" smtClean="0">
              <a:solidFill>
                <a:schemeClr val="tx1"/>
              </a:solidFill>
            </a:rPr>
            <a:t>What music I would like to have on in my room</a:t>
          </a:r>
        </a:p>
        <a:p>
          <a:pPr lvl="0" algn="ctr" defTabSz="622300">
            <a:lnSpc>
              <a:spcPct val="90000"/>
            </a:lnSpc>
            <a:spcBef>
              <a:spcPct val="0"/>
            </a:spcBef>
            <a:spcAft>
              <a:spcPct val="35000"/>
            </a:spcAft>
          </a:pPr>
          <a:endParaRPr lang="en-US" sz="1400" kern="1200" dirty="0" smtClean="0">
            <a:solidFill>
              <a:schemeClr val="tx1"/>
            </a:solidFill>
          </a:endParaRPr>
        </a:p>
        <a:p>
          <a:pPr lvl="0" algn="ctr" defTabSz="622300">
            <a:lnSpc>
              <a:spcPct val="90000"/>
            </a:lnSpc>
            <a:spcBef>
              <a:spcPct val="0"/>
            </a:spcBef>
            <a:spcAft>
              <a:spcPct val="35000"/>
            </a:spcAft>
          </a:pPr>
          <a:endParaRPr lang="en-US" sz="1400" kern="1200" dirty="0">
            <a:solidFill>
              <a:schemeClr val="tx1"/>
            </a:solidFill>
          </a:endParaRPr>
        </a:p>
        <a:p>
          <a:pPr lvl="0" algn="ctr" defTabSz="622300">
            <a:lnSpc>
              <a:spcPct val="90000"/>
            </a:lnSpc>
            <a:spcBef>
              <a:spcPct val="0"/>
            </a:spcBef>
            <a:spcAft>
              <a:spcPct val="35000"/>
            </a:spcAft>
          </a:pPr>
          <a:r>
            <a:rPr lang="en-US" sz="1400" kern="1200" dirty="0">
              <a:solidFill>
                <a:schemeClr val="tx1"/>
              </a:solidFill>
            </a:rPr>
            <a:t>*This is a</a:t>
          </a:r>
          <a:r>
            <a:rPr lang="en-US" sz="1400" kern="1200" dirty="0" smtClean="0">
              <a:solidFill>
                <a:schemeClr val="tx1"/>
              </a:solidFill>
            </a:rPr>
            <a:t>....</a:t>
          </a:r>
        </a:p>
        <a:p>
          <a:pPr lvl="0" algn="ctr" defTabSz="622300">
            <a:lnSpc>
              <a:spcPct val="90000"/>
            </a:lnSpc>
            <a:spcBef>
              <a:spcPct val="0"/>
            </a:spcBef>
            <a:spcAft>
              <a:spcPct val="35000"/>
            </a:spcAft>
          </a:pPr>
          <a:r>
            <a:rPr lang="en-GB" sz="1600" kern="1200" dirty="0" smtClean="0">
              <a:solidFill>
                <a:srgbClr val="008000"/>
              </a:solidFill>
            </a:rPr>
            <a:t>Advance Statement of wishes and preferences</a:t>
          </a:r>
        </a:p>
        <a:p>
          <a:pPr lvl="0" algn="ctr" defTabSz="622300">
            <a:lnSpc>
              <a:spcPct val="90000"/>
            </a:lnSpc>
            <a:spcBef>
              <a:spcPct val="0"/>
            </a:spcBef>
            <a:spcAft>
              <a:spcPct val="35000"/>
            </a:spcAft>
          </a:pPr>
          <a:endParaRPr lang="en-US" sz="14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199844" y="1395010"/>
        <a:ext cx="2279704" cy="2779791"/>
      </dsp:txXfrm>
    </dsp:sp>
    <dsp:sp modelId="{49119159-2179-41D8-BB03-09B6BF6AEE00}">
      <dsp:nvSpPr>
        <dsp:cNvPr id="0" name=""/>
        <dsp:cNvSpPr/>
      </dsp:nvSpPr>
      <dsp:spPr>
        <a:xfrm>
          <a:off x="2864689" y="1395010"/>
          <a:ext cx="2296118" cy="2739342"/>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kern="1200" dirty="0" smtClean="0"/>
            <a:t>What </a:t>
          </a:r>
          <a:r>
            <a:rPr lang="en-US" sz="1400" b="1" kern="1200" dirty="0"/>
            <a:t>you do not want to </a:t>
          </a:r>
          <a:r>
            <a:rPr lang="en-US" sz="1400" b="1" kern="1200" dirty="0" smtClean="0"/>
            <a:t>happen</a:t>
          </a:r>
        </a:p>
        <a:p>
          <a:pPr lvl="0" algn="ctr" defTabSz="622300">
            <a:lnSpc>
              <a:spcPct val="90000"/>
            </a:lnSpc>
            <a:spcBef>
              <a:spcPct val="0"/>
            </a:spcBef>
            <a:spcAft>
              <a:spcPct val="35000"/>
            </a:spcAft>
          </a:pPr>
          <a:r>
            <a:rPr lang="en-GB" sz="1200" kern="1200" dirty="0" smtClean="0"/>
            <a:t>Do Not Attempt Cardio Pulmonary Resuscitation (DNACPR)</a:t>
          </a:r>
        </a:p>
        <a:p>
          <a:pPr lvl="0" algn="ctr" defTabSz="622300">
            <a:lnSpc>
              <a:spcPct val="90000"/>
            </a:lnSpc>
            <a:spcBef>
              <a:spcPct val="0"/>
            </a:spcBef>
            <a:spcAft>
              <a:spcPct val="35000"/>
            </a:spcAft>
          </a:pPr>
          <a:r>
            <a:rPr lang="en-GB" sz="1200" kern="1200" dirty="0" smtClean="0"/>
            <a:t>I don’t want artificial feeding (formalised)</a:t>
          </a:r>
          <a:endParaRPr lang="en-US" sz="1400" kern="1200" dirty="0" smtClean="0"/>
        </a:p>
        <a:p>
          <a:pPr lvl="0" algn="ctr" defTabSz="622300">
            <a:lnSpc>
              <a:spcPct val="90000"/>
            </a:lnSpc>
            <a:spcBef>
              <a:spcPct val="0"/>
            </a:spcBef>
            <a:spcAft>
              <a:spcPct val="35000"/>
            </a:spcAft>
          </a:pPr>
          <a:endParaRPr lang="en-US" sz="20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This </a:t>
          </a:r>
          <a:r>
            <a:rPr lang="en-US" sz="1400" kern="1200" dirty="0"/>
            <a:t>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Advanced Directive to Refuse Treatment</a:t>
          </a:r>
          <a:endParaRPr lang="en-US" sz="1600" kern="1200" dirty="0" smtClean="0">
            <a:solidFill>
              <a:srgbClr val="008000"/>
            </a:solidFill>
          </a:endParaRP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t> </a:t>
          </a:r>
        </a:p>
      </dsp:txBody>
      <dsp:txXfrm>
        <a:off x="2864689" y="1395010"/>
        <a:ext cx="2296118" cy="2739342"/>
      </dsp:txXfrm>
    </dsp:sp>
    <dsp:sp modelId="{5F677DD6-9DE1-4F50-A7D2-DFFF61F8C944}">
      <dsp:nvSpPr>
        <dsp:cNvPr id="0" name=""/>
        <dsp:cNvSpPr/>
      </dsp:nvSpPr>
      <dsp:spPr>
        <a:xfrm>
          <a:off x="5545948" y="1395010"/>
          <a:ext cx="2140906" cy="2723404"/>
        </a:xfrm>
        <a:prstGeom prst="rect">
          <a:avLst/>
        </a:prstGeom>
        <a:solidFill>
          <a:schemeClr val="lt1">
            <a:hueOff val="0"/>
            <a:satOff val="0"/>
            <a:lumOff val="0"/>
            <a:alphaOff val="0"/>
          </a:schemeClr>
        </a:solidFill>
        <a:ln w="28575"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Who </a:t>
          </a:r>
          <a:r>
            <a:rPr lang="en-US" sz="1400" b="1" kern="1200" dirty="0"/>
            <a:t>will speak for </a:t>
          </a:r>
          <a:r>
            <a:rPr lang="en-US" sz="1400" b="1" kern="1200" dirty="0" smtClean="0"/>
            <a:t>you</a:t>
          </a:r>
        </a:p>
        <a:p>
          <a:pPr lvl="0" algn="ctr" defTabSz="622300">
            <a:lnSpc>
              <a:spcPct val="90000"/>
            </a:lnSpc>
            <a:spcBef>
              <a:spcPct val="0"/>
            </a:spcBef>
            <a:spcAft>
              <a:spcPct val="35000"/>
            </a:spcAft>
          </a:pPr>
          <a:r>
            <a:rPr lang="en-GB" sz="1200" kern="1200" dirty="0" smtClean="0"/>
            <a:t>Lasting Power of Attorney for health and welfare</a:t>
          </a:r>
          <a:endParaRPr lang="en-US" sz="1200" kern="1200" dirty="0" smtClean="0"/>
        </a:p>
        <a:p>
          <a:pPr lvl="0" algn="ctr" defTabSz="622300">
            <a:lnSpc>
              <a:spcPct val="90000"/>
            </a:lnSpc>
            <a:spcBef>
              <a:spcPct val="0"/>
            </a:spcBef>
            <a:spcAft>
              <a:spcPct val="35000"/>
            </a:spcAft>
          </a:pPr>
          <a:r>
            <a:rPr lang="en-GB" sz="1200" kern="1200" dirty="0" smtClean="0"/>
            <a:t>Nominated proxy spokesperson</a:t>
          </a:r>
          <a:endParaRPr lang="en-US" sz="1400" kern="1200" dirty="0"/>
        </a:p>
        <a:p>
          <a:pPr lvl="0" algn="ctr" defTabSz="622300">
            <a:lnSpc>
              <a:spcPct val="90000"/>
            </a:lnSpc>
            <a:spcBef>
              <a:spcPct val="0"/>
            </a:spcBef>
            <a:spcAft>
              <a:spcPct val="35000"/>
            </a:spcAft>
          </a:pPr>
          <a:endParaRPr lang="en-US" sz="2400" kern="1200" dirty="0"/>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a:t>
          </a:r>
          <a:r>
            <a:rPr lang="en-US" sz="1400" kern="1200" dirty="0"/>
            <a:t>This is a</a:t>
          </a:r>
          <a:r>
            <a:rPr lang="en-US" sz="1400" kern="1200" dirty="0" smtClean="0"/>
            <a:t>...</a:t>
          </a:r>
        </a:p>
        <a:p>
          <a:pPr lvl="0" algn="ctr" defTabSz="622300">
            <a:lnSpc>
              <a:spcPct val="90000"/>
            </a:lnSpc>
            <a:spcBef>
              <a:spcPct val="0"/>
            </a:spcBef>
            <a:spcAft>
              <a:spcPct val="35000"/>
            </a:spcAft>
          </a:pPr>
          <a:r>
            <a:rPr lang="en-GB" sz="1600" kern="1200" dirty="0" smtClean="0">
              <a:solidFill>
                <a:srgbClr val="008000"/>
              </a:solidFill>
            </a:rPr>
            <a:t>Proxy or Lasting Power of Attorney</a:t>
          </a:r>
          <a:endParaRPr lang="en-US" sz="1600" kern="1200" dirty="0">
            <a:solidFill>
              <a:srgbClr val="008000"/>
            </a:solidFill>
          </a:endParaRPr>
        </a:p>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endParaRPr lang="en-US" sz="1400" kern="1200" dirty="0"/>
        </a:p>
      </dsp:txBody>
      <dsp:txXfrm>
        <a:off x="5545948" y="1395010"/>
        <a:ext cx="2140906" cy="27234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B7602-CDA5-4D48-A843-AFD07DA18B40}"/>
              </a:ext>
            </a:extLst>
          </p:cNvPr>
          <p:cNvSpPr>
            <a:spLocks noGrp="1"/>
          </p:cNvSpPr>
          <p:nvPr>
            <p:ph type="hdr" sz="quarter"/>
          </p:nvPr>
        </p:nvSpPr>
        <p:spPr>
          <a:xfrm>
            <a:off x="0" y="5"/>
            <a:ext cx="2980117" cy="468022"/>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2B86546A-CF1A-4BD8-9EF0-50DD7666D236}"/>
              </a:ext>
            </a:extLst>
          </p:cNvPr>
          <p:cNvSpPr>
            <a:spLocks noGrp="1"/>
          </p:cNvSpPr>
          <p:nvPr>
            <p:ph type="dt" sz="quarter" idx="1"/>
          </p:nvPr>
        </p:nvSpPr>
        <p:spPr>
          <a:xfrm>
            <a:off x="3893743" y="5"/>
            <a:ext cx="2980117" cy="468022"/>
          </a:xfrm>
          <a:prstGeom prst="rect">
            <a:avLst/>
          </a:prstGeom>
        </p:spPr>
        <p:txBody>
          <a:bodyPr vert="horz" lIns="91440" tIns="45720" rIns="91440" bIns="45720" rtlCol="0"/>
          <a:lstStyle>
            <a:lvl1pPr algn="r">
              <a:defRPr sz="1200"/>
            </a:lvl1pPr>
          </a:lstStyle>
          <a:p>
            <a:pPr>
              <a:defRPr/>
            </a:pPr>
            <a:fld id="{A4B9DD9D-DD1E-4DC1-8950-7A08BB574C81}" type="datetimeFigureOut">
              <a:rPr lang="en-GB"/>
              <a:pPr>
                <a:defRPr/>
              </a:pPr>
              <a:t>15/08/2021</a:t>
            </a:fld>
            <a:endParaRPr lang="en-GB" dirty="0"/>
          </a:p>
        </p:txBody>
      </p:sp>
      <p:sp>
        <p:nvSpPr>
          <p:cNvPr id="4" name="Footer Placeholder 3">
            <a:extLst>
              <a:ext uri="{FF2B5EF4-FFF2-40B4-BE49-F238E27FC236}">
                <a16:creationId xmlns:a16="http://schemas.microsoft.com/office/drawing/2014/main" id="{EF8D671E-1FA8-4AA8-8DD0-762D24909593}"/>
              </a:ext>
            </a:extLst>
          </p:cNvPr>
          <p:cNvSpPr>
            <a:spLocks noGrp="1"/>
          </p:cNvSpPr>
          <p:nvPr>
            <p:ph type="ftr" sz="quarter" idx="2"/>
          </p:nvPr>
        </p:nvSpPr>
        <p:spPr>
          <a:xfrm>
            <a:off x="0" y="8852193"/>
            <a:ext cx="2980117" cy="468022"/>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FC47DA80-4281-40D1-AE84-EC1F453D10C1}"/>
              </a:ext>
            </a:extLst>
          </p:cNvPr>
          <p:cNvSpPr>
            <a:spLocks noGrp="1"/>
          </p:cNvSpPr>
          <p:nvPr>
            <p:ph type="sldNum" sz="quarter" idx="3"/>
          </p:nvPr>
        </p:nvSpPr>
        <p:spPr>
          <a:xfrm>
            <a:off x="3893743" y="8852193"/>
            <a:ext cx="2980117" cy="46802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C3C11F7-817E-45BD-B223-D5E2773DBBCC}"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3CCFB5-5AEA-4704-B647-08A5378432BA}"/>
              </a:ext>
            </a:extLst>
          </p:cNvPr>
          <p:cNvSpPr>
            <a:spLocks noGrp="1" noChangeArrowheads="1"/>
          </p:cNvSpPr>
          <p:nvPr>
            <p:ph type="hdr" sz="quarter"/>
          </p:nvPr>
        </p:nvSpPr>
        <p:spPr bwMode="auto">
          <a:xfrm>
            <a:off x="0" y="2"/>
            <a:ext cx="2980117" cy="466534"/>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dirty="0"/>
          </a:p>
        </p:txBody>
      </p:sp>
      <p:sp>
        <p:nvSpPr>
          <p:cNvPr id="3075" name="Rectangle 3">
            <a:extLst>
              <a:ext uri="{FF2B5EF4-FFF2-40B4-BE49-F238E27FC236}">
                <a16:creationId xmlns:a16="http://schemas.microsoft.com/office/drawing/2014/main" id="{3A7E2FF9-A6F7-4D06-8897-9134B41AFF0D}"/>
              </a:ext>
            </a:extLst>
          </p:cNvPr>
          <p:cNvSpPr>
            <a:spLocks noGrp="1" noChangeArrowheads="1"/>
          </p:cNvSpPr>
          <p:nvPr>
            <p:ph type="dt" idx="1"/>
          </p:nvPr>
        </p:nvSpPr>
        <p:spPr bwMode="auto">
          <a:xfrm>
            <a:off x="3893743" y="2"/>
            <a:ext cx="2980117" cy="46653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dirty="0"/>
          </a:p>
        </p:txBody>
      </p:sp>
      <p:sp>
        <p:nvSpPr>
          <p:cNvPr id="6148" name="Rectangle 4">
            <a:extLst>
              <a:ext uri="{FF2B5EF4-FFF2-40B4-BE49-F238E27FC236}">
                <a16:creationId xmlns:a16="http://schemas.microsoft.com/office/drawing/2014/main" id="{7D977F2B-CDE6-4A21-AA9C-B70FD52F715F}"/>
              </a:ext>
            </a:extLst>
          </p:cNvPr>
          <p:cNvSpPr>
            <a:spLocks noGrp="1" noRot="1" noChangeAspect="1" noChangeArrowheads="1" noTextEdit="1"/>
          </p:cNvSpPr>
          <p:nvPr>
            <p:ph type="sldImg" idx="2"/>
          </p:nvPr>
        </p:nvSpPr>
        <p:spPr bwMode="auto">
          <a:xfrm>
            <a:off x="1109663" y="700088"/>
            <a:ext cx="4656137" cy="34940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CD3AAEC-E778-452E-BB0A-50CEB251D66E}"/>
              </a:ext>
            </a:extLst>
          </p:cNvPr>
          <p:cNvSpPr>
            <a:spLocks noGrp="1" noChangeArrowheads="1"/>
          </p:cNvSpPr>
          <p:nvPr>
            <p:ph type="body" sz="quarter" idx="3"/>
          </p:nvPr>
        </p:nvSpPr>
        <p:spPr bwMode="auto">
          <a:xfrm>
            <a:off x="687227" y="4426843"/>
            <a:ext cx="5501013" cy="4194319"/>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3078" name="Rectangle 6">
            <a:extLst>
              <a:ext uri="{FF2B5EF4-FFF2-40B4-BE49-F238E27FC236}">
                <a16:creationId xmlns:a16="http://schemas.microsoft.com/office/drawing/2014/main" id="{32ADA77B-C857-4CEC-B6E2-7CAF4FC1B5C1}"/>
              </a:ext>
            </a:extLst>
          </p:cNvPr>
          <p:cNvSpPr>
            <a:spLocks noGrp="1" noChangeArrowheads="1"/>
          </p:cNvSpPr>
          <p:nvPr>
            <p:ph type="ftr" sz="quarter" idx="4"/>
          </p:nvPr>
        </p:nvSpPr>
        <p:spPr bwMode="auto">
          <a:xfrm>
            <a:off x="0" y="8852192"/>
            <a:ext cx="2980117" cy="466532"/>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dirty="0"/>
          </a:p>
        </p:txBody>
      </p:sp>
      <p:sp>
        <p:nvSpPr>
          <p:cNvPr id="3079" name="Rectangle 7">
            <a:extLst>
              <a:ext uri="{FF2B5EF4-FFF2-40B4-BE49-F238E27FC236}">
                <a16:creationId xmlns:a16="http://schemas.microsoft.com/office/drawing/2014/main" id="{92FAAAB5-3C0E-409C-A0A6-1E88375BF791}"/>
              </a:ext>
            </a:extLst>
          </p:cNvPr>
          <p:cNvSpPr>
            <a:spLocks noGrp="1" noChangeArrowheads="1"/>
          </p:cNvSpPr>
          <p:nvPr>
            <p:ph type="sldNum" sz="quarter" idx="5"/>
          </p:nvPr>
        </p:nvSpPr>
        <p:spPr bwMode="auto">
          <a:xfrm>
            <a:off x="3893743" y="8852192"/>
            <a:ext cx="2980117" cy="46653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9094B96-6C2B-4157-A9C6-EDF63E29484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a:t>
            </a:fld>
            <a:endParaRPr lang="en-US" altLang="en-US" dirty="0"/>
          </a:p>
        </p:txBody>
      </p:sp>
    </p:spTree>
    <p:extLst>
      <p:ext uri="{BB962C8B-B14F-4D97-AF65-F5344CB8AC3E}">
        <p14:creationId xmlns:p14="http://schemas.microsoft.com/office/powerpoint/2010/main" val="25883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20</a:t>
            </a:fld>
            <a:endParaRPr lang="en-US" altLang="en-US" dirty="0"/>
          </a:p>
        </p:txBody>
      </p:sp>
    </p:spTree>
    <p:extLst>
      <p:ext uri="{BB962C8B-B14F-4D97-AF65-F5344CB8AC3E}">
        <p14:creationId xmlns:p14="http://schemas.microsoft.com/office/powerpoint/2010/main" val="186457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23</a:t>
            </a:fld>
            <a:endParaRPr lang="en-US" altLang="en-US" dirty="0"/>
          </a:p>
        </p:txBody>
      </p:sp>
    </p:spTree>
    <p:extLst>
      <p:ext uri="{BB962C8B-B14F-4D97-AF65-F5344CB8AC3E}">
        <p14:creationId xmlns:p14="http://schemas.microsoft.com/office/powerpoint/2010/main" val="335439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24</a:t>
            </a:fld>
            <a:endParaRPr lang="en-US" altLang="en-US" dirty="0"/>
          </a:p>
        </p:txBody>
      </p:sp>
    </p:spTree>
    <p:extLst>
      <p:ext uri="{BB962C8B-B14F-4D97-AF65-F5344CB8AC3E}">
        <p14:creationId xmlns:p14="http://schemas.microsoft.com/office/powerpoint/2010/main" val="131158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25</a:t>
            </a:fld>
            <a:endParaRPr lang="en-US" altLang="en-US" dirty="0"/>
          </a:p>
        </p:txBody>
      </p:sp>
    </p:spTree>
    <p:extLst>
      <p:ext uri="{BB962C8B-B14F-4D97-AF65-F5344CB8AC3E}">
        <p14:creationId xmlns:p14="http://schemas.microsoft.com/office/powerpoint/2010/main" val="137656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26</a:t>
            </a:fld>
            <a:endParaRPr lang="en-US" altLang="en-US" dirty="0"/>
          </a:p>
        </p:txBody>
      </p:sp>
    </p:spTree>
    <p:extLst>
      <p:ext uri="{BB962C8B-B14F-4D97-AF65-F5344CB8AC3E}">
        <p14:creationId xmlns:p14="http://schemas.microsoft.com/office/powerpoint/2010/main" val="60933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30</a:t>
            </a:fld>
            <a:endParaRPr lang="en-US" altLang="en-US" dirty="0"/>
          </a:p>
        </p:txBody>
      </p:sp>
    </p:spTree>
    <p:extLst>
      <p:ext uri="{BB962C8B-B14F-4D97-AF65-F5344CB8AC3E}">
        <p14:creationId xmlns:p14="http://schemas.microsoft.com/office/powerpoint/2010/main" val="226713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31</a:t>
            </a:fld>
            <a:endParaRPr lang="en-US" altLang="en-US" dirty="0"/>
          </a:p>
        </p:txBody>
      </p:sp>
    </p:spTree>
    <p:extLst>
      <p:ext uri="{BB962C8B-B14F-4D97-AF65-F5344CB8AC3E}">
        <p14:creationId xmlns:p14="http://schemas.microsoft.com/office/powerpoint/2010/main" val="105157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33</a:t>
            </a:fld>
            <a:endParaRPr lang="en-US" altLang="en-US" dirty="0"/>
          </a:p>
        </p:txBody>
      </p:sp>
    </p:spTree>
    <p:extLst>
      <p:ext uri="{BB962C8B-B14F-4D97-AF65-F5344CB8AC3E}">
        <p14:creationId xmlns:p14="http://schemas.microsoft.com/office/powerpoint/2010/main" val="1674555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36F29A65-9BA8-4E52-B623-B7E6100AC9BF}"/>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F0A90B33-88EC-45F2-A34E-9AF5B5C72325}"/>
              </a:ext>
            </a:extLst>
          </p:cNvPr>
          <p:cNvSpPr>
            <a:spLocks noGrp="1"/>
          </p:cNvSpPr>
          <p:nvPr>
            <p:ph type="body" idx="1"/>
          </p:nvPr>
        </p:nvSpPr>
        <p:spPr/>
        <p:txBody>
          <a:bodyPr/>
          <a:lstStyle/>
          <a:p>
            <a:pPr>
              <a:defRPr/>
            </a:pPr>
            <a:endParaRPr lang="en-US" altLang="en-US" b="0" dirty="0"/>
          </a:p>
        </p:txBody>
      </p:sp>
      <p:sp>
        <p:nvSpPr>
          <p:cNvPr id="131076" name="Footer Placeholder 3">
            <a:extLst>
              <a:ext uri="{FF2B5EF4-FFF2-40B4-BE49-F238E27FC236}">
                <a16:creationId xmlns:a16="http://schemas.microsoft.com/office/drawing/2014/main" id="{B7655489-14DC-40D3-ADEA-29629846C296}"/>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 Springhill &amp; St Ann's Hospice </a:t>
            </a:r>
          </a:p>
        </p:txBody>
      </p:sp>
      <p:sp>
        <p:nvSpPr>
          <p:cNvPr id="131077" name="Slide Number Placeholder 4">
            <a:extLst>
              <a:ext uri="{FF2B5EF4-FFF2-40B4-BE49-F238E27FC236}">
                <a16:creationId xmlns:a16="http://schemas.microsoft.com/office/drawing/2014/main" id="{2FB3E944-94A9-40F4-99C7-EA4806A3F7E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BFCD13-6759-45B8-9A71-241E31BDB8A5}" type="slidenum">
              <a:rPr lang="en-US" altLang="en-US"/>
              <a:pPr/>
              <a:t>37</a:t>
            </a:fld>
            <a:endParaRPr lang="en-US" altLang="en-US" dirty="0"/>
          </a:p>
        </p:txBody>
      </p:sp>
    </p:spTree>
    <p:extLst>
      <p:ext uri="{BB962C8B-B14F-4D97-AF65-F5344CB8AC3E}">
        <p14:creationId xmlns:p14="http://schemas.microsoft.com/office/powerpoint/2010/main" val="127063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40</a:t>
            </a:fld>
            <a:endParaRPr lang="en-US" altLang="en-US" dirty="0"/>
          </a:p>
        </p:txBody>
      </p:sp>
    </p:spTree>
    <p:extLst>
      <p:ext uri="{BB962C8B-B14F-4D97-AF65-F5344CB8AC3E}">
        <p14:creationId xmlns:p14="http://schemas.microsoft.com/office/powerpoint/2010/main" val="176122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a:t>
            </a:fld>
            <a:endParaRPr lang="en-US" altLang="en-US" dirty="0"/>
          </a:p>
        </p:txBody>
      </p:sp>
    </p:spTree>
    <p:extLst>
      <p:ext uri="{BB962C8B-B14F-4D97-AF65-F5344CB8AC3E}">
        <p14:creationId xmlns:p14="http://schemas.microsoft.com/office/powerpoint/2010/main" val="3405772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42</a:t>
            </a:fld>
            <a:endParaRPr lang="en-US" altLang="en-US" dirty="0"/>
          </a:p>
        </p:txBody>
      </p:sp>
    </p:spTree>
    <p:extLst>
      <p:ext uri="{BB962C8B-B14F-4D97-AF65-F5344CB8AC3E}">
        <p14:creationId xmlns:p14="http://schemas.microsoft.com/office/powerpoint/2010/main" val="289430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43</a:t>
            </a:fld>
            <a:endParaRPr lang="en-US" altLang="en-US" dirty="0"/>
          </a:p>
        </p:txBody>
      </p:sp>
    </p:spTree>
    <p:extLst>
      <p:ext uri="{BB962C8B-B14F-4D97-AF65-F5344CB8AC3E}">
        <p14:creationId xmlns:p14="http://schemas.microsoft.com/office/powerpoint/2010/main" val="185862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44</a:t>
            </a:fld>
            <a:endParaRPr lang="en-US" altLang="en-US" dirty="0"/>
          </a:p>
        </p:txBody>
      </p:sp>
    </p:spTree>
    <p:extLst>
      <p:ext uri="{BB962C8B-B14F-4D97-AF65-F5344CB8AC3E}">
        <p14:creationId xmlns:p14="http://schemas.microsoft.com/office/powerpoint/2010/main" val="245629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46</a:t>
            </a:fld>
            <a:endParaRPr lang="en-US" altLang="en-US" dirty="0"/>
          </a:p>
        </p:txBody>
      </p:sp>
    </p:spTree>
    <p:extLst>
      <p:ext uri="{BB962C8B-B14F-4D97-AF65-F5344CB8AC3E}">
        <p14:creationId xmlns:p14="http://schemas.microsoft.com/office/powerpoint/2010/main" val="208011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51</a:t>
            </a:fld>
            <a:endParaRPr lang="en-US" altLang="en-US" dirty="0"/>
          </a:p>
        </p:txBody>
      </p:sp>
    </p:spTree>
    <p:extLst>
      <p:ext uri="{BB962C8B-B14F-4D97-AF65-F5344CB8AC3E}">
        <p14:creationId xmlns:p14="http://schemas.microsoft.com/office/powerpoint/2010/main" val="3338522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52</a:t>
            </a:fld>
            <a:endParaRPr lang="en-US" altLang="en-US" dirty="0"/>
          </a:p>
        </p:txBody>
      </p:sp>
    </p:spTree>
    <p:extLst>
      <p:ext uri="{BB962C8B-B14F-4D97-AF65-F5344CB8AC3E}">
        <p14:creationId xmlns:p14="http://schemas.microsoft.com/office/powerpoint/2010/main" val="12398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53</a:t>
            </a:fld>
            <a:endParaRPr lang="en-US" altLang="en-US" dirty="0"/>
          </a:p>
        </p:txBody>
      </p:sp>
    </p:spTree>
    <p:extLst>
      <p:ext uri="{BB962C8B-B14F-4D97-AF65-F5344CB8AC3E}">
        <p14:creationId xmlns:p14="http://schemas.microsoft.com/office/powerpoint/2010/main" val="35927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54</a:t>
            </a:fld>
            <a:endParaRPr lang="en-US" altLang="en-US" dirty="0"/>
          </a:p>
        </p:txBody>
      </p:sp>
    </p:spTree>
    <p:extLst>
      <p:ext uri="{BB962C8B-B14F-4D97-AF65-F5344CB8AC3E}">
        <p14:creationId xmlns:p14="http://schemas.microsoft.com/office/powerpoint/2010/main" val="320997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58</a:t>
            </a:fld>
            <a:endParaRPr lang="en-US" altLang="en-US" dirty="0"/>
          </a:p>
        </p:txBody>
      </p:sp>
    </p:spTree>
    <p:extLst>
      <p:ext uri="{BB962C8B-B14F-4D97-AF65-F5344CB8AC3E}">
        <p14:creationId xmlns:p14="http://schemas.microsoft.com/office/powerpoint/2010/main" val="75327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59</a:t>
            </a:fld>
            <a:endParaRPr lang="en-US" altLang="en-US" dirty="0"/>
          </a:p>
        </p:txBody>
      </p:sp>
    </p:spTree>
    <p:extLst>
      <p:ext uri="{BB962C8B-B14F-4D97-AF65-F5344CB8AC3E}">
        <p14:creationId xmlns:p14="http://schemas.microsoft.com/office/powerpoint/2010/main" val="402139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8</a:t>
            </a:fld>
            <a:endParaRPr lang="en-US" altLang="en-US" dirty="0"/>
          </a:p>
        </p:txBody>
      </p:sp>
    </p:spTree>
    <p:extLst>
      <p:ext uri="{BB962C8B-B14F-4D97-AF65-F5344CB8AC3E}">
        <p14:creationId xmlns:p14="http://schemas.microsoft.com/office/powerpoint/2010/main" val="1620344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61</a:t>
            </a:fld>
            <a:endParaRPr lang="en-US" altLang="en-US" dirty="0"/>
          </a:p>
        </p:txBody>
      </p:sp>
    </p:spTree>
    <p:extLst>
      <p:ext uri="{BB962C8B-B14F-4D97-AF65-F5344CB8AC3E}">
        <p14:creationId xmlns:p14="http://schemas.microsoft.com/office/powerpoint/2010/main" val="2269443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62</a:t>
            </a:fld>
            <a:endParaRPr lang="en-US" altLang="en-US" dirty="0"/>
          </a:p>
        </p:txBody>
      </p:sp>
    </p:spTree>
    <p:extLst>
      <p:ext uri="{BB962C8B-B14F-4D97-AF65-F5344CB8AC3E}">
        <p14:creationId xmlns:p14="http://schemas.microsoft.com/office/powerpoint/2010/main" val="2091897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63</a:t>
            </a:fld>
            <a:endParaRPr lang="en-US" altLang="en-US" dirty="0"/>
          </a:p>
        </p:txBody>
      </p:sp>
    </p:spTree>
    <p:extLst>
      <p:ext uri="{BB962C8B-B14F-4D97-AF65-F5344CB8AC3E}">
        <p14:creationId xmlns:p14="http://schemas.microsoft.com/office/powerpoint/2010/main" val="3003544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64</a:t>
            </a:fld>
            <a:endParaRPr lang="en-US" altLang="en-US" dirty="0"/>
          </a:p>
        </p:txBody>
      </p:sp>
    </p:spTree>
    <p:extLst>
      <p:ext uri="{BB962C8B-B14F-4D97-AF65-F5344CB8AC3E}">
        <p14:creationId xmlns:p14="http://schemas.microsoft.com/office/powerpoint/2010/main" val="1656658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C148ED79-5030-4E41-A980-77DAB5904D0A}"/>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B53732AF-8C8C-4F7B-B275-3CCFEECC9A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a:t>
            </a:r>
            <a:endParaRPr lang="en-GB" altLang="en-US" dirty="0"/>
          </a:p>
        </p:txBody>
      </p:sp>
      <p:sp>
        <p:nvSpPr>
          <p:cNvPr id="161796" name="Footer Placeholder 3">
            <a:extLst>
              <a:ext uri="{FF2B5EF4-FFF2-40B4-BE49-F238E27FC236}">
                <a16:creationId xmlns:a16="http://schemas.microsoft.com/office/drawing/2014/main" id="{45FF0C5A-E322-47F9-8BC7-371AAAF8BD06}"/>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 Springhill &amp; St Ann's Hospice </a:t>
            </a:r>
          </a:p>
        </p:txBody>
      </p:sp>
      <p:sp>
        <p:nvSpPr>
          <p:cNvPr id="161797" name="Slide Number Placeholder 4">
            <a:extLst>
              <a:ext uri="{FF2B5EF4-FFF2-40B4-BE49-F238E27FC236}">
                <a16:creationId xmlns:a16="http://schemas.microsoft.com/office/drawing/2014/main" id="{7D699554-462A-45BF-B635-678BE8DA9C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1E5678-57BC-4E5E-851C-0122B127638A}" type="slidenum">
              <a:rPr lang="en-US" altLang="en-US"/>
              <a:pPr/>
              <a:t>65</a:t>
            </a:fld>
            <a:endParaRPr lang="en-US" altLang="en-US" dirty="0"/>
          </a:p>
        </p:txBody>
      </p:sp>
    </p:spTree>
    <p:extLst>
      <p:ext uri="{BB962C8B-B14F-4D97-AF65-F5344CB8AC3E}">
        <p14:creationId xmlns:p14="http://schemas.microsoft.com/office/powerpoint/2010/main" val="273891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9</a:t>
            </a:fld>
            <a:endParaRPr lang="en-US" altLang="en-US" dirty="0"/>
          </a:p>
        </p:txBody>
      </p:sp>
    </p:spTree>
    <p:extLst>
      <p:ext uri="{BB962C8B-B14F-4D97-AF65-F5344CB8AC3E}">
        <p14:creationId xmlns:p14="http://schemas.microsoft.com/office/powerpoint/2010/main" val="57556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BB6EE9A-5252-4AC6-BFBF-7B266D13DB4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28A524D6-A695-4419-9161-BF0CDE603A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pPr>
            <a:endParaRPr lang="en-GB" altLang="en-US" sz="1400" dirty="0"/>
          </a:p>
        </p:txBody>
      </p:sp>
      <p:sp>
        <p:nvSpPr>
          <p:cNvPr id="38916" name="Footer Placeholder 3">
            <a:extLst>
              <a:ext uri="{FF2B5EF4-FFF2-40B4-BE49-F238E27FC236}">
                <a16:creationId xmlns:a16="http://schemas.microsoft.com/office/drawing/2014/main" id="{ED4A9DB8-2102-4795-A706-8F77C64D75EE}"/>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38917" name="Slide Number Placeholder 4">
            <a:extLst>
              <a:ext uri="{FF2B5EF4-FFF2-40B4-BE49-F238E27FC236}">
                <a16:creationId xmlns:a16="http://schemas.microsoft.com/office/drawing/2014/main" id="{3690B993-8118-42D7-8FFF-90DB5463E49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770655-716C-47C3-AC11-BBC9D24296CD}" type="slidenum">
              <a:rPr lang="en-US" altLang="en-US"/>
              <a:pPr/>
              <a:t>11</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12</a:t>
            </a:fld>
            <a:endParaRPr lang="en-US" altLang="en-US" dirty="0"/>
          </a:p>
        </p:txBody>
      </p:sp>
    </p:spTree>
    <p:extLst>
      <p:ext uri="{BB962C8B-B14F-4D97-AF65-F5344CB8AC3E}">
        <p14:creationId xmlns:p14="http://schemas.microsoft.com/office/powerpoint/2010/main" val="62807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15</a:t>
            </a:fld>
            <a:endParaRPr lang="en-US" altLang="en-US" dirty="0"/>
          </a:p>
        </p:txBody>
      </p:sp>
    </p:spTree>
    <p:extLst>
      <p:ext uri="{BB962C8B-B14F-4D97-AF65-F5344CB8AC3E}">
        <p14:creationId xmlns:p14="http://schemas.microsoft.com/office/powerpoint/2010/main" val="304569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17</a:t>
            </a:fld>
            <a:endParaRPr lang="en-US" altLang="en-US" dirty="0"/>
          </a:p>
        </p:txBody>
      </p:sp>
    </p:spTree>
    <p:extLst>
      <p:ext uri="{BB962C8B-B14F-4D97-AF65-F5344CB8AC3E}">
        <p14:creationId xmlns:p14="http://schemas.microsoft.com/office/powerpoint/2010/main" val="87364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29094B96-6C2B-4157-A9C6-EDF63E29484B}" type="slidenum">
              <a:rPr lang="en-US" altLang="en-US" smtClean="0"/>
              <a:pPr>
                <a:defRPr/>
              </a:pPr>
              <a:t>19</a:t>
            </a:fld>
            <a:endParaRPr lang="en-US" altLang="en-US" dirty="0"/>
          </a:p>
        </p:txBody>
      </p:sp>
    </p:spTree>
    <p:extLst>
      <p:ext uri="{BB962C8B-B14F-4D97-AF65-F5344CB8AC3E}">
        <p14:creationId xmlns:p14="http://schemas.microsoft.com/office/powerpoint/2010/main" val="26792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pic>
        <p:nvPicPr>
          <p:cNvPr id="6" name="Picture 5"/>
          <p:cNvPicPr>
            <a:picLocks noChangeAspect="1"/>
          </p:cNvPicPr>
          <p:nvPr userDrawn="1"/>
        </p:nvPicPr>
        <p:blipFill>
          <a:blip r:embed="rId2"/>
          <a:stretch>
            <a:fillRect/>
          </a:stretch>
        </p:blipFill>
        <p:spPr>
          <a:xfrm>
            <a:off x="7884368" y="5903187"/>
            <a:ext cx="1125145" cy="805216"/>
          </a:xfrm>
          <a:prstGeom prst="rect">
            <a:avLst/>
          </a:prstGeom>
        </p:spPr>
      </p:pic>
      <p:sp>
        <p:nvSpPr>
          <p:cNvPr id="9" name="Text Placeholder 8"/>
          <p:cNvSpPr>
            <a:spLocks noGrp="1"/>
          </p:cNvSpPr>
          <p:nvPr>
            <p:ph type="body" sz="quarter" idx="10"/>
          </p:nvPr>
        </p:nvSpPr>
        <p:spPr>
          <a:xfrm>
            <a:off x="628651" y="1484785"/>
            <a:ext cx="7886700" cy="511286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7141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0" y="1484784"/>
            <a:ext cx="7886700" cy="482394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28650" y="6378307"/>
            <a:ext cx="7903790" cy="450215"/>
          </a:xfrm>
          <a:prstGeom prst="rect">
            <a:avLst/>
          </a:prstGeom>
        </p:spPr>
      </p:pic>
    </p:spTree>
    <p:extLst>
      <p:ext uri="{BB962C8B-B14F-4D97-AF65-F5344CB8AC3E}">
        <p14:creationId xmlns:p14="http://schemas.microsoft.com/office/powerpoint/2010/main" val="238557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628650" y="1484784"/>
            <a:ext cx="7886700" cy="482394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435"/>
          </a:xfrm>
          <a:prstGeom prst="rect">
            <a:avLst/>
          </a:prstGeom>
        </p:spPr>
      </p:pic>
    </p:spTree>
    <p:extLst>
      <p:ext uri="{BB962C8B-B14F-4D97-AF65-F5344CB8AC3E}">
        <p14:creationId xmlns:p14="http://schemas.microsoft.com/office/powerpoint/2010/main" val="45262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0" y="1484784"/>
            <a:ext cx="7886700" cy="48245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048"/>
          </a:xfrm>
          <a:prstGeom prst="rect">
            <a:avLst/>
          </a:prstGeom>
        </p:spPr>
      </p:pic>
    </p:spTree>
    <p:extLst>
      <p:ext uri="{BB962C8B-B14F-4D97-AF65-F5344CB8AC3E}">
        <p14:creationId xmlns:p14="http://schemas.microsoft.com/office/powerpoint/2010/main" val="103749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normAutofit/>
          </a:bodyPr>
          <a:lstStyle>
            <a:lvl1pPr>
              <a:defRPr sz="4000">
                <a:solidFill>
                  <a:srgbClr val="0070C0"/>
                </a:solidFill>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8651" y="1484784"/>
            <a:ext cx="7886700" cy="48239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28650" y="6381328"/>
            <a:ext cx="7886700" cy="432048"/>
          </a:xfrm>
          <a:prstGeom prst="rect">
            <a:avLst/>
          </a:prstGeom>
        </p:spPr>
      </p:pic>
    </p:spTree>
    <p:extLst>
      <p:ext uri="{BB962C8B-B14F-4D97-AF65-F5344CB8AC3E}">
        <p14:creationId xmlns:p14="http://schemas.microsoft.com/office/powerpoint/2010/main" val="372907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2F444BF-9A9A-4E3E-BF64-1D099F01751A}" type="slidenum">
              <a:rPr lang="en-GB" smtClean="0"/>
              <a:t>‹#›</a:t>
            </a:fld>
            <a:endParaRPr lang="en-GB" dirty="0"/>
          </a:p>
        </p:txBody>
      </p:sp>
    </p:spTree>
    <p:extLst>
      <p:ext uri="{BB962C8B-B14F-4D97-AF65-F5344CB8AC3E}">
        <p14:creationId xmlns:p14="http://schemas.microsoft.com/office/powerpoint/2010/main" val="3051040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03635"/>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28650" y="1412776"/>
            <a:ext cx="7886700" cy="5040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093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884368" y="5903187"/>
            <a:ext cx="1125145" cy="805216"/>
          </a:xfrm>
          <a:prstGeom prst="rect">
            <a:avLst/>
          </a:prstGeom>
        </p:spPr>
      </p:pic>
    </p:spTree>
    <p:extLst>
      <p:ext uri="{BB962C8B-B14F-4D97-AF65-F5344CB8AC3E}">
        <p14:creationId xmlns:p14="http://schemas.microsoft.com/office/powerpoint/2010/main" val="267769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2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90363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628800"/>
            <a:ext cx="7886700" cy="4968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2176254"/>
      </p:ext>
    </p:extLst>
  </p:cSld>
  <p:clrMap bg1="lt1" tx1="dk1" bg2="lt2" tx2="dk2" accent1="accent1" accent2="accent2" accent3="accent3" accent4="accent4" accent5="accent5" accent6="accent6" hlink="hlink" folHlink="folHlink"/>
  <p:sldLayoutIdLst>
    <p:sldLayoutId id="2147484039" r:id="rId1"/>
    <p:sldLayoutId id="2147484041" r:id="rId2"/>
    <p:sldLayoutId id="2147484042" r:id="rId3"/>
    <p:sldLayoutId id="2147484043" r:id="rId4"/>
    <p:sldLayoutId id="2147484044" r:id="rId5"/>
    <p:sldLayoutId id="2147484034" r:id="rId6"/>
    <p:sldLayoutId id="2147484035" r:id="rId7"/>
    <p:sldLayoutId id="2147484040" r:id="rId8"/>
    <p:sldLayoutId id="2147484045"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player.vimeo.com/video/170436673?app_id=122963"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g6rk88V-TvM&amp;pp=sAQA"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3.png"/><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forms.office.com/r/ceiVkCZ26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2856"/>
            <a:ext cx="6858000" cy="1008113"/>
          </a:xfrm>
        </p:spPr>
        <p:txBody>
          <a:bodyPr/>
          <a:lstStyle/>
          <a:p>
            <a:r>
              <a:rPr lang="en-GB" dirty="0" smtClean="0"/>
              <a:t>Rules of Thumb</a:t>
            </a:r>
            <a:endParaRPr lang="en-GB" dirty="0"/>
          </a:p>
        </p:txBody>
      </p:sp>
      <p:sp>
        <p:nvSpPr>
          <p:cNvPr id="3" name="Subtitle 2"/>
          <p:cNvSpPr>
            <a:spLocks noGrp="1"/>
          </p:cNvSpPr>
          <p:nvPr>
            <p:ph type="subTitle" idx="1"/>
          </p:nvPr>
        </p:nvSpPr>
        <p:spPr>
          <a:xfrm>
            <a:off x="1151788" y="3212976"/>
            <a:ext cx="6858000" cy="2520280"/>
          </a:xfrm>
        </p:spPr>
        <p:txBody>
          <a:bodyPr>
            <a:normAutofit/>
          </a:bodyPr>
          <a:lstStyle/>
          <a:p>
            <a:r>
              <a:rPr lang="en-GB" sz="3200" dirty="0" smtClean="0"/>
              <a:t>Practical ways of supporting people with dementia at the end of life</a:t>
            </a:r>
          </a:p>
          <a:p>
            <a:endParaRPr lang="en-GB" sz="3200" dirty="0" smtClean="0"/>
          </a:p>
          <a:p>
            <a:r>
              <a:rPr lang="en-GB" sz="3200" dirty="0" smtClean="0"/>
              <a:t>With thanks to:</a:t>
            </a:r>
            <a:endParaRPr lang="en-GB" sz="3200" dirty="0"/>
          </a:p>
        </p:txBody>
      </p:sp>
      <p:pic>
        <p:nvPicPr>
          <p:cNvPr id="4" name="Picture 3"/>
          <p:cNvPicPr>
            <a:picLocks noChangeAspect="1"/>
          </p:cNvPicPr>
          <p:nvPr/>
        </p:nvPicPr>
        <p:blipFill>
          <a:blip r:embed="rId3"/>
          <a:stretch>
            <a:fillRect/>
          </a:stretch>
        </p:blipFill>
        <p:spPr>
          <a:xfrm>
            <a:off x="3707904" y="511179"/>
            <a:ext cx="2267909" cy="1621677"/>
          </a:xfrm>
          <a:prstGeom prst="rect">
            <a:avLst/>
          </a:prstGeom>
        </p:spPr>
      </p:pic>
      <p:pic>
        <p:nvPicPr>
          <p:cNvPr id="5" name="Picture 4"/>
          <p:cNvPicPr>
            <a:picLocks noChangeAspect="1"/>
          </p:cNvPicPr>
          <p:nvPr/>
        </p:nvPicPr>
        <p:blipFill>
          <a:blip r:embed="rId4"/>
          <a:stretch>
            <a:fillRect/>
          </a:stretch>
        </p:blipFill>
        <p:spPr>
          <a:xfrm>
            <a:off x="138089" y="6100787"/>
            <a:ext cx="1677949" cy="399091"/>
          </a:xfrm>
          <a:prstGeom prst="rect">
            <a:avLst/>
          </a:prstGeom>
        </p:spPr>
      </p:pic>
      <p:pic>
        <p:nvPicPr>
          <p:cNvPr id="6" name="Picture 2" descr="Text&#10;&#10;Description automatically generated">
            <a:extLst>
              <a:ext uri="{FF2B5EF4-FFF2-40B4-BE49-F238E27FC236}">
                <a16:creationId xmlns:a16="http://schemas.microsoft.com/office/drawing/2014/main" id="{76C2D092-526D-4C2A-92B2-F86D15CD4D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6779" y="6030349"/>
            <a:ext cx="1562789" cy="57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t Ann's Hospice - 50 Years"/>
          <p:cNvPicPr>
            <a:picLocks noChangeAspect="1" noChangeArrowheads="1"/>
          </p:cNvPicPr>
          <p:nvPr/>
        </p:nvPicPr>
        <p:blipFill rotWithShape="1">
          <a:blip r:embed="rId6">
            <a:extLst>
              <a:ext uri="{28A0092B-C50C-407E-A947-70E740481C1C}">
                <a14:useLocalDpi xmlns:a14="http://schemas.microsoft.com/office/drawing/2010/main" val="0"/>
              </a:ext>
            </a:extLst>
          </a:blip>
          <a:srcRect t="15559" r="34609" b="11994"/>
          <a:stretch/>
        </p:blipFill>
        <p:spPr bwMode="auto">
          <a:xfrm>
            <a:off x="3735865" y="6017614"/>
            <a:ext cx="1441805" cy="59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7" cstate="hqprint">
            <a:extLst>
              <a:ext uri="{28A0092B-C50C-407E-A947-70E740481C1C}">
                <a14:useLocalDpi xmlns:a14="http://schemas.microsoft.com/office/drawing/2010/main" val="0"/>
              </a:ext>
            </a:extLst>
          </a:blip>
          <a:stretch>
            <a:fillRect/>
          </a:stretch>
        </p:blipFill>
        <p:spPr>
          <a:xfrm>
            <a:off x="6444208" y="5881976"/>
            <a:ext cx="905831" cy="836712"/>
          </a:xfrm>
          <a:prstGeom prst="rect">
            <a:avLst/>
          </a:prstGeom>
        </p:spPr>
      </p:pic>
      <p:pic>
        <p:nvPicPr>
          <p:cNvPr id="12" name="Picture 11" descr="cid:image003.png@01D5DB53.C4F9A040"/>
          <p:cNvPicPr/>
          <p:nvPr/>
        </p:nvPicPr>
        <p:blipFill>
          <a:blip r:embed="rId8">
            <a:extLst>
              <a:ext uri="{28A0092B-C50C-407E-A947-70E740481C1C}">
                <a14:useLocalDpi xmlns:a14="http://schemas.microsoft.com/office/drawing/2010/main" val="0"/>
              </a:ext>
            </a:extLst>
          </a:blip>
          <a:srcRect/>
          <a:stretch>
            <a:fillRect/>
          </a:stretch>
        </p:blipFill>
        <p:spPr bwMode="auto">
          <a:xfrm>
            <a:off x="5413810" y="5912243"/>
            <a:ext cx="784101" cy="781314"/>
          </a:xfrm>
          <a:prstGeom prst="rect">
            <a:avLst/>
          </a:prstGeom>
          <a:noFill/>
          <a:ln>
            <a:noFill/>
          </a:ln>
        </p:spPr>
      </p:pic>
      <p:pic>
        <p:nvPicPr>
          <p:cNvPr id="7" name="Picture 6"/>
          <p:cNvPicPr>
            <a:picLocks noChangeAspect="1"/>
          </p:cNvPicPr>
          <p:nvPr/>
        </p:nvPicPr>
        <p:blipFill>
          <a:blip r:embed="rId9"/>
          <a:stretch>
            <a:fillRect/>
          </a:stretch>
        </p:blipFill>
        <p:spPr>
          <a:xfrm>
            <a:off x="7596336" y="6048530"/>
            <a:ext cx="1403648" cy="484813"/>
          </a:xfrm>
          <a:prstGeom prst="rect">
            <a:avLst/>
          </a:prstGeom>
        </p:spPr>
      </p:pic>
    </p:spTree>
    <p:extLst>
      <p:ext uri="{BB962C8B-B14F-4D97-AF65-F5344CB8AC3E}">
        <p14:creationId xmlns:p14="http://schemas.microsoft.com/office/powerpoint/2010/main" val="55706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268760"/>
            <a:ext cx="7886700" cy="759619"/>
          </a:xfrm>
        </p:spPr>
        <p:txBody>
          <a:bodyPr>
            <a:normAutofit/>
          </a:bodyPr>
          <a:lstStyle/>
          <a:p>
            <a:r>
              <a:rPr lang="en-GB" sz="3600" b="1" dirty="0" smtClean="0"/>
              <a:t>Why is it difficult to identify dying?</a:t>
            </a:r>
            <a:endParaRPr lang="en-GB" sz="3600" b="1" dirty="0"/>
          </a:p>
        </p:txBody>
      </p:sp>
      <p:sp>
        <p:nvSpPr>
          <p:cNvPr id="3" name="Text Placeholder 2"/>
          <p:cNvSpPr>
            <a:spLocks noGrp="1"/>
          </p:cNvSpPr>
          <p:nvPr>
            <p:ph type="body" sz="quarter" idx="10"/>
          </p:nvPr>
        </p:nvSpPr>
        <p:spPr>
          <a:xfrm>
            <a:off x="628651" y="2204863"/>
            <a:ext cx="7886700" cy="4392787"/>
          </a:xfrm>
        </p:spPr>
        <p:txBody>
          <a:bodyPr/>
          <a:lstStyle/>
          <a:p>
            <a:pPr algn="just"/>
            <a:r>
              <a:rPr lang="en-GB" dirty="0"/>
              <a:t>The person is likely to have difficulty in communicating </a:t>
            </a:r>
            <a:r>
              <a:rPr lang="en-GB" dirty="0" smtClean="0"/>
              <a:t>any issues</a:t>
            </a:r>
            <a:r>
              <a:rPr lang="en-GB" dirty="0"/>
              <a:t>, relying on external judgement of their </a:t>
            </a:r>
            <a:r>
              <a:rPr lang="en-GB" dirty="0" smtClean="0"/>
              <a:t>condition</a:t>
            </a:r>
          </a:p>
          <a:p>
            <a:pPr algn="just"/>
            <a:r>
              <a:rPr lang="en-GB" dirty="0" smtClean="0"/>
              <a:t>The </a:t>
            </a:r>
            <a:r>
              <a:rPr lang="en-GB" dirty="0"/>
              <a:t>variable nature of </a:t>
            </a:r>
            <a:r>
              <a:rPr lang="en-GB" dirty="0" smtClean="0"/>
              <a:t>the progression of dementia</a:t>
            </a:r>
          </a:p>
          <a:p>
            <a:pPr marL="0" indent="0" algn="just">
              <a:buNone/>
            </a:pPr>
            <a:r>
              <a:rPr lang="en-GB" dirty="0" smtClean="0"/>
              <a:t>Deterioration can be sudden and unpredictable</a:t>
            </a:r>
          </a:p>
          <a:p>
            <a:pPr marL="0" indent="0" algn="just">
              <a:buNone/>
            </a:pPr>
            <a:r>
              <a:rPr lang="en-GB" dirty="0" smtClean="0"/>
              <a:t>OR…</a:t>
            </a:r>
          </a:p>
          <a:p>
            <a:pPr marL="0" indent="0" algn="just">
              <a:buNone/>
            </a:pPr>
            <a:r>
              <a:rPr lang="en-GB" dirty="0" smtClean="0"/>
              <a:t>A </a:t>
            </a:r>
            <a:r>
              <a:rPr lang="en-GB" dirty="0"/>
              <a:t>decline can happen so gradually that people do not link the person’s eventual death with </a:t>
            </a:r>
            <a:r>
              <a:rPr lang="en-GB" dirty="0" smtClean="0"/>
              <a:t>dementia (…see next slide)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4624"/>
            <a:ext cx="1907704" cy="1296144"/>
          </a:xfrm>
          <a:prstGeom prst="rect">
            <a:avLst/>
          </a:prstGeom>
          <a:noFill/>
        </p:spPr>
      </p:pic>
    </p:spTree>
    <p:extLst>
      <p:ext uri="{BB962C8B-B14F-4D97-AF65-F5344CB8AC3E}">
        <p14:creationId xmlns:p14="http://schemas.microsoft.com/office/powerpoint/2010/main" val="12368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itle 18">
            <a:extLst>
              <a:ext uri="{FF2B5EF4-FFF2-40B4-BE49-F238E27FC236}">
                <a16:creationId xmlns:a16="http://schemas.microsoft.com/office/drawing/2014/main" id="{0097216D-AA63-47CB-BEDB-7B39C6B3EBA3}"/>
              </a:ext>
            </a:extLst>
          </p:cNvPr>
          <p:cNvSpPr>
            <a:spLocks noGrp="1"/>
          </p:cNvSpPr>
          <p:nvPr>
            <p:ph type="title"/>
          </p:nvPr>
        </p:nvSpPr>
        <p:spPr bwMode="auto">
          <a:xfrm>
            <a:off x="628650" y="365126"/>
            <a:ext cx="7886700" cy="56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3600" b="1" dirty="0" smtClean="0">
                <a:solidFill>
                  <a:srgbClr val="0070C0"/>
                </a:solidFill>
              </a:rPr>
              <a:t>The course </a:t>
            </a:r>
            <a:r>
              <a:rPr lang="en-GB" altLang="en-US" sz="3600" b="1" dirty="0">
                <a:solidFill>
                  <a:srgbClr val="0070C0"/>
                </a:solidFill>
              </a:rPr>
              <a:t>of illness </a:t>
            </a:r>
          </a:p>
        </p:txBody>
      </p:sp>
      <p:pic>
        <p:nvPicPr>
          <p:cNvPr id="20" name="Picture 19"/>
          <p:cNvPicPr>
            <a:picLocks noChangeAspect="1"/>
          </p:cNvPicPr>
          <p:nvPr/>
        </p:nvPicPr>
        <p:blipFill>
          <a:blip r:embed="rId3"/>
          <a:stretch>
            <a:fillRect/>
          </a:stretch>
        </p:blipFill>
        <p:spPr>
          <a:xfrm>
            <a:off x="8010318" y="5969617"/>
            <a:ext cx="1125145" cy="805216"/>
          </a:xfrm>
          <a:prstGeom prst="rect">
            <a:avLst/>
          </a:prstGeom>
        </p:spPr>
      </p:pic>
      <p:pic>
        <p:nvPicPr>
          <p:cNvPr id="1028" name="Picture 4" descr="https://ars.els-cdn.com/content/image/1-s2.0-S0277953618305446-gr3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66" y="1051492"/>
            <a:ext cx="7856866" cy="4506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17915" y="5557705"/>
            <a:ext cx="3627660" cy="400110"/>
          </a:xfrm>
          <a:prstGeom prst="rect">
            <a:avLst/>
          </a:prstGeom>
          <a:noFill/>
        </p:spPr>
        <p:txBody>
          <a:bodyPr wrap="none" rtlCol="0">
            <a:spAutoFit/>
          </a:bodyPr>
          <a:lstStyle/>
          <a:p>
            <a:r>
              <a:rPr lang="en-GB" sz="2000" i="1" dirty="0" smtClean="0">
                <a:latin typeface="+mn-lt"/>
              </a:rPr>
              <a:t>Based On Lynn &amp; Adamson, 2003</a:t>
            </a:r>
            <a:endParaRPr lang="en-GB" sz="2000" i="1" dirty="0">
              <a:latin typeface="+mn-l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does this mean?</a:t>
            </a:r>
            <a:endParaRPr lang="en-GB" b="1" dirty="0"/>
          </a:p>
        </p:txBody>
      </p:sp>
      <p:sp>
        <p:nvSpPr>
          <p:cNvPr id="3" name="Text Placeholder 2"/>
          <p:cNvSpPr>
            <a:spLocks noGrp="1"/>
          </p:cNvSpPr>
          <p:nvPr>
            <p:ph type="body" sz="quarter" idx="10"/>
          </p:nvPr>
        </p:nvSpPr>
        <p:spPr/>
        <p:txBody>
          <a:bodyPr/>
          <a:lstStyle/>
          <a:p>
            <a:r>
              <a:rPr lang="en-GB" dirty="0"/>
              <a:t>The average </a:t>
            </a:r>
            <a:r>
              <a:rPr lang="en-GB" dirty="0" smtClean="0"/>
              <a:t>life expectancy from diagnosis to death for </a:t>
            </a:r>
            <a:r>
              <a:rPr lang="en-GB" dirty="0"/>
              <a:t>dementia is 4.5 </a:t>
            </a:r>
            <a:r>
              <a:rPr lang="en-GB" dirty="0" smtClean="0"/>
              <a:t>years</a:t>
            </a:r>
            <a:r>
              <a:rPr lang="en-GB" sz="2400" baseline="30000" dirty="0"/>
              <a:t>1</a:t>
            </a:r>
            <a:r>
              <a:rPr lang="en-GB" dirty="0" smtClean="0"/>
              <a:t> but many people live for 8 years and some for 20 years after diagnosis </a:t>
            </a:r>
          </a:p>
          <a:p>
            <a:r>
              <a:rPr lang="en-GB" dirty="0" smtClean="0"/>
              <a:t>Half </a:t>
            </a:r>
            <a:r>
              <a:rPr lang="en-GB" dirty="0"/>
              <a:t>of </a:t>
            </a:r>
            <a:r>
              <a:rPr lang="en-GB" dirty="0" smtClean="0"/>
              <a:t>people </a:t>
            </a:r>
            <a:r>
              <a:rPr lang="en-GB" dirty="0"/>
              <a:t>with advanced dementia will die within 1.3 </a:t>
            </a:r>
            <a:r>
              <a:rPr lang="en-GB" dirty="0" smtClean="0"/>
              <a:t>years</a:t>
            </a:r>
            <a:endParaRPr lang="en-GB" dirty="0"/>
          </a:p>
          <a:p>
            <a:r>
              <a:rPr lang="en-GB" dirty="0"/>
              <a:t>One quarter of those with advanced dementia will die within 6 </a:t>
            </a:r>
            <a:r>
              <a:rPr lang="en-GB" dirty="0" smtClean="0"/>
              <a:t>months</a:t>
            </a:r>
            <a:endParaRPr lang="en-GB" dirty="0"/>
          </a:p>
          <a:p>
            <a:r>
              <a:rPr lang="en-GB" dirty="0"/>
              <a:t>Most people with advanced dementia do not die from devastating acute events, such as </a:t>
            </a:r>
            <a:r>
              <a:rPr lang="en-GB" dirty="0" smtClean="0"/>
              <a:t>heart attack</a:t>
            </a:r>
          </a:p>
          <a:p>
            <a:pPr marL="0" indent="0" algn="ctr">
              <a:buNone/>
            </a:pPr>
            <a:endParaRPr lang="en-GB" dirty="0"/>
          </a:p>
          <a:p>
            <a:pPr marL="0" indent="0">
              <a:buNone/>
            </a:pPr>
            <a:r>
              <a:rPr lang="en-GB" dirty="0" smtClean="0">
                <a:solidFill>
                  <a:srgbClr val="FF0000"/>
                </a:solidFill>
              </a:rPr>
              <a:t>KEY MESSAGE… </a:t>
            </a:r>
            <a:r>
              <a:rPr lang="en-GB" dirty="0" smtClean="0">
                <a:solidFill>
                  <a:srgbClr val="0070C0"/>
                </a:solidFill>
              </a:rPr>
              <a:t>“Consider needs vs. </a:t>
            </a:r>
            <a:r>
              <a:rPr lang="en-GB" dirty="0">
                <a:solidFill>
                  <a:srgbClr val="0070C0"/>
                </a:solidFill>
              </a:rPr>
              <a:t>p</a:t>
            </a:r>
            <a:r>
              <a:rPr lang="en-GB" dirty="0" smtClean="0">
                <a:solidFill>
                  <a:srgbClr val="0070C0"/>
                </a:solidFill>
              </a:rPr>
              <a:t>rognosis”</a:t>
            </a:r>
            <a:endParaRPr lang="en-GB" dirty="0">
              <a:solidFill>
                <a:srgbClr val="0070C0"/>
              </a:solidFill>
            </a:endParaRPr>
          </a:p>
        </p:txBody>
      </p:sp>
    </p:spTree>
    <p:extLst>
      <p:ext uri="{BB962C8B-B14F-4D97-AF65-F5344CB8AC3E}">
        <p14:creationId xmlns:p14="http://schemas.microsoft.com/office/powerpoint/2010/main" val="171334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do we identify when the very end of life is approaching?</a:t>
            </a:r>
            <a:endParaRPr lang="en-GB" b="1" dirty="0"/>
          </a:p>
        </p:txBody>
      </p:sp>
      <p:pic>
        <p:nvPicPr>
          <p:cNvPr id="4" name="Picture 3"/>
          <p:cNvPicPr>
            <a:picLocks noChangeAspect="1"/>
          </p:cNvPicPr>
          <p:nvPr/>
        </p:nvPicPr>
        <p:blipFill>
          <a:blip r:embed="rId2"/>
          <a:stretch>
            <a:fillRect/>
          </a:stretch>
        </p:blipFill>
        <p:spPr>
          <a:xfrm>
            <a:off x="1367644" y="1484784"/>
            <a:ext cx="6408712" cy="4305903"/>
          </a:xfrm>
          <a:prstGeom prst="rect">
            <a:avLst/>
          </a:prstGeom>
        </p:spPr>
      </p:pic>
    </p:spTree>
    <p:extLst>
      <p:ext uri="{BB962C8B-B14F-4D97-AF65-F5344CB8AC3E}">
        <p14:creationId xmlns:p14="http://schemas.microsoft.com/office/powerpoint/2010/main" val="261545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Who should be </a:t>
            </a:r>
            <a:r>
              <a:rPr lang="en-GB" b="1" dirty="0" smtClean="0"/>
              <a:t>involved in care decisions?</a:t>
            </a:r>
            <a:endParaRPr lang="en-GB" b="1" dirty="0"/>
          </a:p>
        </p:txBody>
      </p:sp>
      <p:sp>
        <p:nvSpPr>
          <p:cNvPr id="3" name="Text Placeholder 2"/>
          <p:cNvSpPr>
            <a:spLocks noGrp="1"/>
          </p:cNvSpPr>
          <p:nvPr>
            <p:ph type="body" sz="quarter" idx="10"/>
          </p:nvPr>
        </p:nvSpPr>
        <p:spPr/>
        <p:txBody>
          <a:bodyPr/>
          <a:lstStyle/>
          <a:p>
            <a:r>
              <a:rPr lang="en-GB" dirty="0" smtClean="0"/>
              <a:t>Whenever possible try to include the person with dementia in any new decisions, at each stage of their care.</a:t>
            </a:r>
          </a:p>
          <a:p>
            <a:r>
              <a:rPr lang="en-GB" dirty="0" smtClean="0"/>
              <a:t>If the person is able to make decisions, consider advance care planning. If this is not the case, have they completed and advance care planning previously….</a:t>
            </a:r>
          </a:p>
          <a:p>
            <a:endParaRPr lang="en-GB" dirty="0"/>
          </a:p>
          <a:p>
            <a:pPr marL="0" indent="0">
              <a:buNone/>
            </a:pPr>
            <a:r>
              <a:rPr lang="en-GB" dirty="0" smtClean="0"/>
              <a:t>		</a:t>
            </a:r>
            <a:endParaRPr lang="en-GB" dirty="0"/>
          </a:p>
          <a:p>
            <a:pPr marL="0" indent="0">
              <a:buNone/>
            </a:pPr>
            <a:r>
              <a:rPr lang="en-GB" dirty="0" smtClean="0"/>
              <a:t>		</a:t>
            </a:r>
            <a:r>
              <a:rPr lang="en-GB" i="1" dirty="0" smtClean="0"/>
              <a:t>Complete activity 1</a:t>
            </a:r>
          </a:p>
          <a:p>
            <a:endParaRPr lang="en-GB" dirty="0"/>
          </a:p>
        </p:txBody>
      </p:sp>
      <p:pic>
        <p:nvPicPr>
          <p:cNvPr id="4" name="Picture 3"/>
          <p:cNvPicPr>
            <a:picLocks noChangeAspect="1"/>
          </p:cNvPicPr>
          <p:nvPr/>
        </p:nvPicPr>
        <p:blipFill>
          <a:blip r:embed="rId2"/>
          <a:stretch>
            <a:fillRect/>
          </a:stretch>
        </p:blipFill>
        <p:spPr>
          <a:xfrm>
            <a:off x="1115616" y="5085184"/>
            <a:ext cx="1296144" cy="944533"/>
          </a:xfrm>
          <a:prstGeom prst="rect">
            <a:avLst/>
          </a:prstGeom>
        </p:spPr>
      </p:pic>
    </p:spTree>
    <p:extLst>
      <p:ext uri="{BB962C8B-B14F-4D97-AF65-F5344CB8AC3E}">
        <p14:creationId xmlns:p14="http://schemas.microsoft.com/office/powerpoint/2010/main" val="350937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28650" y="1340768"/>
          <a:ext cx="78867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1520" y="5916097"/>
            <a:ext cx="7560840" cy="923330"/>
          </a:xfrm>
          <a:prstGeom prst="rect">
            <a:avLst/>
          </a:prstGeom>
        </p:spPr>
        <p:txBody>
          <a:bodyPr wrap="square">
            <a:spAutoFit/>
          </a:bodyPr>
          <a:lstStyle/>
          <a:p>
            <a:pPr lvl="0">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 Lasting </a:t>
            </a:r>
            <a:r>
              <a:rPr lang="en-GB" dirty="0">
                <a:latin typeface="Calibri" panose="020F0502020204030204" pitchFamily="34" charset="0"/>
                <a:ea typeface="Calibri" panose="020F0502020204030204" pitchFamily="34" charset="0"/>
                <a:cs typeface="Times New Roman" panose="02020603050405020304" pitchFamily="18" charset="0"/>
              </a:rPr>
              <a:t>Power of Attorney for property and financial </a:t>
            </a:r>
            <a:r>
              <a:rPr lang="en-GB" dirty="0" smtClean="0">
                <a:latin typeface="Calibri" panose="020F0502020204030204" pitchFamily="34" charset="0"/>
                <a:ea typeface="Calibri" panose="020F0502020204030204" pitchFamily="34" charset="0"/>
                <a:cs typeface="Times New Roman" panose="02020603050405020304" pitchFamily="18" charset="0"/>
              </a:rPr>
              <a:t>affairs</a:t>
            </a:r>
          </a:p>
          <a:p>
            <a:pPr lvl="0">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 Best </a:t>
            </a:r>
            <a:r>
              <a:rPr lang="en-GB" dirty="0">
                <a:latin typeface="Calibri" panose="020F0502020204030204" pitchFamily="34" charset="0"/>
                <a:ea typeface="Calibri" panose="020F0502020204030204" pitchFamily="34" charset="0"/>
                <a:cs typeface="Times New Roman" panose="02020603050405020304" pitchFamily="18" charset="0"/>
              </a:rPr>
              <a:t>Interest </a:t>
            </a:r>
            <a:r>
              <a:rPr lang="en-GB" dirty="0" smtClean="0">
                <a:latin typeface="Calibri" panose="020F0502020204030204" pitchFamily="34" charset="0"/>
                <a:ea typeface="Calibri" panose="020F0502020204030204" pitchFamily="34" charset="0"/>
                <a:cs typeface="Times New Roman" panose="02020603050405020304" pitchFamily="18" charset="0"/>
              </a:rPr>
              <a:t>Discussion</a:t>
            </a:r>
          </a:p>
          <a:p>
            <a:pPr lvl="0">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Respect document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7740352" y="180211"/>
            <a:ext cx="1296144" cy="944533"/>
          </a:xfrm>
          <a:prstGeom prst="rect">
            <a:avLst/>
          </a:prstGeom>
        </p:spPr>
      </p:pic>
      <p:sp>
        <p:nvSpPr>
          <p:cNvPr id="6" name="Title 1"/>
          <p:cNvSpPr>
            <a:spLocks noGrp="1"/>
          </p:cNvSpPr>
          <p:nvPr>
            <p:ph type="title"/>
          </p:nvPr>
        </p:nvSpPr>
        <p:spPr>
          <a:xfrm>
            <a:off x="628650" y="365125"/>
            <a:ext cx="7886700" cy="759619"/>
          </a:xfrm>
        </p:spPr>
        <p:txBody>
          <a:bodyPr/>
          <a:lstStyle/>
          <a:p>
            <a:r>
              <a:rPr lang="en-GB" b="1" dirty="0" smtClean="0"/>
              <a:t>Activity 1</a:t>
            </a:r>
            <a:endParaRPr lang="en-GB" b="1" dirty="0"/>
          </a:p>
        </p:txBody>
      </p:sp>
    </p:spTree>
    <p:extLst>
      <p:ext uri="{BB962C8B-B14F-4D97-AF65-F5344CB8AC3E}">
        <p14:creationId xmlns:p14="http://schemas.microsoft.com/office/powerpoint/2010/main" val="311800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importance of communicating decisions and plans </a:t>
            </a:r>
          </a:p>
        </p:txBody>
      </p:sp>
      <p:sp>
        <p:nvSpPr>
          <p:cNvPr id="4" name="Rectangle 3"/>
          <p:cNvSpPr/>
          <p:nvPr/>
        </p:nvSpPr>
        <p:spPr>
          <a:xfrm>
            <a:off x="2627784" y="1700808"/>
            <a:ext cx="3528392" cy="468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2"/>
          <p:cNvGrpSpPr>
            <a:grpSpLocks/>
          </p:cNvGrpSpPr>
          <p:nvPr/>
        </p:nvGrpSpPr>
        <p:grpSpPr bwMode="auto">
          <a:xfrm>
            <a:off x="2634303" y="2276872"/>
            <a:ext cx="3521926" cy="4032448"/>
            <a:chOff x="4144" y="5343"/>
            <a:chExt cx="5547" cy="6123"/>
          </a:xfrm>
        </p:grpSpPr>
        <p:pic>
          <p:nvPicPr>
            <p:cNvPr id="2051"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195" y="5343"/>
              <a:ext cx="5382" cy="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144" y="5343"/>
              <a:ext cx="5547" cy="1334"/>
            </a:xfrm>
            <a:prstGeom prst="rect">
              <a:avLst/>
            </a:prstGeom>
            <a:solidFill>
              <a:srgbClr val="00AC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11" name="Picture 10"/>
          <p:cNvPicPr>
            <a:picLocks noChangeAspect="1"/>
          </p:cNvPicPr>
          <p:nvPr/>
        </p:nvPicPr>
        <p:blipFill>
          <a:blip r:embed="rId3"/>
          <a:stretch>
            <a:fillRect/>
          </a:stretch>
        </p:blipFill>
        <p:spPr>
          <a:xfrm>
            <a:off x="2867413" y="1772816"/>
            <a:ext cx="3049134" cy="1236700"/>
          </a:xfrm>
          <a:prstGeom prst="rect">
            <a:avLst/>
          </a:prstGeom>
        </p:spPr>
      </p:pic>
    </p:spTree>
    <p:extLst>
      <p:ext uri="{BB962C8B-B14F-4D97-AF65-F5344CB8AC3E}">
        <p14:creationId xmlns:p14="http://schemas.microsoft.com/office/powerpoint/2010/main" val="647646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74049" y="908720"/>
            <a:ext cx="2267909" cy="162167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971600" y="3429000"/>
            <a:ext cx="7200800" cy="720080"/>
          </a:xfrm>
          <a:prstGeom prst="rect">
            <a:avLst/>
          </a:prstGeom>
        </p:spPr>
      </p:pic>
    </p:spTree>
    <p:extLst>
      <p:ext uri="{BB962C8B-B14F-4D97-AF65-F5344CB8AC3E}">
        <p14:creationId xmlns:p14="http://schemas.microsoft.com/office/powerpoint/2010/main" val="179077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Meet Peter</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5" name="Text Placeholder 2"/>
          <p:cNvSpPr>
            <a:spLocks noGrp="1"/>
          </p:cNvSpPr>
          <p:nvPr>
            <p:ph type="body" sz="quarter" idx="10"/>
          </p:nvPr>
        </p:nvSpPr>
        <p:spPr>
          <a:xfrm>
            <a:off x="2931772" y="1556792"/>
            <a:ext cx="5599535" cy="4392488"/>
          </a:xfrm>
        </p:spPr>
        <p:txBody>
          <a:bodyPr/>
          <a:lstStyle/>
          <a:p>
            <a:pPr marL="0" indent="0">
              <a:buNone/>
            </a:pPr>
            <a:r>
              <a:rPr lang="en-GB" dirty="0"/>
              <a:t>Peter is an 85 yo gentleman who has recently moved into a care home He has dementia and Type 2 diabetes and had a heart attack 5 years ago. </a:t>
            </a:r>
            <a:endParaRPr lang="en-GB" dirty="0" smtClean="0"/>
          </a:p>
          <a:p>
            <a:pPr marL="0" indent="0">
              <a:buNone/>
            </a:pPr>
            <a:r>
              <a:rPr lang="en-GB" dirty="0" smtClean="0"/>
              <a:t>He </a:t>
            </a:r>
            <a:r>
              <a:rPr lang="en-GB" dirty="0"/>
              <a:t>had been living at home with his family until his wife fell ill and he came to the care home for respite before converting to a permanent residential placement</a:t>
            </a:r>
            <a:endParaRPr lang="en-GB" dirty="0" smtClean="0"/>
          </a:p>
        </p:txBody>
      </p:sp>
    </p:spTree>
    <p:extLst>
      <p:ext uri="{BB962C8B-B14F-4D97-AF65-F5344CB8AC3E}">
        <p14:creationId xmlns:p14="http://schemas.microsoft.com/office/powerpoint/2010/main" val="2341179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79.png"/>
          <p:cNvPicPr/>
          <p:nvPr/>
        </p:nvPicPr>
        <p:blipFill>
          <a:blip r:embed="rId3" cstate="print"/>
          <a:stretch>
            <a:fillRect/>
          </a:stretch>
        </p:blipFill>
        <p:spPr>
          <a:xfrm>
            <a:off x="1691679" y="116632"/>
            <a:ext cx="5760639" cy="1656185"/>
          </a:xfrm>
          <a:prstGeom prst="rect">
            <a:avLst/>
          </a:prstGeom>
        </p:spPr>
      </p:pic>
      <p:pic>
        <p:nvPicPr>
          <p:cNvPr id="6" name="image180.png"/>
          <p:cNvPicPr/>
          <p:nvPr/>
        </p:nvPicPr>
        <p:blipFill>
          <a:blip r:embed="rId4" cstate="print"/>
          <a:stretch>
            <a:fillRect/>
          </a:stretch>
        </p:blipFill>
        <p:spPr>
          <a:xfrm>
            <a:off x="1691679" y="1916832"/>
            <a:ext cx="5760639" cy="4392488"/>
          </a:xfrm>
          <a:prstGeom prst="rect">
            <a:avLst/>
          </a:prstGeom>
        </p:spPr>
      </p:pic>
      <p:sp>
        <p:nvSpPr>
          <p:cNvPr id="11" name="TextBox 10"/>
          <p:cNvSpPr txBox="1"/>
          <p:nvPr/>
        </p:nvSpPr>
        <p:spPr>
          <a:xfrm>
            <a:off x="0" y="5373216"/>
            <a:ext cx="4067944" cy="830997"/>
          </a:xfrm>
          <a:prstGeom prst="rect">
            <a:avLst/>
          </a:prstGeom>
          <a:noFill/>
        </p:spPr>
        <p:txBody>
          <a:bodyPr wrap="square" rtlCol="0">
            <a:spAutoFit/>
          </a:bodyPr>
          <a:lstStyle/>
          <a:p>
            <a:r>
              <a:rPr lang="en-GB" sz="1200" dirty="0" smtClean="0">
                <a:latin typeface="+mn-lt"/>
              </a:rPr>
              <a:t>*This may carry associated risks of aspiration</a:t>
            </a:r>
          </a:p>
          <a:p>
            <a:endParaRPr lang="en-GB" sz="1200" dirty="0" smtClean="0">
              <a:latin typeface="+mn-lt"/>
            </a:endParaRPr>
          </a:p>
          <a:p>
            <a:pPr algn="just"/>
            <a:r>
              <a:rPr lang="en-GB" sz="1200" dirty="0" smtClean="0">
                <a:latin typeface="+mn-lt"/>
              </a:rPr>
              <a:t>**Closely observe their intake, especially if </a:t>
            </a:r>
          </a:p>
          <a:p>
            <a:r>
              <a:rPr lang="en-GB" sz="1200" dirty="0" smtClean="0">
                <a:latin typeface="+mn-lt"/>
              </a:rPr>
              <a:t>     changes to their swallow function are suspected</a:t>
            </a:r>
            <a:endParaRPr lang="en-GB" sz="1200" dirty="0">
              <a:latin typeface="+mn-lt"/>
            </a:endParaRPr>
          </a:p>
        </p:txBody>
      </p:sp>
      <p:sp>
        <p:nvSpPr>
          <p:cNvPr id="2" name="Oval 1"/>
          <p:cNvSpPr/>
          <p:nvPr/>
        </p:nvSpPr>
        <p:spPr>
          <a:xfrm>
            <a:off x="4680012" y="3933056"/>
            <a:ext cx="2160240" cy="432048"/>
          </a:xfrm>
          <a:prstGeom prst="ellipse">
            <a:avLst/>
          </a:prstGeom>
          <a:noFill/>
          <a:ln w="1079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375756" y="1067889"/>
            <a:ext cx="3384376" cy="469056"/>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3131840" y="563833"/>
            <a:ext cx="2160240" cy="432048"/>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4680012" y="4437112"/>
            <a:ext cx="2268252" cy="576064"/>
          </a:xfrm>
          <a:prstGeom prst="ellipse">
            <a:avLst/>
          </a:prstGeom>
          <a:noFill/>
          <a:ln w="1079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12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4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4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4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Welcome </a:t>
            </a:r>
            <a:endParaRPr lang="en-GB" dirty="0"/>
          </a:p>
        </p:txBody>
      </p:sp>
      <p:sp>
        <p:nvSpPr>
          <p:cNvPr id="6" name="Content Placeholder 2">
            <a:extLst>
              <a:ext uri="{FF2B5EF4-FFF2-40B4-BE49-F238E27FC236}">
                <a16:creationId xmlns:a16="http://schemas.microsoft.com/office/drawing/2014/main" id="{4D163324-98DD-4397-B976-3A72044945C3}"/>
              </a:ext>
            </a:extLst>
          </p:cNvPr>
          <p:cNvSpPr>
            <a:spLocks noGrp="1"/>
          </p:cNvSpPr>
          <p:nvPr>
            <p:ph idx="1"/>
          </p:nvPr>
        </p:nvSpPr>
        <p:spPr>
          <a:xfrm>
            <a:off x="628650" y="1412776"/>
            <a:ext cx="7886700" cy="5040560"/>
          </a:xfrm>
        </p:spPr>
        <p:txBody>
          <a:bodyPr/>
          <a:lstStyle/>
          <a:p>
            <a:pPr marL="0" indent="0">
              <a:buNone/>
            </a:pPr>
            <a:r>
              <a:rPr lang="en-GB" sz="2400" dirty="0"/>
              <a:t>Whilst your waiting </a:t>
            </a:r>
            <a:r>
              <a:rPr lang="en-GB" sz="2400" dirty="0" smtClean="0"/>
              <a:t>for </a:t>
            </a:r>
            <a:r>
              <a:rPr lang="en-GB" sz="2400" dirty="0"/>
              <a:t>the session to start, </a:t>
            </a:r>
            <a:r>
              <a:rPr lang="en-GB" sz="2400" dirty="0" smtClean="0"/>
              <a:t>please can </a:t>
            </a:r>
            <a:r>
              <a:rPr lang="en-GB" sz="2400" dirty="0"/>
              <a:t>you do </a:t>
            </a:r>
            <a:r>
              <a:rPr lang="en-GB" sz="2400" dirty="0" smtClean="0"/>
              <a:t>two things:</a:t>
            </a:r>
            <a:endParaRPr lang="en-GB" sz="2400" dirty="0"/>
          </a:p>
          <a:p>
            <a:pPr marL="457200" indent="-457200">
              <a:buAutoNum type="arabicPeriod"/>
            </a:pPr>
            <a:r>
              <a:rPr lang="en-GB" sz="2400" dirty="0" smtClean="0"/>
              <a:t>In </a:t>
            </a:r>
            <a:r>
              <a:rPr lang="en-GB" sz="2400" dirty="0"/>
              <a:t>the chat box please state your name and role so that everyone is aware of who is </a:t>
            </a:r>
            <a:r>
              <a:rPr lang="en-GB" sz="2400" dirty="0" smtClean="0"/>
              <a:t>attending</a:t>
            </a:r>
            <a:endParaRPr lang="en-GB" sz="2400" dirty="0"/>
          </a:p>
          <a:p>
            <a:pPr marL="457200" indent="-457200">
              <a:buAutoNum type="arabicPeriod"/>
            </a:pPr>
            <a:r>
              <a:rPr lang="en-GB" sz="2400" dirty="0"/>
              <a:t>If we haven’t already got your email address </a:t>
            </a:r>
            <a:r>
              <a:rPr lang="en-GB" sz="2400" dirty="0" smtClean="0"/>
              <a:t>and </a:t>
            </a:r>
            <a:r>
              <a:rPr lang="en-GB" sz="2400" dirty="0"/>
              <a:t>you are happy to share it, can you also put it in the chat box with your name </a:t>
            </a:r>
            <a:r>
              <a:rPr lang="en-GB" sz="2400" dirty="0" smtClean="0"/>
              <a:t>and </a:t>
            </a:r>
            <a:r>
              <a:rPr lang="en-GB" sz="2400" dirty="0"/>
              <a:t>role, so we can send out your </a:t>
            </a:r>
            <a:r>
              <a:rPr lang="en-GB" sz="2400" dirty="0" smtClean="0"/>
              <a:t>certificate</a:t>
            </a:r>
            <a:endParaRPr lang="en-GB" sz="2400" dirty="0"/>
          </a:p>
          <a:p>
            <a:pPr marL="0" indent="0">
              <a:buNone/>
            </a:pPr>
            <a:endParaRPr lang="en-GB" sz="2400" dirty="0"/>
          </a:p>
        </p:txBody>
      </p:sp>
    </p:spTree>
    <p:extLst>
      <p:ext uri="{BB962C8B-B14F-4D97-AF65-F5344CB8AC3E}">
        <p14:creationId xmlns:p14="http://schemas.microsoft.com/office/powerpoint/2010/main" val="363976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Don’t let it be a surprise</a:t>
            </a:r>
          </a:p>
        </p:txBody>
      </p:sp>
      <p:sp>
        <p:nvSpPr>
          <p:cNvPr id="3" name="Text Placeholder 2"/>
          <p:cNvSpPr>
            <a:spLocks noGrp="1"/>
          </p:cNvSpPr>
          <p:nvPr>
            <p:ph type="body" sz="quarter" idx="10"/>
          </p:nvPr>
        </p:nvSpPr>
        <p:spPr/>
        <p:txBody>
          <a:bodyPr>
            <a:normAutofit/>
          </a:bodyPr>
          <a:lstStyle/>
          <a:p>
            <a:pPr algn="just"/>
            <a:r>
              <a:rPr lang="en-GB" dirty="0"/>
              <a:t>Dysphagia is reported in 13-57% people living with different types of </a:t>
            </a:r>
            <a:r>
              <a:rPr lang="en-GB" dirty="0" smtClean="0"/>
              <a:t>dementia, increasing towards the time of death</a:t>
            </a:r>
            <a:r>
              <a:rPr lang="en-GB" baseline="30000" dirty="0" smtClean="0"/>
              <a:t>1</a:t>
            </a:r>
          </a:p>
          <a:p>
            <a:pPr algn="just"/>
            <a:r>
              <a:rPr lang="en-GB" dirty="0"/>
              <a:t>Loss of appetite and difficulties with eating and maintaining weight are almost universal and expected complications of progressive </a:t>
            </a:r>
            <a:r>
              <a:rPr lang="en-GB" dirty="0" smtClean="0"/>
              <a:t>dementia</a:t>
            </a:r>
            <a:r>
              <a:rPr lang="en-GB" baseline="30000" dirty="0" smtClean="0"/>
              <a:t>2</a:t>
            </a:r>
          </a:p>
          <a:p>
            <a:pPr marL="0" indent="0" algn="just">
              <a:buNone/>
            </a:pPr>
            <a:r>
              <a:rPr lang="en-GB" dirty="0" smtClean="0"/>
              <a:t> 			</a:t>
            </a:r>
            <a:r>
              <a:rPr lang="en-GB" sz="2000" dirty="0" smtClean="0"/>
              <a:t>Have a conversation with the person living with 			dementia and their family or advocate around 			the time of diagnosis so that problems with 				eating or swallowing difficulties don’t come as a 			surprise. If this hasn’t been done, find out what 			they know, and offer the opportunity for them 			to discuss this</a:t>
            </a:r>
            <a:endParaRPr lang="en-GB" sz="2000" dirty="0"/>
          </a:p>
        </p:txBody>
      </p:sp>
      <p:pic>
        <p:nvPicPr>
          <p:cNvPr id="4" name="Online Media 8" title="Discussing dying">
            <a:hlinkClick r:id="" action="ppaction://media"/>
            <a:extLst>
              <a:ext uri="{FF2B5EF4-FFF2-40B4-BE49-F238E27FC236}">
                <a16:creationId xmlns:a16="http://schemas.microsoft.com/office/drawing/2014/main" id="{23E59A46-F39B-47BF-8487-7CEC486AA44F}"/>
              </a:ext>
            </a:extLst>
          </p:cNvPr>
          <p:cNvPicPr>
            <a:picLocks noRot="1" noChangeAspect="1"/>
          </p:cNvPicPr>
          <p:nvPr>
            <a:videoFile r:link="rId1"/>
          </p:nvPr>
        </p:nvPicPr>
        <p:blipFill>
          <a:blip r:embed="rId4"/>
          <a:stretch>
            <a:fillRect/>
          </a:stretch>
        </p:blipFill>
        <p:spPr>
          <a:xfrm>
            <a:off x="628650" y="4149080"/>
            <a:ext cx="2736304" cy="2070440"/>
          </a:xfrm>
          <a:prstGeom prst="rect">
            <a:avLst/>
          </a:prstGeom>
        </p:spPr>
      </p:pic>
    </p:spTree>
    <p:extLst>
      <p:ext uri="{BB962C8B-B14F-4D97-AF65-F5344CB8AC3E}">
        <p14:creationId xmlns:p14="http://schemas.microsoft.com/office/powerpoint/2010/main" val="8919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How do we elicit </a:t>
            </a:r>
            <a:r>
              <a:rPr lang="en-GB" b="1" dirty="0" smtClean="0"/>
              <a:t>concerns?</a:t>
            </a:r>
            <a:endParaRPr lang="en-GB" b="1" dirty="0"/>
          </a:p>
        </p:txBody>
      </p:sp>
      <p:sp>
        <p:nvSpPr>
          <p:cNvPr id="3" name="Text Placeholder 2"/>
          <p:cNvSpPr>
            <a:spLocks noGrp="1"/>
          </p:cNvSpPr>
          <p:nvPr>
            <p:ph type="body" sz="quarter" idx="10"/>
          </p:nvPr>
        </p:nvSpPr>
        <p:spPr/>
        <p:txBody>
          <a:bodyPr/>
          <a:lstStyle/>
          <a:p>
            <a:r>
              <a:rPr lang="en-GB" dirty="0" smtClean="0"/>
              <a:t>What do you understand about what has happened so far? </a:t>
            </a:r>
            <a:r>
              <a:rPr lang="en-GB" dirty="0" smtClean="0">
                <a:solidFill>
                  <a:srgbClr val="0070C0"/>
                </a:solidFill>
              </a:rPr>
              <a:t>PAST</a:t>
            </a:r>
          </a:p>
          <a:p>
            <a:endParaRPr lang="en-GB" dirty="0" smtClean="0"/>
          </a:p>
          <a:p>
            <a:r>
              <a:rPr lang="en-GB" dirty="0" smtClean="0"/>
              <a:t>What do you understand about what is happening now? </a:t>
            </a:r>
            <a:r>
              <a:rPr lang="en-GB" dirty="0" smtClean="0">
                <a:solidFill>
                  <a:srgbClr val="0070C0"/>
                </a:solidFill>
              </a:rPr>
              <a:t>PRESENT</a:t>
            </a:r>
          </a:p>
          <a:p>
            <a:endParaRPr lang="en-GB" dirty="0" smtClean="0"/>
          </a:p>
          <a:p>
            <a:r>
              <a:rPr lang="en-GB" dirty="0" smtClean="0"/>
              <a:t>What do you think may happen in the future? </a:t>
            </a:r>
            <a:r>
              <a:rPr lang="en-GB" dirty="0" smtClean="0">
                <a:solidFill>
                  <a:srgbClr val="0070C0"/>
                </a:solidFill>
              </a:rPr>
              <a:t>FUTURE</a:t>
            </a:r>
            <a:endParaRPr lang="en-GB" dirty="0">
              <a:solidFill>
                <a:srgbClr val="0070C0"/>
              </a:solidFill>
            </a:endParaRPr>
          </a:p>
        </p:txBody>
      </p:sp>
    </p:spTree>
    <p:extLst>
      <p:ext uri="{BB962C8B-B14F-4D97-AF65-F5344CB8AC3E}">
        <p14:creationId xmlns:p14="http://schemas.microsoft.com/office/powerpoint/2010/main" val="60930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may cause eating or swallowing difficulties?</a:t>
            </a:r>
            <a:endParaRPr lang="en-GB" b="1" dirty="0"/>
          </a:p>
        </p:txBody>
      </p:sp>
      <p:sp>
        <p:nvSpPr>
          <p:cNvPr id="3" name="Text Placeholder 2"/>
          <p:cNvSpPr>
            <a:spLocks noGrp="1"/>
          </p:cNvSpPr>
          <p:nvPr>
            <p:ph type="body" sz="quarter" idx="10"/>
          </p:nvPr>
        </p:nvSpPr>
        <p:spPr/>
        <p:txBody>
          <a:bodyPr>
            <a:normAutofit lnSpcReduction="10000"/>
          </a:bodyPr>
          <a:lstStyle/>
          <a:p>
            <a:pPr marL="514350" indent="-514350">
              <a:buFont typeface="+mj-lt"/>
              <a:buAutoNum type="arabicPeriod"/>
            </a:pPr>
            <a:r>
              <a:rPr lang="en-GB" dirty="0" smtClean="0"/>
              <a:t>Physical </a:t>
            </a:r>
            <a:r>
              <a:rPr lang="en-GB" dirty="0"/>
              <a:t>health issues like pain and constipation dental problems oral thrush</a:t>
            </a:r>
          </a:p>
          <a:p>
            <a:pPr marL="514350" indent="-514350">
              <a:buFont typeface="+mj-lt"/>
              <a:buAutoNum type="arabicPeriod"/>
            </a:pPr>
            <a:r>
              <a:rPr lang="en-GB" dirty="0" smtClean="0"/>
              <a:t>Psychological </a:t>
            </a:r>
            <a:r>
              <a:rPr lang="en-GB" dirty="0"/>
              <a:t>causes such as anxiety and depression </a:t>
            </a:r>
          </a:p>
          <a:p>
            <a:pPr marL="514350" indent="-514350">
              <a:buFont typeface="+mj-lt"/>
              <a:buAutoNum type="arabicPeriod"/>
            </a:pPr>
            <a:r>
              <a:rPr lang="en-GB" dirty="0" smtClean="0"/>
              <a:t>Progressive </a:t>
            </a:r>
            <a:r>
              <a:rPr lang="en-GB" dirty="0"/>
              <a:t>effects of dementia on brain: </a:t>
            </a:r>
            <a:r>
              <a:rPr lang="en-GB" dirty="0" smtClean="0"/>
              <a:t>appetite/co-ordination of </a:t>
            </a:r>
            <a:r>
              <a:rPr lang="en-GB" dirty="0"/>
              <a:t>swallowing</a:t>
            </a:r>
          </a:p>
          <a:p>
            <a:pPr marL="457200" lvl="1" indent="0">
              <a:buNone/>
            </a:pPr>
            <a:r>
              <a:rPr lang="en-GB" dirty="0"/>
              <a:t>Eating too quickly</a:t>
            </a:r>
          </a:p>
          <a:p>
            <a:pPr marL="457200" lvl="1" indent="0">
              <a:buNone/>
            </a:pPr>
            <a:r>
              <a:rPr lang="en-GB" dirty="0"/>
              <a:t>Change in food </a:t>
            </a:r>
            <a:r>
              <a:rPr lang="en-GB" dirty="0" smtClean="0"/>
              <a:t>preferences</a:t>
            </a:r>
          </a:p>
          <a:p>
            <a:pPr marL="514350" indent="-514350">
              <a:buFont typeface="+mj-lt"/>
              <a:buAutoNum type="arabicPeriod"/>
            </a:pPr>
            <a:r>
              <a:rPr lang="en-GB" dirty="0"/>
              <a:t>Practical issues: W</a:t>
            </a:r>
            <a:r>
              <a:rPr lang="en-GB" dirty="0" smtClean="0"/>
              <a:t>hite </a:t>
            </a:r>
            <a:r>
              <a:rPr lang="en-GB" dirty="0"/>
              <a:t>fish and potato on white plate, no dentures, inappropriate utensils… would you eat it???</a:t>
            </a:r>
          </a:p>
          <a:p>
            <a:pPr marL="457200" lvl="1" indent="0">
              <a:buNone/>
            </a:pPr>
            <a:r>
              <a:rPr lang="en-GB" dirty="0"/>
              <a:t>Distracted by TV noise</a:t>
            </a:r>
          </a:p>
          <a:p>
            <a:pPr marL="457200" lvl="1" indent="0">
              <a:buNone/>
            </a:pPr>
            <a:endParaRPr lang="en-GB"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956376" y="114665"/>
            <a:ext cx="983342" cy="1260537"/>
          </a:xfrm>
          <a:prstGeom prst="rect">
            <a:avLst/>
          </a:prstGeom>
          <a:noFill/>
        </p:spPr>
      </p:pic>
    </p:spTree>
    <p:extLst>
      <p:ext uri="{BB962C8B-B14F-4D97-AF65-F5344CB8AC3E}">
        <p14:creationId xmlns:p14="http://schemas.microsoft.com/office/powerpoint/2010/main" val="20845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Practical issues</a:t>
            </a:r>
            <a:endParaRPr lang="en-GB" b="1" dirty="0"/>
          </a:p>
        </p:txBody>
      </p:sp>
      <p:sp>
        <p:nvSpPr>
          <p:cNvPr id="3" name="Text Placeholder 2"/>
          <p:cNvSpPr>
            <a:spLocks noGrp="1"/>
          </p:cNvSpPr>
          <p:nvPr>
            <p:ph type="body" sz="quarter" idx="10"/>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i="1" dirty="0" smtClean="0"/>
              <a:t>Eyesight loss causing blurring of food – further issue</a:t>
            </a:r>
          </a:p>
          <a:p>
            <a:pPr marL="0" indent="0">
              <a:buNone/>
            </a:pPr>
            <a:r>
              <a:rPr lang="en-GB" i="1" dirty="0" smtClean="0"/>
              <a:t>Distracted by noise</a:t>
            </a:r>
            <a:endParaRPr lang="en-GB" i="1" dirty="0"/>
          </a:p>
        </p:txBody>
      </p:sp>
      <p:pic>
        <p:nvPicPr>
          <p:cNvPr id="4" name="Picture 3"/>
          <p:cNvPicPr>
            <a:picLocks noChangeAspect="1"/>
          </p:cNvPicPr>
          <p:nvPr/>
        </p:nvPicPr>
        <p:blipFill>
          <a:blip r:embed="rId3"/>
          <a:stretch>
            <a:fillRect/>
          </a:stretch>
        </p:blipFill>
        <p:spPr>
          <a:xfrm>
            <a:off x="1691680" y="1484784"/>
            <a:ext cx="5558708" cy="3045321"/>
          </a:xfrm>
          <a:prstGeom prst="rect">
            <a:avLst/>
          </a:prstGeom>
        </p:spPr>
      </p:pic>
    </p:spTree>
    <p:extLst>
      <p:ext uri="{BB962C8B-B14F-4D97-AF65-F5344CB8AC3E}">
        <p14:creationId xmlns:p14="http://schemas.microsoft.com/office/powerpoint/2010/main" val="274052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Main types of artificial feeding</a:t>
            </a:r>
            <a:endParaRPr lang="en-GB" b="1" dirty="0"/>
          </a:p>
        </p:txBody>
      </p:sp>
      <p:sp>
        <p:nvSpPr>
          <p:cNvPr id="3" name="Text Placeholder 2"/>
          <p:cNvSpPr>
            <a:spLocks noGrp="1"/>
          </p:cNvSpPr>
          <p:nvPr>
            <p:ph type="body" sz="quarter" idx="10"/>
          </p:nvPr>
        </p:nvSpPr>
        <p:spPr/>
        <p:txBody>
          <a:bodyPr>
            <a:normAutofit lnSpcReduction="10000"/>
          </a:bodyPr>
          <a:lstStyle/>
          <a:p>
            <a:r>
              <a:rPr lang="en-GB" dirty="0"/>
              <a:t>Nasogastric (NG) tube. This tube is placed through the nose and down into the </a:t>
            </a:r>
            <a:r>
              <a:rPr lang="en-GB" dirty="0" smtClean="0"/>
              <a:t>stomach</a:t>
            </a:r>
            <a:r>
              <a:rPr lang="en-GB" dirty="0"/>
              <a:t> </a:t>
            </a:r>
            <a:r>
              <a:rPr lang="en-GB" dirty="0" smtClean="0"/>
              <a:t>and </a:t>
            </a:r>
            <a:r>
              <a:rPr lang="en-GB" dirty="0"/>
              <a:t>sends liquid food directly to the </a:t>
            </a:r>
            <a:r>
              <a:rPr lang="en-GB" dirty="0" smtClean="0"/>
              <a:t>stomach</a:t>
            </a:r>
            <a:endParaRPr lang="en-GB" dirty="0"/>
          </a:p>
          <a:p>
            <a:endParaRPr lang="en-GB" dirty="0"/>
          </a:p>
          <a:p>
            <a:r>
              <a:rPr lang="en-GB" dirty="0"/>
              <a:t>Gastrostomy tube (G-tube) or percutaneous endoscopic gastrostomy tube (PEG tube). This tube is placed through a small hole in the </a:t>
            </a:r>
            <a:r>
              <a:rPr lang="en-GB" dirty="0" smtClean="0"/>
              <a:t>stomach and sends </a:t>
            </a:r>
            <a:r>
              <a:rPr lang="en-GB" dirty="0"/>
              <a:t>liquid food directly into the </a:t>
            </a:r>
            <a:r>
              <a:rPr lang="en-GB" dirty="0" smtClean="0"/>
              <a:t>stomach</a:t>
            </a:r>
            <a:endParaRPr lang="en-GB" dirty="0"/>
          </a:p>
          <a:p>
            <a:endParaRPr lang="en-GB" dirty="0"/>
          </a:p>
          <a:p>
            <a:r>
              <a:rPr lang="en-GB" dirty="0"/>
              <a:t>IV tube. This tube is placed into a </a:t>
            </a:r>
            <a:r>
              <a:rPr lang="en-GB" dirty="0" smtClean="0"/>
              <a:t>vein and sends </a:t>
            </a:r>
            <a:r>
              <a:rPr lang="en-GB" dirty="0"/>
              <a:t>liquid food directly into the blood </a:t>
            </a:r>
            <a:r>
              <a:rPr lang="en-GB" dirty="0" smtClean="0"/>
              <a:t>vessels </a:t>
            </a:r>
            <a:r>
              <a:rPr lang="en-GB" dirty="0" smtClean="0">
                <a:solidFill>
                  <a:srgbClr val="0070C0"/>
                </a:solidFill>
              </a:rPr>
              <a:t>LESS COMMON IN CHRONIC SITUATIONS</a:t>
            </a:r>
            <a:endParaRPr lang="en-GB" dirty="0">
              <a:solidFill>
                <a:srgbClr val="0070C0"/>
              </a:solidFill>
            </a:endParaRPr>
          </a:p>
        </p:txBody>
      </p:sp>
    </p:spTree>
    <p:extLst>
      <p:ext uri="{BB962C8B-B14F-4D97-AF65-F5344CB8AC3E}">
        <p14:creationId xmlns:p14="http://schemas.microsoft.com/office/powerpoint/2010/main" val="404361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Considerations of artificial feeding</a:t>
            </a:r>
            <a:endParaRPr lang="en-GB" b="1" dirty="0"/>
          </a:p>
        </p:txBody>
      </p:sp>
      <p:sp>
        <p:nvSpPr>
          <p:cNvPr id="3" name="Text Placeholder 2"/>
          <p:cNvSpPr>
            <a:spLocks noGrp="1"/>
          </p:cNvSpPr>
          <p:nvPr>
            <p:ph type="body" sz="quarter" idx="10"/>
          </p:nvPr>
        </p:nvSpPr>
        <p:spPr/>
        <p:txBody>
          <a:bodyPr>
            <a:normAutofit lnSpcReduction="10000"/>
          </a:bodyPr>
          <a:lstStyle/>
          <a:p>
            <a:r>
              <a:rPr lang="en-GB" dirty="0" smtClean="0"/>
              <a:t>Are there any alternatives?</a:t>
            </a:r>
            <a:endParaRPr lang="en-GB" dirty="0"/>
          </a:p>
          <a:p>
            <a:r>
              <a:rPr lang="en-GB" dirty="0" smtClean="0"/>
              <a:t>Is this temporary?</a:t>
            </a:r>
            <a:endParaRPr lang="en-GB" dirty="0"/>
          </a:p>
          <a:p>
            <a:r>
              <a:rPr lang="en-GB" dirty="0" smtClean="0"/>
              <a:t>Would it affect </a:t>
            </a:r>
            <a:r>
              <a:rPr lang="en-GB" dirty="0"/>
              <a:t>the person’s dignity or be against their beliefs?</a:t>
            </a:r>
          </a:p>
          <a:p>
            <a:r>
              <a:rPr lang="en-GB" dirty="0"/>
              <a:t>Would they have chosen to be fed or hydrated artificially if they could have foreseen the situation?</a:t>
            </a:r>
          </a:p>
          <a:p>
            <a:r>
              <a:rPr lang="en-GB" dirty="0"/>
              <a:t>Would the person’s quality of life be improved if they were artificially fed?</a:t>
            </a:r>
          </a:p>
          <a:p>
            <a:r>
              <a:rPr lang="en-GB" dirty="0"/>
              <a:t>Would artificial food or fluids cause them distress or make them uncomfortable</a:t>
            </a:r>
            <a:r>
              <a:rPr lang="en-GB" dirty="0" smtClean="0"/>
              <a:t>?</a:t>
            </a:r>
          </a:p>
          <a:p>
            <a:pPr marL="0" indent="0" algn="r">
              <a:buNone/>
            </a:pPr>
            <a:r>
              <a:rPr lang="en-GB" i="1" dirty="0" smtClean="0"/>
              <a:t>(Alzheimer's Society) </a:t>
            </a:r>
            <a:endParaRPr lang="en-GB" i="1" dirty="0"/>
          </a:p>
        </p:txBody>
      </p:sp>
    </p:spTree>
    <p:extLst>
      <p:ext uri="{BB962C8B-B14F-4D97-AF65-F5344CB8AC3E}">
        <p14:creationId xmlns:p14="http://schemas.microsoft.com/office/powerpoint/2010/main" val="3330777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do we know about Peter’s wishes</a:t>
            </a:r>
            <a:endParaRPr lang="en-GB" b="1" dirty="0"/>
          </a:p>
        </p:txBody>
      </p:sp>
      <p:graphicFrame>
        <p:nvGraphicFramePr>
          <p:cNvPr id="6" name="Diagram 5"/>
          <p:cNvGraphicFramePr/>
          <p:nvPr>
            <p:extLst>
              <p:ext uri="{D42A27DB-BD31-4B8C-83A1-F6EECF244321}">
                <p14:modId xmlns:p14="http://schemas.microsoft.com/office/powerpoint/2010/main" val="130706046"/>
              </p:ext>
            </p:extLst>
          </p:nvPr>
        </p:nvGraphicFramePr>
        <p:xfrm>
          <a:off x="628650" y="1340768"/>
          <a:ext cx="78867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95536" y="5517232"/>
            <a:ext cx="7560840" cy="923330"/>
          </a:xfrm>
          <a:prstGeom prst="rect">
            <a:avLst/>
          </a:prstGeom>
        </p:spPr>
        <p:txBody>
          <a:bodyPr wrap="square">
            <a:spAutoFit/>
          </a:bodyPr>
          <a:lstStyle/>
          <a:p>
            <a:pPr lvl="0">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 Lasting </a:t>
            </a:r>
            <a:r>
              <a:rPr lang="en-GB" dirty="0">
                <a:latin typeface="Calibri" panose="020F0502020204030204" pitchFamily="34" charset="0"/>
                <a:ea typeface="Calibri" panose="020F0502020204030204" pitchFamily="34" charset="0"/>
                <a:cs typeface="Times New Roman" panose="02020603050405020304" pitchFamily="18" charset="0"/>
              </a:rPr>
              <a:t>Power of Attorney for property and financial </a:t>
            </a:r>
            <a:r>
              <a:rPr lang="en-GB" dirty="0" smtClean="0">
                <a:latin typeface="Calibri" panose="020F0502020204030204" pitchFamily="34" charset="0"/>
                <a:ea typeface="Calibri" panose="020F0502020204030204" pitchFamily="34" charset="0"/>
                <a:cs typeface="Times New Roman" panose="02020603050405020304" pitchFamily="18" charset="0"/>
              </a:rPr>
              <a:t>affairs</a:t>
            </a:r>
          </a:p>
          <a:p>
            <a:pPr lvl="0">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 Best </a:t>
            </a:r>
            <a:r>
              <a:rPr lang="en-GB" dirty="0">
                <a:latin typeface="Calibri" panose="020F0502020204030204" pitchFamily="34" charset="0"/>
                <a:ea typeface="Calibri" panose="020F0502020204030204" pitchFamily="34" charset="0"/>
                <a:cs typeface="Times New Roman" panose="02020603050405020304" pitchFamily="18" charset="0"/>
              </a:rPr>
              <a:t>Interest </a:t>
            </a:r>
            <a:r>
              <a:rPr lang="en-GB" dirty="0" smtClean="0">
                <a:latin typeface="Calibri" panose="020F0502020204030204" pitchFamily="34" charset="0"/>
                <a:ea typeface="Calibri" panose="020F0502020204030204" pitchFamily="34" charset="0"/>
                <a:cs typeface="Times New Roman" panose="02020603050405020304" pitchFamily="18" charset="0"/>
              </a:rPr>
              <a:t>Discussion</a:t>
            </a:r>
          </a:p>
          <a:p>
            <a:pPr lvl="0">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Respect document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628650" y="5688093"/>
            <a:ext cx="2431182" cy="576064"/>
          </a:xfrm>
          <a:prstGeom prst="ellipse">
            <a:avLst/>
          </a:prstGeom>
          <a:noFill/>
          <a:ln w="1079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6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5" name="Text Placeholder 2"/>
          <p:cNvSpPr>
            <a:spLocks noGrp="1"/>
          </p:cNvSpPr>
          <p:nvPr>
            <p:ph type="body" sz="quarter" idx="10"/>
          </p:nvPr>
        </p:nvSpPr>
        <p:spPr>
          <a:xfrm>
            <a:off x="2931772" y="1556792"/>
            <a:ext cx="5599535" cy="4392488"/>
          </a:xfrm>
        </p:spPr>
        <p:txBody>
          <a:bodyPr>
            <a:normAutofit fontScale="92500" lnSpcReduction="10000"/>
          </a:bodyPr>
          <a:lstStyle/>
          <a:p>
            <a:pPr marL="0" indent="0">
              <a:buNone/>
            </a:pPr>
            <a:r>
              <a:rPr lang="en-GB" dirty="0" smtClean="0"/>
              <a:t>Peter </a:t>
            </a:r>
            <a:r>
              <a:rPr lang="en-GB" dirty="0"/>
              <a:t>has lost weight over the last 6 weeks and isn’t eating very much. Despite the best efforts of the chef and his family, he still seems disinterested in his food. He is diagnosed with depression and things do improve when he starts sertraline. He is observed laughing together with another resident, Malcolm. In spite of this the volume that he eats reduces gradually and his daughter is frightened he will starve to </a:t>
            </a:r>
            <a:r>
              <a:rPr lang="en-GB" dirty="0" smtClean="0"/>
              <a:t>death</a:t>
            </a:r>
          </a:p>
          <a:p>
            <a:pPr marL="0" indent="0" algn="ctr">
              <a:buNone/>
            </a:pPr>
            <a:r>
              <a:rPr lang="en-GB" dirty="0" smtClean="0">
                <a:solidFill>
                  <a:srgbClr val="0070C0"/>
                </a:solidFill>
              </a:rPr>
              <a:t>What should we do?</a:t>
            </a:r>
            <a:endParaRPr lang="en-GB" dirty="0" smtClean="0">
              <a:solidFill>
                <a:srgbClr val="0070C0"/>
              </a:solidFill>
            </a:endParaRPr>
          </a:p>
        </p:txBody>
      </p:sp>
    </p:spTree>
    <p:extLst>
      <p:ext uri="{BB962C8B-B14F-4D97-AF65-F5344CB8AC3E}">
        <p14:creationId xmlns:p14="http://schemas.microsoft.com/office/powerpoint/2010/main" val="107452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Comfort feeding</a:t>
            </a:r>
            <a:br>
              <a:rPr lang="en-GB" b="1" dirty="0" smtClean="0"/>
            </a:br>
            <a:r>
              <a:rPr lang="en-GB" b="1" dirty="0" smtClean="0"/>
              <a:t>An example of a comfort feeding care plan</a:t>
            </a:r>
            <a:endParaRPr lang="en-GB" b="1" dirty="0"/>
          </a:p>
        </p:txBody>
      </p:sp>
      <p:sp>
        <p:nvSpPr>
          <p:cNvPr id="3" name="Text Placeholder 2"/>
          <p:cNvSpPr>
            <a:spLocks noGrp="1"/>
          </p:cNvSpPr>
          <p:nvPr>
            <p:ph type="body" sz="quarter" idx="10"/>
          </p:nvPr>
        </p:nvSpPr>
        <p:spPr/>
        <p:txBody>
          <a:bodyPr/>
          <a:lstStyle/>
          <a:p>
            <a:r>
              <a:rPr lang="en-GB" dirty="0"/>
              <a:t>Offer food and liquid as long as it is not </a:t>
            </a:r>
            <a:r>
              <a:rPr lang="en-GB" dirty="0" smtClean="0"/>
              <a:t>distressing</a:t>
            </a:r>
            <a:endParaRPr lang="en-GB" dirty="0"/>
          </a:p>
          <a:p>
            <a:endParaRPr lang="en-GB" dirty="0"/>
          </a:p>
          <a:p>
            <a:r>
              <a:rPr lang="en-GB" dirty="0"/>
              <a:t>Feed with the least invasive and potentially most satisfying </a:t>
            </a:r>
            <a:r>
              <a:rPr lang="en-GB" dirty="0" smtClean="0"/>
              <a:t>method</a:t>
            </a:r>
            <a:endParaRPr lang="en-GB" dirty="0"/>
          </a:p>
          <a:p>
            <a:endParaRPr lang="en-GB" dirty="0"/>
          </a:p>
          <a:p>
            <a:r>
              <a:rPr lang="en-GB" dirty="0"/>
              <a:t>Provide continuous interaction with the patient (</a:t>
            </a:r>
            <a:r>
              <a:rPr lang="en-GB" dirty="0" smtClean="0"/>
              <a:t>e.g., calm environment, thorough </a:t>
            </a:r>
            <a:r>
              <a:rPr lang="en-GB" dirty="0"/>
              <a:t>mouth care, conversation, therapeutic touch</a:t>
            </a:r>
            <a:r>
              <a:rPr lang="en-GB" dirty="0" smtClean="0"/>
              <a:t>)</a:t>
            </a:r>
            <a:endParaRPr lang="en-GB" dirty="0"/>
          </a:p>
        </p:txBody>
      </p:sp>
    </p:spTree>
    <p:extLst>
      <p:ext uri="{BB962C8B-B14F-4D97-AF65-F5344CB8AC3E}">
        <p14:creationId xmlns:p14="http://schemas.microsoft.com/office/powerpoint/2010/main" val="1315859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79.png"/>
          <p:cNvPicPr/>
          <p:nvPr/>
        </p:nvPicPr>
        <p:blipFill>
          <a:blip r:embed="rId2" cstate="print"/>
          <a:stretch>
            <a:fillRect/>
          </a:stretch>
        </p:blipFill>
        <p:spPr>
          <a:xfrm>
            <a:off x="1691679" y="116632"/>
            <a:ext cx="5760639" cy="1656185"/>
          </a:xfrm>
          <a:prstGeom prst="rect">
            <a:avLst/>
          </a:prstGeom>
        </p:spPr>
      </p:pic>
      <p:pic>
        <p:nvPicPr>
          <p:cNvPr id="6" name="image180.png"/>
          <p:cNvPicPr/>
          <p:nvPr/>
        </p:nvPicPr>
        <p:blipFill>
          <a:blip r:embed="rId3" cstate="print"/>
          <a:stretch>
            <a:fillRect/>
          </a:stretch>
        </p:blipFill>
        <p:spPr>
          <a:xfrm>
            <a:off x="1691679" y="1916832"/>
            <a:ext cx="5760639" cy="4392488"/>
          </a:xfrm>
          <a:prstGeom prst="rect">
            <a:avLst/>
          </a:prstGeom>
        </p:spPr>
      </p:pic>
      <p:sp>
        <p:nvSpPr>
          <p:cNvPr id="11" name="TextBox 10"/>
          <p:cNvSpPr txBox="1"/>
          <p:nvPr/>
        </p:nvSpPr>
        <p:spPr>
          <a:xfrm>
            <a:off x="0" y="5373216"/>
            <a:ext cx="4067944" cy="830997"/>
          </a:xfrm>
          <a:prstGeom prst="rect">
            <a:avLst/>
          </a:prstGeom>
          <a:noFill/>
        </p:spPr>
        <p:txBody>
          <a:bodyPr wrap="square" rtlCol="0">
            <a:spAutoFit/>
          </a:bodyPr>
          <a:lstStyle/>
          <a:p>
            <a:r>
              <a:rPr lang="en-GB" sz="1200" dirty="0" smtClean="0">
                <a:latin typeface="+mn-lt"/>
              </a:rPr>
              <a:t>*This may carry associated risks of aspiration</a:t>
            </a:r>
          </a:p>
          <a:p>
            <a:endParaRPr lang="en-GB" sz="1200" dirty="0" smtClean="0">
              <a:latin typeface="+mn-lt"/>
            </a:endParaRPr>
          </a:p>
          <a:p>
            <a:pPr algn="just"/>
            <a:r>
              <a:rPr lang="en-GB" sz="1200" dirty="0" smtClean="0">
                <a:latin typeface="+mn-lt"/>
              </a:rPr>
              <a:t>**Closely observe their intake, especially if </a:t>
            </a:r>
          </a:p>
          <a:p>
            <a:r>
              <a:rPr lang="en-GB" sz="1200" dirty="0" smtClean="0">
                <a:latin typeface="+mn-lt"/>
              </a:rPr>
              <a:t>     changes to their swallow function are suspected</a:t>
            </a:r>
            <a:endParaRPr lang="en-GB" sz="1200" dirty="0">
              <a:latin typeface="+mn-lt"/>
            </a:endParaRPr>
          </a:p>
        </p:txBody>
      </p:sp>
    </p:spTree>
    <p:extLst>
      <p:ext uri="{BB962C8B-B14F-4D97-AF65-F5344CB8AC3E}">
        <p14:creationId xmlns:p14="http://schemas.microsoft.com/office/powerpoint/2010/main" val="337617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cs typeface="Arial" panose="020B0604020202020204" pitchFamily="34" charset="0"/>
              </a:rPr>
              <a:t>Housekeeping</a:t>
            </a:r>
            <a:r>
              <a:rPr lang="en-GB" altLang="en-US" sz="3600" b="1" dirty="0">
                <a:solidFill>
                  <a:srgbClr val="339933"/>
                </a:solidFill>
                <a:cs typeface="Arial" panose="020B0604020202020204" pitchFamily="34" charset="0"/>
              </a:rPr>
              <a:t> </a:t>
            </a:r>
            <a:endParaRPr lang="en-GB" dirty="0"/>
          </a:p>
        </p:txBody>
      </p:sp>
      <p:sp>
        <p:nvSpPr>
          <p:cNvPr id="5" name="Content Placeholder 2"/>
          <p:cNvSpPr>
            <a:spLocks noGrp="1"/>
          </p:cNvSpPr>
          <p:nvPr>
            <p:ph idx="1"/>
          </p:nvPr>
        </p:nvSpPr>
        <p:spPr>
          <a:xfrm>
            <a:off x="628650" y="1412776"/>
            <a:ext cx="7886700" cy="5040560"/>
          </a:xfrm>
        </p:spPr>
        <p:txBody>
          <a:bodyPr/>
          <a:lstStyle/>
          <a:p>
            <a:pPr eaLnBrk="0" fontAlgn="base" hangingPunct="0">
              <a:lnSpc>
                <a:spcPct val="100000"/>
              </a:lnSpc>
              <a:spcBef>
                <a:spcPct val="20000"/>
              </a:spcBef>
              <a:spcAft>
                <a:spcPct val="0"/>
              </a:spcAft>
              <a:buClr>
                <a:srgbClr val="0070C0"/>
              </a:buClr>
              <a:defRPr/>
            </a:pPr>
            <a:r>
              <a:rPr lang="en-GB" sz="2400" dirty="0">
                <a:solidFill>
                  <a:srgbClr val="000000"/>
                </a:solidFill>
                <a:cs typeface="Arial"/>
              </a:rPr>
              <a:t>Please stay on mute unless you wish to speak</a:t>
            </a:r>
          </a:p>
          <a:p>
            <a:pPr eaLnBrk="0" fontAlgn="base" hangingPunct="0">
              <a:lnSpc>
                <a:spcPct val="100000"/>
              </a:lnSpc>
              <a:spcBef>
                <a:spcPct val="20000"/>
              </a:spcBef>
              <a:spcAft>
                <a:spcPct val="0"/>
              </a:spcAft>
              <a:buClr>
                <a:srgbClr val="0070C0"/>
              </a:buClr>
              <a:defRPr/>
            </a:pPr>
            <a:r>
              <a:rPr lang="en-GB" sz="2400" dirty="0">
                <a:solidFill>
                  <a:srgbClr val="000000"/>
                </a:solidFill>
                <a:ea typeface="+mn-lt"/>
                <a:cs typeface="Arial"/>
              </a:rPr>
              <a:t>Use the         if you would like to speak</a:t>
            </a:r>
          </a:p>
          <a:p>
            <a:pPr eaLnBrk="0" fontAlgn="base" hangingPunct="0">
              <a:lnSpc>
                <a:spcPct val="100000"/>
              </a:lnSpc>
              <a:spcBef>
                <a:spcPct val="20000"/>
              </a:spcBef>
              <a:spcAft>
                <a:spcPct val="0"/>
              </a:spcAft>
              <a:buClr>
                <a:srgbClr val="0070C0"/>
              </a:buClr>
              <a:defRPr/>
            </a:pPr>
            <a:r>
              <a:rPr lang="en-GB" sz="2400" dirty="0">
                <a:solidFill>
                  <a:srgbClr val="000000"/>
                </a:solidFill>
                <a:ea typeface="+mn-lt"/>
                <a:cs typeface="Arial"/>
              </a:rPr>
              <a:t>We would like you to get to know each other and build relationships, so please use the        to comment questions</a:t>
            </a:r>
          </a:p>
          <a:p>
            <a:pPr eaLnBrk="0" fontAlgn="base" hangingPunct="0">
              <a:lnSpc>
                <a:spcPct val="100000"/>
              </a:lnSpc>
              <a:spcBef>
                <a:spcPct val="20000"/>
              </a:spcBef>
              <a:spcAft>
                <a:spcPct val="0"/>
              </a:spcAft>
              <a:buClr>
                <a:srgbClr val="0070C0"/>
              </a:buClr>
              <a:defRPr/>
            </a:pPr>
            <a:r>
              <a:rPr lang="en-GB" sz="2400" dirty="0">
                <a:solidFill>
                  <a:srgbClr val="000000"/>
                </a:solidFill>
                <a:cs typeface="Arial"/>
              </a:rPr>
              <a:t>If you have any resources, please add </a:t>
            </a:r>
            <a:r>
              <a:rPr lang="en-GB" sz="2400" dirty="0" smtClean="0">
                <a:solidFill>
                  <a:srgbClr val="000000"/>
                </a:solidFill>
                <a:cs typeface="Arial"/>
              </a:rPr>
              <a:t>to </a:t>
            </a:r>
            <a:endParaRPr lang="en-GB" sz="2400" dirty="0">
              <a:solidFill>
                <a:srgbClr val="000000"/>
              </a:solidFill>
              <a:cs typeface="Arial"/>
            </a:endParaRPr>
          </a:p>
          <a:p>
            <a:pPr eaLnBrk="0" fontAlgn="base" hangingPunct="0">
              <a:lnSpc>
                <a:spcPct val="100000"/>
              </a:lnSpc>
              <a:spcBef>
                <a:spcPct val="20000"/>
              </a:spcBef>
              <a:spcAft>
                <a:spcPct val="0"/>
              </a:spcAft>
              <a:buClr>
                <a:srgbClr val="0070C0"/>
              </a:buClr>
              <a:defRPr/>
            </a:pPr>
            <a:r>
              <a:rPr lang="en-GB" sz="2400" dirty="0" smtClean="0">
                <a:solidFill>
                  <a:srgbClr val="000000"/>
                </a:solidFill>
                <a:cs typeface="Arial"/>
              </a:rPr>
              <a:t>We </a:t>
            </a:r>
            <a:r>
              <a:rPr lang="en-GB" sz="2400" dirty="0">
                <a:solidFill>
                  <a:srgbClr val="000000"/>
                </a:solidFill>
                <a:cs typeface="Arial"/>
              </a:rPr>
              <a:t>will have a comfort break – please don't log off, just switch off your camera and </a:t>
            </a:r>
            <a:r>
              <a:rPr lang="en-GB" sz="2400" dirty="0" smtClean="0">
                <a:solidFill>
                  <a:srgbClr val="000000"/>
                </a:solidFill>
                <a:cs typeface="Arial"/>
              </a:rPr>
              <a:t>microphone</a:t>
            </a:r>
            <a:endParaRPr lang="en-GB" sz="2400" dirty="0">
              <a:solidFill>
                <a:srgbClr val="000000"/>
              </a:solidFill>
              <a:cs typeface="Arial"/>
            </a:endParaRPr>
          </a:p>
          <a:p>
            <a:pPr eaLnBrk="0" fontAlgn="base" hangingPunct="0">
              <a:lnSpc>
                <a:spcPct val="100000"/>
              </a:lnSpc>
              <a:spcBef>
                <a:spcPct val="20000"/>
              </a:spcBef>
              <a:spcAft>
                <a:spcPct val="0"/>
              </a:spcAft>
              <a:buClr>
                <a:srgbClr val="0070C0"/>
              </a:buClr>
              <a:defRPr/>
            </a:pPr>
            <a:r>
              <a:rPr lang="en-GB" sz="2400" dirty="0">
                <a:solidFill>
                  <a:srgbClr val="000000"/>
                </a:solidFill>
                <a:cs typeface="Arial"/>
              </a:rPr>
              <a:t>Finally we hope you enjoy the session but please remember to complete the post-course questionnaire </a:t>
            </a:r>
          </a:p>
          <a:p>
            <a:endParaRPr lang="en-GB" dirty="0"/>
          </a:p>
        </p:txBody>
      </p:sp>
      <p:pic>
        <p:nvPicPr>
          <p:cNvPr id="6" name="Picture 5" descr="High Five Handy">
            <a:extLst>
              <a:ext uri="{FF2B5EF4-FFF2-40B4-BE49-F238E27FC236}">
                <a16:creationId xmlns:a16="http://schemas.microsoft.com/office/drawing/2014/main" id="{B7AB57F2-B4F7-42F1-BD5E-84F7A528E29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07704" y="1844824"/>
            <a:ext cx="504056" cy="5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Rectangle with Corners Rounded 3">
            <a:extLst>
              <a:ext uri="{FF2B5EF4-FFF2-40B4-BE49-F238E27FC236}">
                <a16:creationId xmlns:a16="http://schemas.microsoft.com/office/drawing/2014/main" id="{256198CB-FD0E-4995-8901-5DEC1EEAF498}"/>
              </a:ext>
            </a:extLst>
          </p:cNvPr>
          <p:cNvSpPr/>
          <p:nvPr/>
        </p:nvSpPr>
        <p:spPr>
          <a:xfrm>
            <a:off x="4860032" y="2708920"/>
            <a:ext cx="432049" cy="349003"/>
          </a:xfrm>
          <a:prstGeom prst="wedgeRoundRectCallout">
            <a:avLst/>
          </a:prstGeom>
          <a:solidFill>
            <a:srgbClr val="BBE0E3"/>
          </a:solidFill>
          <a:ln w="12700" cap="flat" cmpd="sng" algn="ctr">
            <a:solidFill>
              <a:srgbClr val="BBE0E3">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Speech Bubble: Rectangle with Corners Rounded 3">
            <a:extLst>
              <a:ext uri="{FF2B5EF4-FFF2-40B4-BE49-F238E27FC236}">
                <a16:creationId xmlns:a16="http://schemas.microsoft.com/office/drawing/2014/main" id="{256198CB-FD0E-4995-8901-5DEC1EEAF498}"/>
              </a:ext>
            </a:extLst>
          </p:cNvPr>
          <p:cNvSpPr/>
          <p:nvPr/>
        </p:nvSpPr>
        <p:spPr>
          <a:xfrm>
            <a:off x="6012160" y="3140968"/>
            <a:ext cx="432049" cy="349003"/>
          </a:xfrm>
          <a:prstGeom prst="wedgeRoundRectCallout">
            <a:avLst/>
          </a:prstGeom>
          <a:solidFill>
            <a:srgbClr val="BBE0E3"/>
          </a:solidFill>
          <a:ln w="12700" cap="flat" cmpd="sng" algn="ctr">
            <a:solidFill>
              <a:srgbClr val="BBE0E3">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310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74049" y="908720"/>
            <a:ext cx="2267909" cy="162167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971600" y="3429000"/>
            <a:ext cx="7200800" cy="720080"/>
          </a:xfrm>
          <a:prstGeom prst="rect">
            <a:avLst/>
          </a:prstGeom>
        </p:spPr>
      </p:pic>
    </p:spTree>
    <p:extLst>
      <p:ext uri="{BB962C8B-B14F-4D97-AF65-F5344CB8AC3E}">
        <p14:creationId xmlns:p14="http://schemas.microsoft.com/office/powerpoint/2010/main" val="3977706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1.png"/>
          <p:cNvPicPr/>
          <p:nvPr/>
        </p:nvPicPr>
        <p:blipFill>
          <a:blip r:embed="rId3" cstate="print"/>
          <a:stretch>
            <a:fillRect/>
          </a:stretch>
        </p:blipFill>
        <p:spPr>
          <a:xfrm>
            <a:off x="971600" y="116632"/>
            <a:ext cx="7200800" cy="6192688"/>
          </a:xfrm>
          <a:prstGeom prst="rect">
            <a:avLst/>
          </a:prstGeom>
        </p:spPr>
      </p:pic>
      <p:sp>
        <p:nvSpPr>
          <p:cNvPr id="5" name="TextBox 4"/>
          <p:cNvSpPr txBox="1"/>
          <p:nvPr/>
        </p:nvSpPr>
        <p:spPr>
          <a:xfrm>
            <a:off x="0" y="5681288"/>
            <a:ext cx="4067944" cy="461665"/>
          </a:xfrm>
          <a:prstGeom prst="rect">
            <a:avLst/>
          </a:prstGeom>
          <a:noFill/>
        </p:spPr>
        <p:txBody>
          <a:bodyPr wrap="square" rtlCol="0">
            <a:spAutoFit/>
          </a:bodyPr>
          <a:lstStyle/>
          <a:p>
            <a:r>
              <a:rPr lang="en-GB" sz="1200" dirty="0" smtClean="0">
                <a:latin typeface="+mn-lt"/>
              </a:rPr>
              <a:t>*You might want to speak to their family or</a:t>
            </a:r>
          </a:p>
          <a:p>
            <a:r>
              <a:rPr lang="en-GB" sz="1200" dirty="0" smtClean="0">
                <a:latin typeface="+mn-lt"/>
              </a:rPr>
              <a:t>  advocate to help establish this</a:t>
            </a:r>
          </a:p>
        </p:txBody>
      </p:sp>
      <p:sp>
        <p:nvSpPr>
          <p:cNvPr id="6" name="Oval 5"/>
          <p:cNvSpPr/>
          <p:nvPr/>
        </p:nvSpPr>
        <p:spPr>
          <a:xfrm>
            <a:off x="1763688" y="44624"/>
            <a:ext cx="3384376" cy="469056"/>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699792" y="1196752"/>
            <a:ext cx="3384376" cy="469056"/>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2879812" y="4711583"/>
            <a:ext cx="3384376" cy="1440160"/>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307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4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6" name="Text Placeholder 2"/>
          <p:cNvSpPr>
            <a:spLocks noGrp="1"/>
          </p:cNvSpPr>
          <p:nvPr>
            <p:ph type="body" sz="quarter" idx="10"/>
          </p:nvPr>
        </p:nvSpPr>
        <p:spPr>
          <a:xfrm>
            <a:off x="2931772" y="1556792"/>
            <a:ext cx="5599535" cy="4392488"/>
          </a:xfrm>
        </p:spPr>
        <p:txBody>
          <a:bodyPr>
            <a:normAutofit/>
          </a:bodyPr>
          <a:lstStyle/>
          <a:p>
            <a:pPr marL="0" indent="0">
              <a:buNone/>
            </a:pPr>
            <a:r>
              <a:rPr lang="en-GB" dirty="0"/>
              <a:t>Peter seems really settled for a few months and even joins in with the visiting choir and church services. One day he refuses breakfast and when his daughter comes with some lunch for him he pushes the plate onto the ground. Over the next few days he is very noisy and causing distress to other residents. He seems angry and everyone is on edge</a:t>
            </a:r>
            <a:endParaRPr lang="en-GB" dirty="0" smtClean="0">
              <a:solidFill>
                <a:srgbClr val="0070C0"/>
              </a:solidFill>
            </a:endParaRPr>
          </a:p>
        </p:txBody>
      </p:sp>
    </p:spTree>
    <p:extLst>
      <p:ext uri="{BB962C8B-B14F-4D97-AF65-F5344CB8AC3E}">
        <p14:creationId xmlns:p14="http://schemas.microsoft.com/office/powerpoint/2010/main" val="2513293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Underlying causes</a:t>
            </a:r>
            <a:endParaRPr lang="en-GB" b="1" dirty="0"/>
          </a:p>
        </p:txBody>
      </p:sp>
      <p:sp>
        <p:nvSpPr>
          <p:cNvPr id="3" name="Text Placeholder 2"/>
          <p:cNvSpPr>
            <a:spLocks noGrp="1"/>
          </p:cNvSpPr>
          <p:nvPr>
            <p:ph type="body" sz="quarter" idx="10"/>
          </p:nvPr>
        </p:nvSpPr>
        <p:spPr>
          <a:xfrm>
            <a:off x="827584" y="3212976"/>
            <a:ext cx="3024336" cy="576064"/>
          </a:xfrm>
        </p:spPr>
        <p:txBody>
          <a:bodyPr>
            <a:normAutofit fontScale="92500"/>
          </a:bodyPr>
          <a:lstStyle/>
          <a:p>
            <a:pPr marL="0" indent="0">
              <a:buNone/>
            </a:pPr>
            <a:r>
              <a:rPr lang="en-GB" i="1" dirty="0" smtClean="0"/>
              <a:t>Complete activity 2a</a:t>
            </a:r>
            <a:endParaRPr lang="en-GB" i="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348880"/>
            <a:ext cx="2944336" cy="2424023"/>
          </a:xfrm>
          <a:prstGeom prst="rect">
            <a:avLst/>
          </a:prstGeom>
          <a:noFill/>
        </p:spPr>
      </p:pic>
    </p:spTree>
    <p:extLst>
      <p:ext uri="{BB962C8B-B14F-4D97-AF65-F5344CB8AC3E}">
        <p14:creationId xmlns:p14="http://schemas.microsoft.com/office/powerpoint/2010/main" val="3709227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Managing agitation and restlessness</a:t>
            </a:r>
            <a:endParaRPr lang="en-GB" b="1" dirty="0"/>
          </a:p>
        </p:txBody>
      </p:sp>
      <p:sp>
        <p:nvSpPr>
          <p:cNvPr id="3" name="Text Placeholder 2"/>
          <p:cNvSpPr>
            <a:spLocks noGrp="1"/>
          </p:cNvSpPr>
          <p:nvPr>
            <p:ph type="body" sz="quarter" idx="10"/>
          </p:nvPr>
        </p:nvSpPr>
        <p:spPr/>
        <p:txBody>
          <a:bodyPr/>
          <a:lstStyle/>
          <a:p>
            <a:r>
              <a:rPr lang="en-GB" dirty="0" smtClean="0"/>
              <a:t>Agitation may have several causes due to environment or social cause, physical cause or health or wellbeing of their carer</a:t>
            </a:r>
          </a:p>
          <a:p>
            <a:r>
              <a:rPr lang="en-GB" dirty="0" smtClean="0"/>
              <a:t>If a cause cannot be identified, </a:t>
            </a:r>
            <a:r>
              <a:rPr lang="en-GB" dirty="0"/>
              <a:t>a</a:t>
            </a:r>
            <a:r>
              <a:rPr lang="en-GB" dirty="0" smtClean="0"/>
              <a:t> non-drug treatment should be considered. If these aren’t effective, specialist help should be sought to consider the use of medication </a:t>
            </a:r>
          </a:p>
          <a:p>
            <a:pPr marL="0" indent="0" algn="ctr">
              <a:buNone/>
            </a:pPr>
            <a:r>
              <a:rPr lang="en-GB" dirty="0" smtClean="0">
                <a:solidFill>
                  <a:srgbClr val="0070C0"/>
                </a:solidFill>
              </a:rPr>
              <a:t>Remember this may be part of the dying process</a:t>
            </a:r>
            <a:endParaRPr lang="en-GB" dirty="0">
              <a:solidFill>
                <a:srgbClr val="0070C0"/>
              </a:solidFill>
            </a:endParaRPr>
          </a:p>
        </p:txBody>
      </p:sp>
    </p:spTree>
    <p:extLst>
      <p:ext uri="{BB962C8B-B14F-4D97-AF65-F5344CB8AC3E}">
        <p14:creationId xmlns:p14="http://schemas.microsoft.com/office/powerpoint/2010/main" val="420841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6" name="Text Placeholder 2"/>
          <p:cNvSpPr>
            <a:spLocks noGrp="1"/>
          </p:cNvSpPr>
          <p:nvPr>
            <p:ph type="body" sz="quarter" idx="10"/>
          </p:nvPr>
        </p:nvSpPr>
        <p:spPr>
          <a:xfrm>
            <a:off x="2931772" y="1556792"/>
            <a:ext cx="5599535" cy="4392488"/>
          </a:xfrm>
        </p:spPr>
        <p:txBody>
          <a:bodyPr>
            <a:normAutofit lnSpcReduction="10000"/>
          </a:bodyPr>
          <a:lstStyle/>
          <a:p>
            <a:pPr marL="0" indent="0">
              <a:buNone/>
            </a:pPr>
            <a:r>
              <a:rPr lang="en-GB" dirty="0"/>
              <a:t>When staff come in to help he continues to shout and kicks Flo who is trying to clear up. She rings the GP and says they need an urgent visit to provide sedation. GP cannot see any sign of infection and </a:t>
            </a:r>
            <a:r>
              <a:rPr lang="en-GB" dirty="0" smtClean="0"/>
              <a:t>Peter </a:t>
            </a:r>
            <a:r>
              <a:rPr lang="en-GB" dirty="0"/>
              <a:t>is now on regular painkillers. The chef asks if he could be missing Malcolm who has been admitted to hospital the previous </a:t>
            </a:r>
            <a:r>
              <a:rPr lang="en-GB" dirty="0" smtClean="0"/>
              <a:t>day</a:t>
            </a:r>
          </a:p>
          <a:p>
            <a:pPr marL="0" indent="0" algn="ctr">
              <a:buNone/>
            </a:pPr>
            <a:r>
              <a:rPr lang="en-GB" dirty="0">
                <a:solidFill>
                  <a:srgbClr val="0070C0"/>
                </a:solidFill>
              </a:rPr>
              <a:t>What should we do</a:t>
            </a:r>
            <a:r>
              <a:rPr lang="en-GB"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1433338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Risk assessment</a:t>
            </a:r>
            <a:endParaRPr lang="en-GB" b="1" dirty="0"/>
          </a:p>
        </p:txBody>
      </p:sp>
      <p:sp>
        <p:nvSpPr>
          <p:cNvPr id="3" name="Text Placeholder 2"/>
          <p:cNvSpPr>
            <a:spLocks noGrp="1"/>
          </p:cNvSpPr>
          <p:nvPr>
            <p:ph type="body" sz="quarter" idx="10"/>
          </p:nvPr>
        </p:nvSpPr>
        <p:spPr/>
        <p:txBody>
          <a:bodyPr/>
          <a:lstStyle/>
          <a:p>
            <a:r>
              <a:rPr lang="en-GB" dirty="0"/>
              <a:t>Are you ok? Can you keep yourself safe?</a:t>
            </a:r>
          </a:p>
          <a:p>
            <a:r>
              <a:rPr lang="en-GB" dirty="0"/>
              <a:t>Can you get some help?</a:t>
            </a:r>
          </a:p>
          <a:p>
            <a:r>
              <a:rPr lang="en-GB" dirty="0"/>
              <a:t>Can you keep the resident safe</a:t>
            </a:r>
            <a:r>
              <a:rPr lang="en-GB" dirty="0" smtClean="0"/>
              <a:t>?</a:t>
            </a:r>
          </a:p>
          <a:p>
            <a:r>
              <a:rPr lang="en-GB" dirty="0" smtClean="0"/>
              <a:t>How can risks be managed?</a:t>
            </a:r>
            <a:endParaRPr lang="en-GB" dirty="0"/>
          </a:p>
        </p:txBody>
      </p:sp>
    </p:spTree>
    <p:extLst>
      <p:ext uri="{BB962C8B-B14F-4D97-AF65-F5344CB8AC3E}">
        <p14:creationId xmlns:p14="http://schemas.microsoft.com/office/powerpoint/2010/main" val="1386057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264DA57A-B2FA-46F1-AF85-4027CA6A1C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sz="2800" b="1" dirty="0">
                <a:solidFill>
                  <a:srgbClr val="339933"/>
                </a:solidFill>
              </a:rPr>
              <a:t/>
            </a:r>
            <a:br>
              <a:rPr lang="en-GB" altLang="en-US" sz="2800" b="1" dirty="0">
                <a:solidFill>
                  <a:srgbClr val="339933"/>
                </a:solidFill>
              </a:rPr>
            </a:br>
            <a:r>
              <a:rPr lang="en-GB" altLang="en-US" sz="2800" b="1" dirty="0">
                <a:solidFill>
                  <a:srgbClr val="339933"/>
                </a:solidFill>
              </a:rPr>
              <a:t/>
            </a:r>
            <a:br>
              <a:rPr lang="en-GB" altLang="en-US" sz="2800" b="1" dirty="0">
                <a:solidFill>
                  <a:srgbClr val="339933"/>
                </a:solidFill>
              </a:rPr>
            </a:br>
            <a:endParaRPr lang="en-GB" altLang="en-US" sz="2800" b="1" dirty="0">
              <a:solidFill>
                <a:srgbClr val="339933"/>
              </a:solidFill>
            </a:endParaRPr>
          </a:p>
        </p:txBody>
      </p:sp>
      <p:sp>
        <p:nvSpPr>
          <p:cNvPr id="15" name="Left-Up Arrow 14">
            <a:extLst>
              <a:ext uri="{FF2B5EF4-FFF2-40B4-BE49-F238E27FC236}">
                <a16:creationId xmlns:a16="http://schemas.microsoft.com/office/drawing/2014/main" id="{1E9A6E25-D0AC-476F-BE9B-3BDEDB58AEE0}"/>
              </a:ext>
            </a:extLst>
          </p:cNvPr>
          <p:cNvSpPr/>
          <p:nvPr/>
        </p:nvSpPr>
        <p:spPr>
          <a:xfrm rot="10800000">
            <a:off x="2320042" y="2353587"/>
            <a:ext cx="855663" cy="876300"/>
          </a:xfrm>
          <a:prstGeom prst="lef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0000"/>
              </a:solidFill>
            </a:endParaRPr>
          </a:p>
        </p:txBody>
      </p:sp>
      <p:sp>
        <p:nvSpPr>
          <p:cNvPr id="18" name="Left-Up Arrow 17">
            <a:extLst>
              <a:ext uri="{FF2B5EF4-FFF2-40B4-BE49-F238E27FC236}">
                <a16:creationId xmlns:a16="http://schemas.microsoft.com/office/drawing/2014/main" id="{77457475-335C-4B7F-84EE-E15D66909323}"/>
              </a:ext>
            </a:extLst>
          </p:cNvPr>
          <p:cNvSpPr/>
          <p:nvPr/>
        </p:nvSpPr>
        <p:spPr>
          <a:xfrm rot="16200000">
            <a:off x="6083190" y="2333923"/>
            <a:ext cx="893762" cy="839787"/>
          </a:xfrm>
          <a:prstGeom prst="lef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Rounded Rectangle 1">
            <a:extLst>
              <a:ext uri="{FF2B5EF4-FFF2-40B4-BE49-F238E27FC236}">
                <a16:creationId xmlns:a16="http://schemas.microsoft.com/office/drawing/2014/main" id="{957241D9-9832-4542-AE40-687D178D62A2}"/>
              </a:ext>
            </a:extLst>
          </p:cNvPr>
          <p:cNvSpPr/>
          <p:nvPr/>
        </p:nvSpPr>
        <p:spPr>
          <a:xfrm>
            <a:off x="3820616" y="2019318"/>
            <a:ext cx="1644650" cy="811212"/>
          </a:xfrm>
          <a:prstGeom prst="roundRect">
            <a:avLst/>
          </a:prstGeom>
          <a:solidFill>
            <a:srgbClr val="FFC0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t>Person with </a:t>
            </a:r>
          </a:p>
          <a:p>
            <a:pPr algn="ctr">
              <a:defRPr/>
            </a:pPr>
            <a:r>
              <a:rPr lang="en-GB" b="1" dirty="0"/>
              <a:t>Dementia</a:t>
            </a:r>
          </a:p>
        </p:txBody>
      </p:sp>
      <p:sp>
        <p:nvSpPr>
          <p:cNvPr id="3" name="Rounded Rectangle 2">
            <a:extLst>
              <a:ext uri="{FF2B5EF4-FFF2-40B4-BE49-F238E27FC236}">
                <a16:creationId xmlns:a16="http://schemas.microsoft.com/office/drawing/2014/main" id="{1E489B57-57A1-44E5-A694-CDBDDB9FF615}"/>
              </a:ext>
            </a:extLst>
          </p:cNvPr>
          <p:cNvSpPr/>
          <p:nvPr/>
        </p:nvSpPr>
        <p:spPr>
          <a:xfrm>
            <a:off x="5450542" y="4112683"/>
            <a:ext cx="1644650" cy="811213"/>
          </a:xfrm>
          <a:prstGeom prst="roundRect">
            <a:avLst/>
          </a:prstGeom>
          <a:solidFill>
            <a:srgbClr val="FFC0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solidFill>
                  <a:schemeClr val="bg1"/>
                </a:solidFill>
              </a:rPr>
              <a:t>Carer</a:t>
            </a:r>
          </a:p>
        </p:txBody>
      </p:sp>
      <p:sp>
        <p:nvSpPr>
          <p:cNvPr id="5" name="Rounded Rectangle 4">
            <a:extLst>
              <a:ext uri="{FF2B5EF4-FFF2-40B4-BE49-F238E27FC236}">
                <a16:creationId xmlns:a16="http://schemas.microsoft.com/office/drawing/2014/main" id="{C1594D6B-C524-42D4-AB97-7CBA070C8E58}"/>
              </a:ext>
            </a:extLst>
          </p:cNvPr>
          <p:cNvSpPr/>
          <p:nvPr/>
        </p:nvSpPr>
        <p:spPr>
          <a:xfrm>
            <a:off x="2175966" y="4116208"/>
            <a:ext cx="1644650" cy="817563"/>
          </a:xfrm>
          <a:prstGeom prst="roundRect">
            <a:avLst/>
          </a:prstGeom>
          <a:solidFill>
            <a:srgbClr val="FFC0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t>Professional</a:t>
            </a:r>
          </a:p>
        </p:txBody>
      </p:sp>
      <p:sp>
        <p:nvSpPr>
          <p:cNvPr id="7" name="Left-Right Arrow 6">
            <a:extLst>
              <a:ext uri="{FF2B5EF4-FFF2-40B4-BE49-F238E27FC236}">
                <a16:creationId xmlns:a16="http://schemas.microsoft.com/office/drawing/2014/main" id="{198D98A7-54A2-4ACE-AAE2-E69017787572}"/>
              </a:ext>
            </a:extLst>
          </p:cNvPr>
          <p:cNvSpPr/>
          <p:nvPr/>
        </p:nvSpPr>
        <p:spPr>
          <a:xfrm rot="3751709">
            <a:off x="5095420" y="3297950"/>
            <a:ext cx="1082675" cy="40163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0063" name="TextBox 8">
            <a:extLst>
              <a:ext uri="{FF2B5EF4-FFF2-40B4-BE49-F238E27FC236}">
                <a16:creationId xmlns:a16="http://schemas.microsoft.com/office/drawing/2014/main" id="{2D4230EA-D9EB-4726-9D96-E7CB771E33B2}"/>
              </a:ext>
            </a:extLst>
          </p:cNvPr>
          <p:cNvSpPr txBox="1">
            <a:spLocks noChangeArrowheads="1"/>
          </p:cNvSpPr>
          <p:nvPr/>
        </p:nvSpPr>
        <p:spPr bwMode="auto">
          <a:xfrm>
            <a:off x="5657359" y="5835881"/>
            <a:ext cx="291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i="1" dirty="0"/>
              <a:t>Carers Trust &amp; </a:t>
            </a:r>
            <a:r>
              <a:rPr lang="en-GB" altLang="en-US" i="1" dirty="0" smtClean="0"/>
              <a:t>RCN, </a:t>
            </a:r>
            <a:r>
              <a:rPr lang="en-GB" altLang="en-US" i="1" dirty="0"/>
              <a:t>2016</a:t>
            </a:r>
          </a:p>
        </p:txBody>
      </p:sp>
      <p:sp>
        <p:nvSpPr>
          <p:cNvPr id="19" name="Title 1"/>
          <p:cNvSpPr txBox="1">
            <a:spLocks/>
          </p:cNvSpPr>
          <p:nvPr/>
        </p:nvSpPr>
        <p:spPr>
          <a:xfrm>
            <a:off x="781050" y="517525"/>
            <a:ext cx="7886700" cy="759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70C0"/>
                </a:solidFill>
                <a:latin typeface="+mj-lt"/>
                <a:ea typeface="+mj-ea"/>
                <a:cs typeface="+mj-cs"/>
              </a:defRPr>
            </a:lvl1pPr>
          </a:lstStyle>
          <a:p>
            <a:pPr fontAlgn="auto">
              <a:spcAft>
                <a:spcPts val="0"/>
              </a:spcAft>
            </a:pPr>
            <a:r>
              <a:rPr lang="en-GB" b="1" dirty="0" smtClean="0"/>
              <a:t>The triangle of care</a:t>
            </a:r>
            <a:endParaRPr lang="en-GB" b="1" dirty="0"/>
          </a:p>
        </p:txBody>
      </p:sp>
      <p:sp>
        <p:nvSpPr>
          <p:cNvPr id="20" name="Left-Up Arrow 19">
            <a:extLst>
              <a:ext uri="{FF2B5EF4-FFF2-40B4-BE49-F238E27FC236}">
                <a16:creationId xmlns:a16="http://schemas.microsoft.com/office/drawing/2014/main" id="{77457475-335C-4B7F-84EE-E15D66909323}"/>
              </a:ext>
            </a:extLst>
          </p:cNvPr>
          <p:cNvSpPr/>
          <p:nvPr/>
        </p:nvSpPr>
        <p:spPr>
          <a:xfrm rot="2451680">
            <a:off x="4149298" y="5113930"/>
            <a:ext cx="893762" cy="839787"/>
          </a:xfrm>
          <a:prstGeom prst="lef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Left-Right Arrow 20">
            <a:extLst>
              <a:ext uri="{FF2B5EF4-FFF2-40B4-BE49-F238E27FC236}">
                <a16:creationId xmlns:a16="http://schemas.microsoft.com/office/drawing/2014/main" id="{198D98A7-54A2-4ACE-AAE2-E69017787572}"/>
              </a:ext>
            </a:extLst>
          </p:cNvPr>
          <p:cNvSpPr/>
          <p:nvPr/>
        </p:nvSpPr>
        <p:spPr>
          <a:xfrm>
            <a:off x="4126185" y="4324172"/>
            <a:ext cx="1082675" cy="40163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Left-Right Arrow 21">
            <a:extLst>
              <a:ext uri="{FF2B5EF4-FFF2-40B4-BE49-F238E27FC236}">
                <a16:creationId xmlns:a16="http://schemas.microsoft.com/office/drawing/2014/main" id="{198D98A7-54A2-4ACE-AAE2-E69017787572}"/>
              </a:ext>
            </a:extLst>
          </p:cNvPr>
          <p:cNvSpPr/>
          <p:nvPr/>
        </p:nvSpPr>
        <p:spPr>
          <a:xfrm rot="18168854">
            <a:off x="3096502" y="3307103"/>
            <a:ext cx="1082675" cy="401637"/>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67878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0"/>
          </p:nvPr>
        </p:nvSpPr>
        <p:spPr>
          <a:xfrm>
            <a:off x="3851920" y="2996952"/>
            <a:ext cx="5167486" cy="1210656"/>
          </a:xfrm>
        </p:spPr>
        <p:txBody>
          <a:bodyPr/>
          <a:lstStyle/>
          <a:p>
            <a:pPr marL="0" indent="0">
              <a:buNone/>
            </a:pPr>
            <a:r>
              <a:rPr lang="en-GB" dirty="0" smtClean="0">
                <a:hlinkClick r:id="rId2"/>
              </a:rPr>
              <a:t>Watch this video</a:t>
            </a:r>
            <a:endParaRPr lang="en-GB" dirty="0" smtClean="0"/>
          </a:p>
          <a:p>
            <a:pPr marL="0" indent="0">
              <a:buNone/>
            </a:pPr>
            <a:r>
              <a:rPr lang="en-GB" dirty="0" smtClean="0"/>
              <a:t>What does it make you think?</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3193513" cy="2096303"/>
          </a:xfrm>
          <a:prstGeom prst="rect">
            <a:avLst/>
          </a:prstGeom>
          <a:noFill/>
        </p:spPr>
      </p:pic>
    </p:spTree>
    <p:extLst>
      <p:ext uri="{BB962C8B-B14F-4D97-AF65-F5344CB8AC3E}">
        <p14:creationId xmlns:p14="http://schemas.microsoft.com/office/powerpoint/2010/main" val="3389152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a:t>
            </a:r>
            <a:r>
              <a:rPr lang="en-GB" dirty="0"/>
              <a:t>The best way to describe the unpaid carer is like the mortar in the wall. It's there, but it's hidden</a:t>
            </a:r>
            <a:r>
              <a:rPr lang="en-GB" dirty="0" smtClean="0"/>
              <a:t>.“</a:t>
            </a:r>
          </a:p>
          <a:p>
            <a:pPr marL="0" indent="0">
              <a:buNone/>
            </a:pPr>
            <a:endParaRPr lang="en-GB" dirty="0"/>
          </a:p>
          <a:p>
            <a:pPr marL="0" indent="0" algn="r">
              <a:buNone/>
            </a:pPr>
            <a:r>
              <a:rPr lang="en-GB" i="1" dirty="0" smtClean="0"/>
              <a:t>Peter </a:t>
            </a:r>
            <a:r>
              <a:rPr lang="en-GB" i="1" dirty="0" smtClean="0"/>
              <a:t>Charleton</a:t>
            </a:r>
            <a:r>
              <a:rPr lang="en-GB" i="1" dirty="0"/>
              <a:t> (</a:t>
            </a:r>
            <a:r>
              <a:rPr lang="en-GB" i="1" dirty="0" smtClean="0"/>
              <a:t>2020)</a:t>
            </a:r>
            <a:r>
              <a:rPr lang="en-GB" i="1" dirty="0"/>
              <a:t> </a:t>
            </a:r>
            <a:r>
              <a:rPr lang="en-GB" i="1" dirty="0" smtClean="0"/>
              <a:t>BBC </a:t>
            </a:r>
            <a:r>
              <a:rPr lang="en-GB" i="1" dirty="0"/>
              <a:t>Scotland news</a:t>
            </a:r>
          </a:p>
          <a:p>
            <a:endParaRPr lang="en-GB" dirty="0"/>
          </a:p>
        </p:txBody>
      </p:sp>
      <p:pic>
        <p:nvPicPr>
          <p:cNvPr id="3074" name="Picture 2" descr="Brick wall — Free Stock Photo © avlntn #315369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20688"/>
            <a:ext cx="4200909" cy="183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0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400" b="1" dirty="0" smtClean="0"/>
              <a:t>Icons you will see throughout the presentation</a:t>
            </a:r>
            <a:endParaRPr lang="en-GB" sz="3400" b="1" dirty="0"/>
          </a:p>
        </p:txBody>
      </p:sp>
      <p:sp>
        <p:nvSpPr>
          <p:cNvPr id="3" name="Text Placeholder 2"/>
          <p:cNvSpPr>
            <a:spLocks noGrp="1"/>
          </p:cNvSpPr>
          <p:nvPr>
            <p:ph type="body" sz="quarter" idx="10"/>
          </p:nvPr>
        </p:nvSpPr>
        <p:spPr>
          <a:xfrm>
            <a:off x="2807803" y="1484784"/>
            <a:ext cx="3528393" cy="5112866"/>
          </a:xfrm>
        </p:spPr>
        <p:txBody>
          <a:bodyPr/>
          <a:lstStyle/>
          <a:p>
            <a:pPr marL="0" indent="0" algn="ctr">
              <a:buNone/>
            </a:pPr>
            <a:r>
              <a:rPr lang="en-GB" dirty="0" smtClean="0"/>
              <a:t>Peter</a:t>
            </a:r>
            <a:r>
              <a:rPr lang="en-GB" dirty="0" smtClean="0"/>
              <a:t> </a:t>
            </a:r>
            <a:r>
              <a:rPr lang="en-GB" dirty="0" smtClean="0"/>
              <a:t>– a case study</a:t>
            </a:r>
          </a:p>
          <a:p>
            <a:pPr marL="0" indent="0">
              <a:buNone/>
            </a:pPr>
            <a:endParaRPr lang="en-GB" dirty="0" smtClean="0"/>
          </a:p>
          <a:p>
            <a:pPr marL="0" indent="0" algn="ctr">
              <a:buNone/>
            </a:pPr>
            <a:r>
              <a:rPr lang="en-GB" dirty="0" smtClean="0"/>
              <a:t>Discuss</a:t>
            </a:r>
          </a:p>
          <a:p>
            <a:pPr marL="0" indent="0">
              <a:buNone/>
            </a:pPr>
            <a:endParaRPr lang="en-GB" dirty="0" smtClean="0"/>
          </a:p>
          <a:p>
            <a:pPr marL="0" indent="0" algn="ctr">
              <a:buNone/>
            </a:pPr>
            <a:r>
              <a:rPr lang="en-GB" dirty="0" smtClean="0"/>
              <a:t>Quiz or question</a:t>
            </a:r>
          </a:p>
          <a:p>
            <a:pPr marL="0" indent="0">
              <a:buNone/>
            </a:pPr>
            <a:endParaRPr lang="en-GB" dirty="0" smtClean="0"/>
          </a:p>
          <a:p>
            <a:pPr marL="0" indent="0" algn="ctr">
              <a:buNone/>
            </a:pPr>
            <a:r>
              <a:rPr lang="en-GB" dirty="0" smtClean="0"/>
              <a:t>Reflect</a:t>
            </a:r>
          </a:p>
          <a:p>
            <a:pPr marL="0" indent="0" algn="ctr">
              <a:buNone/>
            </a:pPr>
            <a:endParaRPr lang="en-GB" dirty="0"/>
          </a:p>
          <a:p>
            <a:pPr marL="0" indent="0" algn="ctr">
              <a:buNone/>
            </a:pPr>
            <a:r>
              <a:rPr lang="en-GB" dirty="0" smtClean="0"/>
              <a:t>Activity</a:t>
            </a:r>
            <a:endParaRPr lang="en-GB" dirty="0"/>
          </a:p>
        </p:txBody>
      </p:sp>
      <p:pic>
        <p:nvPicPr>
          <p:cNvPr id="4" name="Picture 3"/>
          <p:cNvPicPr>
            <a:picLocks noChangeAspect="1"/>
          </p:cNvPicPr>
          <p:nvPr/>
        </p:nvPicPr>
        <p:blipFill>
          <a:blip r:embed="rId2"/>
          <a:stretch>
            <a:fillRect/>
          </a:stretch>
        </p:blipFill>
        <p:spPr>
          <a:xfrm rot="21401167">
            <a:off x="2648512" y="3443328"/>
            <a:ext cx="516916" cy="732080"/>
          </a:xfrm>
          <a:prstGeom prst="rect">
            <a:avLst/>
          </a:prstGeom>
        </p:spPr>
      </p:pic>
      <p:pic>
        <p:nvPicPr>
          <p:cNvPr id="6" name="Picture 5"/>
          <p:cNvPicPr>
            <a:picLocks noChangeAspect="1"/>
          </p:cNvPicPr>
          <p:nvPr/>
        </p:nvPicPr>
        <p:blipFill>
          <a:blip r:embed="rId3"/>
          <a:stretch>
            <a:fillRect/>
          </a:stretch>
        </p:blipFill>
        <p:spPr>
          <a:xfrm rot="20842628">
            <a:off x="5374892" y="4390628"/>
            <a:ext cx="852141" cy="852141"/>
          </a:xfrm>
          <a:prstGeom prst="rect">
            <a:avLst/>
          </a:prstGeom>
        </p:spPr>
      </p:pic>
      <p:pic>
        <p:nvPicPr>
          <p:cNvPr id="7" name="Picture 6"/>
          <p:cNvPicPr>
            <a:picLocks noChangeAspect="1"/>
          </p:cNvPicPr>
          <p:nvPr/>
        </p:nvPicPr>
        <p:blipFill>
          <a:blip r:embed="rId4"/>
          <a:stretch>
            <a:fillRect/>
          </a:stretch>
        </p:blipFill>
        <p:spPr>
          <a:xfrm>
            <a:off x="2304395" y="1295593"/>
            <a:ext cx="471155" cy="997380"/>
          </a:xfrm>
          <a:prstGeom prst="rect">
            <a:avLst/>
          </a:prstGeom>
        </p:spPr>
      </p:pic>
      <p:pic>
        <p:nvPicPr>
          <p:cNvPr id="8" name="Picture 7"/>
          <p:cNvPicPr>
            <a:picLocks noChangeAspect="1"/>
          </p:cNvPicPr>
          <p:nvPr/>
        </p:nvPicPr>
        <p:blipFill>
          <a:blip r:embed="rId5"/>
          <a:stretch>
            <a:fillRect/>
          </a:stretch>
        </p:blipFill>
        <p:spPr>
          <a:xfrm rot="1325553">
            <a:off x="2807803" y="5298645"/>
            <a:ext cx="1070520" cy="748074"/>
          </a:xfrm>
          <a:prstGeom prst="rect">
            <a:avLst/>
          </a:prstGeom>
        </p:spPr>
      </p:pic>
      <p:pic>
        <p:nvPicPr>
          <p:cNvPr id="9" name="Picture 8"/>
          <p:cNvPicPr>
            <a:picLocks noChangeAspect="1"/>
          </p:cNvPicPr>
          <p:nvPr/>
        </p:nvPicPr>
        <p:blipFill>
          <a:blip r:embed="rId6"/>
          <a:stretch>
            <a:fillRect/>
          </a:stretch>
        </p:blipFill>
        <p:spPr>
          <a:xfrm>
            <a:off x="5292079" y="2286856"/>
            <a:ext cx="1254953" cy="748891"/>
          </a:xfrm>
          <a:prstGeom prst="rect">
            <a:avLst/>
          </a:prstGeom>
        </p:spPr>
      </p:pic>
    </p:spTree>
    <p:extLst>
      <p:ext uri="{BB962C8B-B14F-4D97-AF65-F5344CB8AC3E}">
        <p14:creationId xmlns:p14="http://schemas.microsoft.com/office/powerpoint/2010/main" val="2042864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Supporting carers</a:t>
            </a:r>
            <a:endParaRPr lang="en-GB" b="1" dirty="0"/>
          </a:p>
        </p:txBody>
      </p:sp>
      <p:sp>
        <p:nvSpPr>
          <p:cNvPr id="3" name="Text Placeholder 2"/>
          <p:cNvSpPr>
            <a:spLocks noGrp="1"/>
          </p:cNvSpPr>
          <p:nvPr>
            <p:ph type="body" sz="quarter" idx="10"/>
          </p:nvPr>
        </p:nvSpPr>
        <p:spPr>
          <a:xfrm>
            <a:off x="827584" y="3212976"/>
            <a:ext cx="3024336" cy="576064"/>
          </a:xfrm>
        </p:spPr>
        <p:txBody>
          <a:bodyPr>
            <a:normAutofit fontScale="92500"/>
          </a:bodyPr>
          <a:lstStyle/>
          <a:p>
            <a:pPr marL="0" indent="0">
              <a:buNone/>
            </a:pPr>
            <a:r>
              <a:rPr lang="en-GB" i="1" dirty="0" smtClean="0"/>
              <a:t>Complete activity 2b</a:t>
            </a:r>
            <a:endParaRPr lang="en-GB" i="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348880"/>
            <a:ext cx="2944336" cy="2424023"/>
          </a:xfrm>
          <a:prstGeom prst="rect">
            <a:avLst/>
          </a:prstGeom>
          <a:noFill/>
        </p:spPr>
      </p:pic>
    </p:spTree>
    <p:extLst>
      <p:ext uri="{BB962C8B-B14F-4D97-AF65-F5344CB8AC3E}">
        <p14:creationId xmlns:p14="http://schemas.microsoft.com/office/powerpoint/2010/main" val="2146201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1.png"/>
          <p:cNvPicPr/>
          <p:nvPr/>
        </p:nvPicPr>
        <p:blipFill>
          <a:blip r:embed="rId2" cstate="print"/>
          <a:stretch>
            <a:fillRect/>
          </a:stretch>
        </p:blipFill>
        <p:spPr>
          <a:xfrm>
            <a:off x="971600" y="116632"/>
            <a:ext cx="7200800" cy="6192688"/>
          </a:xfrm>
          <a:prstGeom prst="rect">
            <a:avLst/>
          </a:prstGeom>
        </p:spPr>
      </p:pic>
      <p:sp>
        <p:nvSpPr>
          <p:cNvPr id="5" name="TextBox 4"/>
          <p:cNvSpPr txBox="1"/>
          <p:nvPr/>
        </p:nvSpPr>
        <p:spPr>
          <a:xfrm>
            <a:off x="0" y="5681288"/>
            <a:ext cx="4067944" cy="461665"/>
          </a:xfrm>
          <a:prstGeom prst="rect">
            <a:avLst/>
          </a:prstGeom>
          <a:noFill/>
        </p:spPr>
        <p:txBody>
          <a:bodyPr wrap="square" rtlCol="0">
            <a:spAutoFit/>
          </a:bodyPr>
          <a:lstStyle/>
          <a:p>
            <a:r>
              <a:rPr lang="en-GB" sz="1200" dirty="0" smtClean="0">
                <a:latin typeface="+mn-lt"/>
              </a:rPr>
              <a:t>*You might want to speak to their family or</a:t>
            </a:r>
          </a:p>
          <a:p>
            <a:r>
              <a:rPr lang="en-GB" sz="1200" dirty="0" smtClean="0">
                <a:latin typeface="+mn-lt"/>
              </a:rPr>
              <a:t>  advocate to help establish this</a:t>
            </a:r>
          </a:p>
        </p:txBody>
      </p:sp>
    </p:spTree>
    <p:extLst>
      <p:ext uri="{BB962C8B-B14F-4D97-AF65-F5344CB8AC3E}">
        <p14:creationId xmlns:p14="http://schemas.microsoft.com/office/powerpoint/2010/main" val="1635015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74049" y="908720"/>
            <a:ext cx="2267909" cy="1621677"/>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971600" y="3429000"/>
            <a:ext cx="7200800" cy="720080"/>
          </a:xfrm>
          <a:prstGeom prst="rect">
            <a:avLst/>
          </a:prstGeom>
        </p:spPr>
      </p:pic>
    </p:spTree>
    <p:extLst>
      <p:ext uri="{BB962C8B-B14F-4D97-AF65-F5344CB8AC3E}">
        <p14:creationId xmlns:p14="http://schemas.microsoft.com/office/powerpoint/2010/main" val="1682810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02.png"/>
          <p:cNvPicPr/>
          <p:nvPr/>
        </p:nvPicPr>
        <p:blipFill>
          <a:blip r:embed="rId3" cstate="print"/>
          <a:stretch>
            <a:fillRect/>
          </a:stretch>
        </p:blipFill>
        <p:spPr>
          <a:xfrm>
            <a:off x="1691680" y="3933056"/>
            <a:ext cx="5760640" cy="2346826"/>
          </a:xfrm>
          <a:prstGeom prst="rect">
            <a:avLst/>
          </a:prstGeom>
        </p:spPr>
      </p:pic>
      <p:pic>
        <p:nvPicPr>
          <p:cNvPr id="5" name="image301.png"/>
          <p:cNvPicPr/>
          <p:nvPr/>
        </p:nvPicPr>
        <p:blipFill>
          <a:blip r:embed="rId4" cstate="print"/>
          <a:stretch>
            <a:fillRect/>
          </a:stretch>
        </p:blipFill>
        <p:spPr>
          <a:xfrm>
            <a:off x="1691680" y="1268760"/>
            <a:ext cx="5760640" cy="2952328"/>
          </a:xfrm>
          <a:prstGeom prst="rect">
            <a:avLst/>
          </a:prstGeom>
        </p:spPr>
      </p:pic>
      <p:pic>
        <p:nvPicPr>
          <p:cNvPr id="4" name="image300.png"/>
          <p:cNvPicPr/>
          <p:nvPr/>
        </p:nvPicPr>
        <p:blipFill>
          <a:blip r:embed="rId5" cstate="print"/>
          <a:stretch>
            <a:fillRect/>
          </a:stretch>
        </p:blipFill>
        <p:spPr>
          <a:xfrm>
            <a:off x="1691680" y="116632"/>
            <a:ext cx="5760640" cy="1294656"/>
          </a:xfrm>
          <a:prstGeom prst="rect">
            <a:avLst/>
          </a:prstGeom>
        </p:spPr>
      </p:pic>
      <p:sp>
        <p:nvSpPr>
          <p:cNvPr id="7" name="Oval 6"/>
          <p:cNvSpPr/>
          <p:nvPr/>
        </p:nvSpPr>
        <p:spPr>
          <a:xfrm>
            <a:off x="2123728" y="223640"/>
            <a:ext cx="5400600" cy="757088"/>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1835696" y="5013974"/>
            <a:ext cx="2376264" cy="431250"/>
          </a:xfrm>
          <a:prstGeom prst="ellipse">
            <a:avLst/>
          </a:prstGeom>
          <a:noFill/>
          <a:ln w="1079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2123728" y="1915084"/>
            <a:ext cx="5400600" cy="757088"/>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814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4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4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a:t>
            </a:r>
            <a:r>
              <a:rPr lang="en-GB" b="1" dirty="0" smtClean="0"/>
              <a:t>is a treatment/intervention? </a:t>
            </a:r>
            <a:endParaRPr lang="en-GB" b="1" dirty="0"/>
          </a:p>
        </p:txBody>
      </p:sp>
      <p:sp>
        <p:nvSpPr>
          <p:cNvPr id="3" name="Text Placeholder 2"/>
          <p:cNvSpPr>
            <a:spLocks noGrp="1"/>
          </p:cNvSpPr>
          <p:nvPr>
            <p:ph type="body" sz="quarter" idx="10"/>
          </p:nvPr>
        </p:nvSpPr>
        <p:spPr>
          <a:xfrm>
            <a:off x="628650" y="1484784"/>
            <a:ext cx="7886700" cy="2664296"/>
          </a:xfrm>
        </p:spPr>
        <p:txBody>
          <a:bodyPr/>
          <a:lstStyle/>
          <a:p>
            <a:pPr marL="0" indent="0">
              <a:buNone/>
            </a:pPr>
            <a:r>
              <a:rPr lang="en-GB" b="1" dirty="0" smtClean="0"/>
              <a:t>Definition</a:t>
            </a:r>
            <a:r>
              <a:rPr lang="en-GB" dirty="0" smtClean="0"/>
              <a:t> </a:t>
            </a:r>
            <a:r>
              <a:rPr lang="en-GB" dirty="0"/>
              <a:t>- </a:t>
            </a:r>
            <a:r>
              <a:rPr lang="en-GB" dirty="0" smtClean="0"/>
              <a:t>The </a:t>
            </a:r>
            <a:r>
              <a:rPr lang="en-GB" dirty="0"/>
              <a:t>use of an agent, procedure, or regimen, such as a drug, surgery, or exercise, in an attempt to cure or mitigate a </a:t>
            </a:r>
            <a:r>
              <a:rPr lang="en-GB" dirty="0" smtClean="0"/>
              <a:t>disease (</a:t>
            </a:r>
            <a:r>
              <a:rPr lang="en-GB" i="1" dirty="0" smtClean="0"/>
              <a:t>free-dictionary, 2021</a:t>
            </a:r>
            <a:r>
              <a:rPr lang="en-GB" dirty="0" smtClean="0"/>
              <a:t>)</a:t>
            </a:r>
          </a:p>
          <a:p>
            <a:pPr marL="0" indent="0">
              <a:buNone/>
            </a:pPr>
            <a:endParaRPr lang="en-GB" dirty="0" smtClean="0"/>
          </a:p>
          <a:p>
            <a:pPr marL="0" indent="0">
              <a:buNone/>
            </a:pPr>
            <a:r>
              <a:rPr lang="en-GB" dirty="0" smtClean="0"/>
              <a:t>       Can you give some examples?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12877"/>
            <a:ext cx="560705" cy="768350"/>
          </a:xfrm>
          <a:prstGeom prst="rect">
            <a:avLst/>
          </a:prstGeom>
          <a:noFill/>
        </p:spPr>
      </p:pic>
      <p:sp>
        <p:nvSpPr>
          <p:cNvPr id="5" name="Text Placeholder 2"/>
          <p:cNvSpPr txBox="1">
            <a:spLocks/>
          </p:cNvSpPr>
          <p:nvPr/>
        </p:nvSpPr>
        <p:spPr>
          <a:xfrm>
            <a:off x="628650" y="4797151"/>
            <a:ext cx="7886700" cy="1320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GB" dirty="0" smtClean="0"/>
              <a:t>Regular measurements, </a:t>
            </a:r>
            <a:r>
              <a:rPr lang="en-GB" dirty="0" smtClean="0"/>
              <a:t>medications, physical </a:t>
            </a:r>
            <a:r>
              <a:rPr lang="en-GB" dirty="0" smtClean="0"/>
              <a:t>observations, blood tests, cannulations, blood pressure monitoring</a:t>
            </a:r>
            <a:endParaRPr lang="en-GB" dirty="0"/>
          </a:p>
        </p:txBody>
      </p:sp>
    </p:spTree>
    <p:extLst>
      <p:ext uri="{BB962C8B-B14F-4D97-AF65-F5344CB8AC3E}">
        <p14:creationId xmlns:p14="http://schemas.microsoft.com/office/powerpoint/2010/main" val="221521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6" name="Text Placeholder 2"/>
          <p:cNvSpPr>
            <a:spLocks noGrp="1"/>
          </p:cNvSpPr>
          <p:nvPr>
            <p:ph type="body" sz="quarter" idx="10"/>
          </p:nvPr>
        </p:nvSpPr>
        <p:spPr>
          <a:xfrm>
            <a:off x="2931772" y="1556792"/>
            <a:ext cx="5599535" cy="4392488"/>
          </a:xfrm>
        </p:spPr>
        <p:txBody>
          <a:bodyPr>
            <a:normAutofit fontScale="92500"/>
          </a:bodyPr>
          <a:lstStyle/>
          <a:p>
            <a:pPr marL="0" indent="0">
              <a:buNone/>
            </a:pPr>
            <a:r>
              <a:rPr lang="en-GB" dirty="0"/>
              <a:t>Peter’s swallowing difficulties continue and he starts to choke when trying to swallow his atorvastatin capsule. </a:t>
            </a:r>
          </a:p>
          <a:p>
            <a:pPr marL="0" indent="0">
              <a:buNone/>
            </a:pPr>
            <a:r>
              <a:rPr lang="en-GB" dirty="0"/>
              <a:t>What are the options? Covert medication? Review goals of treatment and stop atorvastatin?</a:t>
            </a:r>
          </a:p>
          <a:p>
            <a:pPr marL="0" indent="0">
              <a:buNone/>
            </a:pPr>
            <a:r>
              <a:rPr lang="en-GB" dirty="0"/>
              <a:t>How can we make these decisions?</a:t>
            </a:r>
          </a:p>
          <a:p>
            <a:pPr marL="0" indent="0">
              <a:buNone/>
            </a:pPr>
            <a:r>
              <a:rPr lang="en-GB" dirty="0"/>
              <a:t>Benefits risks and </a:t>
            </a:r>
            <a:r>
              <a:rPr lang="en-GB" dirty="0" smtClean="0"/>
              <a:t>burdens</a:t>
            </a:r>
          </a:p>
          <a:p>
            <a:pPr marL="0" indent="0">
              <a:buNone/>
            </a:pPr>
            <a:endParaRPr lang="en-GB" dirty="0">
              <a:solidFill>
                <a:srgbClr val="0070C0"/>
              </a:solidFill>
            </a:endParaRPr>
          </a:p>
          <a:p>
            <a:pPr marL="0" indent="0" algn="ctr">
              <a:buNone/>
            </a:pPr>
            <a:r>
              <a:rPr lang="en-GB" dirty="0" smtClean="0">
                <a:solidFill>
                  <a:srgbClr val="0070C0"/>
                </a:solidFill>
              </a:rPr>
              <a:t>What </a:t>
            </a:r>
            <a:r>
              <a:rPr lang="en-GB" dirty="0">
                <a:solidFill>
                  <a:srgbClr val="0070C0"/>
                </a:solidFill>
              </a:rPr>
              <a:t>should we do</a:t>
            </a:r>
            <a:r>
              <a:rPr lang="en-GB"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4034986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5125"/>
            <a:ext cx="8352928" cy="759619"/>
          </a:xfrm>
        </p:spPr>
        <p:txBody>
          <a:bodyPr>
            <a:normAutofit fontScale="90000"/>
          </a:bodyPr>
          <a:lstStyle/>
          <a:p>
            <a:pPr algn="ctr"/>
            <a:r>
              <a:rPr lang="en-GB" sz="3600" b="1" dirty="0"/>
              <a:t>Assessing the overall benefit of treatment options</a:t>
            </a:r>
            <a:r>
              <a:rPr lang="en-GB" dirty="0"/>
              <a:t/>
            </a:r>
            <a:br>
              <a:rPr lang="en-GB" dirty="0"/>
            </a:br>
            <a:r>
              <a:rPr lang="en-GB" sz="2700" dirty="0"/>
              <a:t>Weighing the benefits, burdens and risks</a:t>
            </a:r>
          </a:p>
        </p:txBody>
      </p:sp>
      <p:sp>
        <p:nvSpPr>
          <p:cNvPr id="3" name="Text Placeholder 2"/>
          <p:cNvSpPr>
            <a:spLocks noGrp="1"/>
          </p:cNvSpPr>
          <p:nvPr>
            <p:ph type="body" sz="quarter" idx="10"/>
          </p:nvPr>
        </p:nvSpPr>
        <p:spPr/>
        <p:txBody>
          <a:bodyPr>
            <a:normAutofit/>
          </a:bodyPr>
          <a:lstStyle/>
          <a:p>
            <a:r>
              <a:rPr lang="en-GB" dirty="0"/>
              <a:t>The benefits of a treatment that may prolong life, improve a patient’s condition or manage their symptoms must be weighed against the burdens and risks for that patient, before you can reach a view about its overall </a:t>
            </a:r>
            <a:r>
              <a:rPr lang="en-GB" dirty="0" smtClean="0"/>
              <a:t>benefit  (GMC,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573016"/>
            <a:ext cx="4176464" cy="2845928"/>
          </a:xfrm>
          <a:prstGeom prst="rect">
            <a:avLst/>
          </a:prstGeom>
        </p:spPr>
      </p:pic>
    </p:spTree>
    <p:extLst>
      <p:ext uri="{BB962C8B-B14F-4D97-AF65-F5344CB8AC3E}">
        <p14:creationId xmlns:p14="http://schemas.microsoft.com/office/powerpoint/2010/main" val="1614424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Weighing benefits, risks and burdens</a:t>
            </a:r>
            <a:endParaRPr lang="en-GB" b="1" dirty="0"/>
          </a:p>
        </p:txBody>
      </p:sp>
      <p:sp>
        <p:nvSpPr>
          <p:cNvPr id="4" name="Text Placeholder 2"/>
          <p:cNvSpPr txBox="1">
            <a:spLocks/>
          </p:cNvSpPr>
          <p:nvPr/>
        </p:nvSpPr>
        <p:spPr>
          <a:xfrm>
            <a:off x="827584" y="3212976"/>
            <a:ext cx="3024336" cy="576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i="1" dirty="0" smtClean="0"/>
              <a:t>Complete activity 3</a:t>
            </a:r>
            <a:endParaRPr lang="en-GB" i="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348880"/>
            <a:ext cx="2944336" cy="2424023"/>
          </a:xfrm>
          <a:prstGeom prst="rect">
            <a:avLst/>
          </a:prstGeom>
          <a:noFill/>
        </p:spPr>
      </p:pic>
    </p:spTree>
    <p:extLst>
      <p:ext uri="{BB962C8B-B14F-4D97-AF65-F5344CB8AC3E}">
        <p14:creationId xmlns:p14="http://schemas.microsoft.com/office/powerpoint/2010/main" val="872768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Diagram 3"/>
          <p:cNvGraphicFramePr/>
          <p:nvPr>
            <p:extLst>
              <p:ext uri="{D42A27DB-BD31-4B8C-83A1-F6EECF244321}">
                <p14:modId xmlns:p14="http://schemas.microsoft.com/office/powerpoint/2010/main" val="4063993747"/>
              </p:ext>
            </p:extLst>
          </p:nvPr>
        </p:nvGraphicFramePr>
        <p:xfrm>
          <a:off x="628650" y="1340768"/>
          <a:ext cx="78867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275856" y="2348880"/>
            <a:ext cx="2664296" cy="3384376"/>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78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6" name="Text Placeholder 2"/>
          <p:cNvSpPr>
            <a:spLocks noGrp="1"/>
          </p:cNvSpPr>
          <p:nvPr>
            <p:ph type="body" sz="quarter" idx="10"/>
          </p:nvPr>
        </p:nvSpPr>
        <p:spPr>
          <a:xfrm>
            <a:off x="2931772" y="1556792"/>
            <a:ext cx="5599535" cy="4392488"/>
          </a:xfrm>
        </p:spPr>
        <p:txBody>
          <a:bodyPr>
            <a:normAutofit fontScale="85000" lnSpcReduction="20000"/>
          </a:bodyPr>
          <a:lstStyle/>
          <a:p>
            <a:pPr marL="0" indent="0">
              <a:buNone/>
            </a:pPr>
            <a:r>
              <a:rPr lang="en-GB" dirty="0"/>
              <a:t>As the months go </a:t>
            </a:r>
            <a:r>
              <a:rPr lang="en-GB" dirty="0" smtClean="0"/>
              <a:t>by, Peter </a:t>
            </a:r>
            <a:r>
              <a:rPr lang="en-GB" dirty="0"/>
              <a:t>continues to lose weight and becomes more frail </a:t>
            </a:r>
          </a:p>
          <a:p>
            <a:pPr marL="0" indent="0">
              <a:buNone/>
            </a:pPr>
            <a:r>
              <a:rPr lang="en-GB" dirty="0"/>
              <a:t>His swallow worsens and he is bed bound; GP and care home feel he is reaching the end of his life. His family find this hard to take on board.  </a:t>
            </a:r>
          </a:p>
          <a:p>
            <a:pPr marL="0" indent="0">
              <a:buNone/>
            </a:pPr>
            <a:r>
              <a:rPr lang="en-GB" dirty="0"/>
              <a:t>All of his medications are discontinued and we start to focus on symptom management: for example pain relief, regular turning and good mouth care </a:t>
            </a:r>
          </a:p>
          <a:p>
            <a:pPr marL="0" indent="0">
              <a:buNone/>
            </a:pPr>
            <a:r>
              <a:rPr lang="en-GB" dirty="0"/>
              <a:t>His Treatment Escalation Plan is adjusted to reflect the new priorities of care: not for hospital admission (except for fractures, serious head injuries or intractable symptoms)</a:t>
            </a:r>
            <a:endParaRPr lang="en-GB" dirty="0"/>
          </a:p>
        </p:txBody>
      </p:sp>
    </p:spTree>
    <p:extLst>
      <p:ext uri="{BB962C8B-B14F-4D97-AF65-F5344CB8AC3E}">
        <p14:creationId xmlns:p14="http://schemas.microsoft.com/office/powerpoint/2010/main" val="75545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Ground rules</a:t>
            </a:r>
            <a:endParaRPr lang="en-GB" dirty="0"/>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612270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300" b="1" dirty="0" smtClean="0"/>
              <a:t>The role of the Multi-disciplinary Team (MDT)</a:t>
            </a:r>
            <a:endParaRPr lang="en-GB" sz="3300" b="1" dirty="0"/>
          </a:p>
        </p:txBody>
      </p:sp>
      <p:sp>
        <p:nvSpPr>
          <p:cNvPr id="3" name="Text Placeholder 2"/>
          <p:cNvSpPr>
            <a:spLocks noGrp="1"/>
          </p:cNvSpPr>
          <p:nvPr>
            <p:ph type="body" sz="quarter" idx="10"/>
          </p:nvPr>
        </p:nvSpPr>
        <p:spPr>
          <a:xfrm>
            <a:off x="1835696" y="1484784"/>
            <a:ext cx="6679654" cy="576064"/>
          </a:xfrm>
        </p:spPr>
        <p:txBody>
          <a:bodyPr/>
          <a:lstStyle/>
          <a:p>
            <a:pPr marL="0" indent="0">
              <a:buNone/>
            </a:pPr>
            <a:r>
              <a:rPr lang="en-GB" dirty="0" smtClean="0"/>
              <a:t>How </a:t>
            </a:r>
            <a:r>
              <a:rPr lang="en-GB" dirty="0" smtClean="0"/>
              <a:t>do teams work together?</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1255" y="1325502"/>
            <a:ext cx="1404441" cy="894627"/>
          </a:xfrm>
          <a:prstGeom prst="rect">
            <a:avLst/>
          </a:prstGeom>
          <a:noFill/>
        </p:spPr>
      </p:pic>
      <p:sp>
        <p:nvSpPr>
          <p:cNvPr id="5" name="Text Placeholder 2"/>
          <p:cNvSpPr txBox="1">
            <a:spLocks/>
          </p:cNvSpPr>
          <p:nvPr/>
        </p:nvSpPr>
        <p:spPr>
          <a:xfrm>
            <a:off x="467544" y="2420887"/>
            <a:ext cx="8496944" cy="39604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dirty="0" smtClean="0"/>
              <a:t>Resident and family advocate</a:t>
            </a:r>
          </a:p>
          <a:p>
            <a:pPr marL="0" indent="0" fontAlgn="auto">
              <a:spcAft>
                <a:spcPts val="0"/>
              </a:spcAft>
              <a:buNone/>
            </a:pPr>
            <a:r>
              <a:rPr lang="en-GB" dirty="0" smtClean="0"/>
              <a:t>GSF or palliative </a:t>
            </a:r>
            <a:r>
              <a:rPr lang="en-GB" dirty="0"/>
              <a:t>c</a:t>
            </a:r>
            <a:r>
              <a:rPr lang="en-GB" dirty="0" smtClean="0"/>
              <a:t>are meetings</a:t>
            </a:r>
          </a:p>
          <a:p>
            <a:pPr marL="0" indent="0" fontAlgn="auto">
              <a:spcAft>
                <a:spcPts val="0"/>
              </a:spcAft>
              <a:buNone/>
            </a:pPr>
            <a:r>
              <a:rPr lang="en-GB" dirty="0" smtClean="0"/>
              <a:t>The </a:t>
            </a:r>
            <a:r>
              <a:rPr lang="en-GB" dirty="0"/>
              <a:t>weekly ‘home round’ or ‘check in</a:t>
            </a:r>
            <a:r>
              <a:rPr lang="en-GB" dirty="0" smtClean="0"/>
              <a:t>’, </a:t>
            </a:r>
            <a:r>
              <a:rPr lang="en-GB" dirty="0"/>
              <a:t>with residents prioritised for review based on MDT clinical judgement and care home </a:t>
            </a:r>
            <a:r>
              <a:rPr lang="en-GB" dirty="0" smtClean="0"/>
              <a:t>advice</a:t>
            </a:r>
          </a:p>
          <a:p>
            <a:pPr marL="0" indent="0" fontAlgn="auto">
              <a:spcAft>
                <a:spcPts val="0"/>
              </a:spcAft>
              <a:buNone/>
            </a:pPr>
            <a:r>
              <a:rPr lang="en-GB" dirty="0" smtClean="0"/>
              <a:t>Referral to other teams or specialists</a:t>
            </a:r>
          </a:p>
          <a:p>
            <a:pPr marL="0" indent="0" fontAlgn="auto">
              <a:spcAft>
                <a:spcPts val="0"/>
              </a:spcAft>
              <a:buNone/>
            </a:pPr>
            <a:r>
              <a:rPr lang="en-GB" dirty="0" smtClean="0"/>
              <a:t>Developing team with specialist skills (further training, education</a:t>
            </a:r>
            <a:r>
              <a:rPr lang="en-GB" dirty="0" smtClean="0"/>
              <a:t>)</a:t>
            </a:r>
          </a:p>
          <a:p>
            <a:pPr marL="0" indent="0" fontAlgn="auto">
              <a:spcAft>
                <a:spcPts val="0"/>
              </a:spcAft>
              <a:buNone/>
            </a:pPr>
            <a:r>
              <a:rPr lang="en-GB" dirty="0" smtClean="0"/>
              <a:t>Reflective meetings (example, Significant Event Analysis)</a:t>
            </a:r>
            <a:endParaRPr lang="en-GB" dirty="0"/>
          </a:p>
        </p:txBody>
      </p:sp>
    </p:spTree>
    <p:extLst>
      <p:ext uri="{BB962C8B-B14F-4D97-AF65-F5344CB8AC3E}">
        <p14:creationId xmlns:p14="http://schemas.microsoft.com/office/powerpoint/2010/main" val="34539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02.png"/>
          <p:cNvPicPr/>
          <p:nvPr/>
        </p:nvPicPr>
        <p:blipFill>
          <a:blip r:embed="rId3" cstate="print"/>
          <a:stretch>
            <a:fillRect/>
          </a:stretch>
        </p:blipFill>
        <p:spPr>
          <a:xfrm>
            <a:off x="1691680" y="3933056"/>
            <a:ext cx="5760640" cy="2346826"/>
          </a:xfrm>
          <a:prstGeom prst="rect">
            <a:avLst/>
          </a:prstGeom>
        </p:spPr>
      </p:pic>
      <p:pic>
        <p:nvPicPr>
          <p:cNvPr id="5" name="image301.png"/>
          <p:cNvPicPr/>
          <p:nvPr/>
        </p:nvPicPr>
        <p:blipFill>
          <a:blip r:embed="rId4" cstate="print"/>
          <a:stretch>
            <a:fillRect/>
          </a:stretch>
        </p:blipFill>
        <p:spPr>
          <a:xfrm>
            <a:off x="1691680" y="1268760"/>
            <a:ext cx="5760640" cy="2952328"/>
          </a:xfrm>
          <a:prstGeom prst="rect">
            <a:avLst/>
          </a:prstGeom>
        </p:spPr>
      </p:pic>
      <p:pic>
        <p:nvPicPr>
          <p:cNvPr id="4" name="image300.png"/>
          <p:cNvPicPr/>
          <p:nvPr/>
        </p:nvPicPr>
        <p:blipFill>
          <a:blip r:embed="rId5" cstate="print"/>
          <a:stretch>
            <a:fillRect/>
          </a:stretch>
        </p:blipFill>
        <p:spPr>
          <a:xfrm>
            <a:off x="1691680" y="116632"/>
            <a:ext cx="5760640" cy="1294656"/>
          </a:xfrm>
          <a:prstGeom prst="rect">
            <a:avLst/>
          </a:prstGeom>
        </p:spPr>
      </p:pic>
    </p:spTree>
    <p:extLst>
      <p:ext uri="{BB962C8B-B14F-4D97-AF65-F5344CB8AC3E}">
        <p14:creationId xmlns:p14="http://schemas.microsoft.com/office/powerpoint/2010/main" val="249931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74049" y="908720"/>
            <a:ext cx="2267909" cy="162167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971600" y="3429000"/>
            <a:ext cx="7200799" cy="726182"/>
          </a:xfrm>
          <a:prstGeom prst="rect">
            <a:avLst/>
          </a:prstGeom>
        </p:spPr>
      </p:pic>
    </p:spTree>
    <p:extLst>
      <p:ext uri="{BB962C8B-B14F-4D97-AF65-F5344CB8AC3E}">
        <p14:creationId xmlns:p14="http://schemas.microsoft.com/office/powerpoint/2010/main" val="223442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68.png"/>
          <p:cNvPicPr/>
          <p:nvPr/>
        </p:nvPicPr>
        <p:blipFill>
          <a:blip r:embed="rId3" cstate="print"/>
          <a:stretch>
            <a:fillRect/>
          </a:stretch>
        </p:blipFill>
        <p:spPr>
          <a:xfrm>
            <a:off x="1691680" y="116632"/>
            <a:ext cx="5760640" cy="785495"/>
          </a:xfrm>
          <a:prstGeom prst="rect">
            <a:avLst/>
          </a:prstGeom>
        </p:spPr>
      </p:pic>
      <p:pic>
        <p:nvPicPr>
          <p:cNvPr id="5" name="image369.png"/>
          <p:cNvPicPr/>
          <p:nvPr/>
        </p:nvPicPr>
        <p:blipFill>
          <a:blip r:embed="rId4" cstate="print"/>
          <a:stretch>
            <a:fillRect/>
          </a:stretch>
        </p:blipFill>
        <p:spPr>
          <a:xfrm>
            <a:off x="1691680" y="1052736"/>
            <a:ext cx="5760640" cy="5033645"/>
          </a:xfrm>
          <a:prstGeom prst="rect">
            <a:avLst/>
          </a:prstGeom>
        </p:spPr>
      </p:pic>
      <p:sp>
        <p:nvSpPr>
          <p:cNvPr id="6" name="Oval 5"/>
          <p:cNvSpPr/>
          <p:nvPr/>
        </p:nvSpPr>
        <p:spPr>
          <a:xfrm>
            <a:off x="3059832" y="902127"/>
            <a:ext cx="2736304" cy="792088"/>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043336" y="0"/>
            <a:ext cx="2384648" cy="792088"/>
          </a:xfrm>
          <a:prstGeom prst="ellipse">
            <a:avLst/>
          </a:prstGeom>
          <a:noFill/>
          <a:ln w="107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16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Recognising when a person is dying</a:t>
            </a:r>
            <a:endParaRPr lang="en-GB" b="1" dirty="0"/>
          </a:p>
        </p:txBody>
      </p:sp>
      <p:pic>
        <p:nvPicPr>
          <p:cNvPr id="4" name="Picture 3"/>
          <p:cNvPicPr>
            <a:picLocks noChangeAspect="1"/>
          </p:cNvPicPr>
          <p:nvPr/>
        </p:nvPicPr>
        <p:blipFill>
          <a:blip r:embed="rId3"/>
          <a:stretch>
            <a:fillRect/>
          </a:stretch>
        </p:blipFill>
        <p:spPr>
          <a:xfrm>
            <a:off x="1367644" y="1484784"/>
            <a:ext cx="6408712" cy="4305903"/>
          </a:xfrm>
          <a:prstGeom prst="rect">
            <a:avLst/>
          </a:prstGeom>
        </p:spPr>
      </p:pic>
    </p:spTree>
    <p:extLst>
      <p:ext uri="{BB962C8B-B14F-4D97-AF65-F5344CB8AC3E}">
        <p14:creationId xmlns:p14="http://schemas.microsoft.com/office/powerpoint/2010/main" val="3777143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Care at the end of life</a:t>
            </a:r>
            <a:endParaRPr lang="en-GB" b="1" dirty="0"/>
          </a:p>
        </p:txBody>
      </p:sp>
      <p:sp>
        <p:nvSpPr>
          <p:cNvPr id="3" name="Text Placeholder 2"/>
          <p:cNvSpPr>
            <a:spLocks noGrp="1"/>
          </p:cNvSpPr>
          <p:nvPr>
            <p:ph type="body" sz="quarter" idx="10"/>
          </p:nvPr>
        </p:nvSpPr>
        <p:spPr>
          <a:xfrm>
            <a:off x="2036789" y="2492896"/>
            <a:ext cx="6624736" cy="1584176"/>
          </a:xfrm>
        </p:spPr>
        <p:txBody>
          <a:bodyPr>
            <a:normAutofit/>
          </a:bodyPr>
          <a:lstStyle/>
          <a:p>
            <a:pPr marL="0" indent="0">
              <a:buNone/>
            </a:pPr>
            <a:r>
              <a:rPr lang="en-GB" dirty="0" smtClean="0"/>
              <a:t>What is routine care at the end of life?</a:t>
            </a:r>
          </a:p>
          <a:p>
            <a:pPr marL="0" indent="0">
              <a:buNone/>
            </a:pPr>
            <a:r>
              <a:rPr lang="en-GB" dirty="0" smtClean="0"/>
              <a:t>What is essential?</a:t>
            </a:r>
          </a:p>
          <a:p>
            <a:pPr marL="0" indent="0">
              <a:buNone/>
            </a:pPr>
            <a:r>
              <a:rPr lang="en-GB" dirty="0" smtClean="0"/>
              <a:t>What if it causes distress?</a:t>
            </a:r>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0106" y="2024844"/>
            <a:ext cx="1080120" cy="936104"/>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87693" y="3356992"/>
            <a:ext cx="1424946" cy="1080120"/>
          </a:xfrm>
          <a:prstGeom prst="rect">
            <a:avLst/>
          </a:prstGeom>
          <a:noFill/>
        </p:spPr>
      </p:pic>
    </p:spTree>
    <p:extLst>
      <p:ext uri="{BB962C8B-B14F-4D97-AF65-F5344CB8AC3E}">
        <p14:creationId xmlns:p14="http://schemas.microsoft.com/office/powerpoint/2010/main" val="2362542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Routine care at the end of life</a:t>
            </a:r>
            <a:endParaRPr lang="en-GB" b="1" dirty="0"/>
          </a:p>
        </p:txBody>
      </p:sp>
      <p:sp>
        <p:nvSpPr>
          <p:cNvPr id="3" name="Text Placeholder 2"/>
          <p:cNvSpPr>
            <a:spLocks noGrp="1"/>
          </p:cNvSpPr>
          <p:nvPr>
            <p:ph type="body" sz="quarter" idx="10"/>
          </p:nvPr>
        </p:nvSpPr>
        <p:spPr/>
        <p:txBody>
          <a:bodyPr/>
          <a:lstStyle/>
          <a:p>
            <a:pPr marL="0" indent="0">
              <a:buNone/>
            </a:pPr>
            <a:r>
              <a:rPr lang="en-GB" b="1" dirty="0" smtClean="0"/>
              <a:t>Includes:</a:t>
            </a:r>
          </a:p>
          <a:p>
            <a:r>
              <a:rPr lang="en-GB" dirty="0" smtClean="0"/>
              <a:t>Oral care</a:t>
            </a:r>
          </a:p>
          <a:p>
            <a:r>
              <a:rPr lang="en-GB" dirty="0" smtClean="0"/>
              <a:t>Washing and bathing</a:t>
            </a:r>
          </a:p>
          <a:p>
            <a:r>
              <a:rPr lang="en-GB" dirty="0" smtClean="0"/>
              <a:t>Changing bed sheets</a:t>
            </a:r>
          </a:p>
          <a:p>
            <a:r>
              <a:rPr lang="en-GB" dirty="0" smtClean="0"/>
              <a:t>Turning to prevent pressure sores or skin irritation</a:t>
            </a:r>
          </a:p>
          <a:p>
            <a:pPr marL="0" indent="0">
              <a:buNone/>
            </a:pPr>
            <a:endParaRPr lang="en-GB" dirty="0"/>
          </a:p>
          <a:p>
            <a:pPr marL="0" indent="0">
              <a:buNone/>
            </a:pPr>
            <a:r>
              <a:rPr lang="en-GB" dirty="0" smtClean="0"/>
              <a:t>It should always involve kindness and maintaining dignity</a:t>
            </a:r>
            <a:endParaRPr lang="en-GB" dirty="0"/>
          </a:p>
        </p:txBody>
      </p:sp>
    </p:spTree>
    <p:extLst>
      <p:ext uri="{BB962C8B-B14F-4D97-AF65-F5344CB8AC3E}">
        <p14:creationId xmlns:p14="http://schemas.microsoft.com/office/powerpoint/2010/main" val="1334149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Peter</a:t>
            </a: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1656185" cy="3312368"/>
          </a:xfrm>
          <a:prstGeom prst="rect">
            <a:avLst/>
          </a:prstGeom>
          <a:noFill/>
        </p:spPr>
      </p:pic>
      <p:sp>
        <p:nvSpPr>
          <p:cNvPr id="6" name="Text Placeholder 2"/>
          <p:cNvSpPr>
            <a:spLocks noGrp="1"/>
          </p:cNvSpPr>
          <p:nvPr>
            <p:ph type="body" sz="quarter" idx="10"/>
          </p:nvPr>
        </p:nvSpPr>
        <p:spPr>
          <a:xfrm>
            <a:off x="2931772" y="1556792"/>
            <a:ext cx="5599535" cy="4392488"/>
          </a:xfrm>
        </p:spPr>
        <p:txBody>
          <a:bodyPr>
            <a:normAutofit fontScale="85000" lnSpcReduction="20000"/>
          </a:bodyPr>
          <a:lstStyle/>
          <a:p>
            <a:pPr marL="0" indent="0">
              <a:buNone/>
            </a:pPr>
            <a:r>
              <a:rPr lang="en-GB" dirty="0"/>
              <a:t>As things progress how can we adapt our care to make it just right for Peter? (Personalisation)</a:t>
            </a:r>
          </a:p>
          <a:p>
            <a:pPr marL="0" indent="0" algn="ctr">
              <a:buNone/>
            </a:pPr>
            <a:r>
              <a:rPr lang="en-GB" dirty="0">
                <a:solidFill>
                  <a:srgbClr val="0070C0"/>
                </a:solidFill>
              </a:rPr>
              <a:t>What are the priorities?</a:t>
            </a:r>
          </a:p>
          <a:p>
            <a:pPr marL="0" indent="0">
              <a:buNone/>
            </a:pPr>
            <a:r>
              <a:rPr lang="en-GB" dirty="0"/>
              <a:t>Our previous knowledge of him means we know he would like a priest to visit and that he will enjoy some choral music. </a:t>
            </a:r>
          </a:p>
          <a:p>
            <a:pPr marL="0" indent="0">
              <a:buNone/>
            </a:pPr>
            <a:r>
              <a:rPr lang="en-GB" dirty="0"/>
              <a:t>His family can visit as often as they wish and staff encourage them to share their memories. </a:t>
            </a:r>
          </a:p>
          <a:p>
            <a:pPr marL="0" indent="0">
              <a:buNone/>
            </a:pPr>
            <a:r>
              <a:rPr lang="en-GB" dirty="0"/>
              <a:t>The staff hate to turn Peter when he is </a:t>
            </a:r>
            <a:r>
              <a:rPr lang="en-GB" dirty="0" smtClean="0"/>
              <a:t>peaceful - </a:t>
            </a:r>
            <a:r>
              <a:rPr lang="en-GB" dirty="0"/>
              <a:t>What are the </a:t>
            </a:r>
            <a:r>
              <a:rPr lang="en-GB" dirty="0" smtClean="0"/>
              <a:t>risks, </a:t>
            </a:r>
            <a:r>
              <a:rPr lang="en-GB" dirty="0"/>
              <a:t>benefits and burdens?</a:t>
            </a:r>
          </a:p>
          <a:p>
            <a:pPr marL="0" indent="0" algn="ctr">
              <a:buNone/>
            </a:pPr>
            <a:r>
              <a:rPr lang="en-GB" dirty="0">
                <a:solidFill>
                  <a:srgbClr val="0070C0"/>
                </a:solidFill>
              </a:rPr>
              <a:t>Who can help?</a:t>
            </a:r>
          </a:p>
        </p:txBody>
      </p:sp>
    </p:spTree>
    <p:extLst>
      <p:ext uri="{BB962C8B-B14F-4D97-AF65-F5344CB8AC3E}">
        <p14:creationId xmlns:p14="http://schemas.microsoft.com/office/powerpoint/2010/main" val="3604446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68.png"/>
          <p:cNvPicPr/>
          <p:nvPr/>
        </p:nvPicPr>
        <p:blipFill>
          <a:blip r:embed="rId3" cstate="print"/>
          <a:stretch>
            <a:fillRect/>
          </a:stretch>
        </p:blipFill>
        <p:spPr>
          <a:xfrm>
            <a:off x="1691680" y="116632"/>
            <a:ext cx="5760640" cy="785495"/>
          </a:xfrm>
          <a:prstGeom prst="rect">
            <a:avLst/>
          </a:prstGeom>
        </p:spPr>
      </p:pic>
      <p:pic>
        <p:nvPicPr>
          <p:cNvPr id="5" name="image369.png"/>
          <p:cNvPicPr/>
          <p:nvPr/>
        </p:nvPicPr>
        <p:blipFill>
          <a:blip r:embed="rId4" cstate="print"/>
          <a:stretch>
            <a:fillRect/>
          </a:stretch>
        </p:blipFill>
        <p:spPr>
          <a:xfrm>
            <a:off x="1691680" y="1052736"/>
            <a:ext cx="5760640" cy="5033645"/>
          </a:xfrm>
          <a:prstGeom prst="rect">
            <a:avLst/>
          </a:prstGeom>
        </p:spPr>
      </p:pic>
    </p:spTree>
    <p:extLst>
      <p:ext uri="{BB962C8B-B14F-4D97-AF65-F5344CB8AC3E}">
        <p14:creationId xmlns:p14="http://schemas.microsoft.com/office/powerpoint/2010/main" val="6784214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068960"/>
            <a:ext cx="6858000" cy="2387600"/>
          </a:xfrm>
        </p:spPr>
        <p:txBody>
          <a:bodyPr/>
          <a:lstStyle/>
          <a:p>
            <a:r>
              <a:rPr lang="en-GB" sz="4400" b="1" dirty="0" smtClean="0">
                <a:solidFill>
                  <a:srgbClr val="0070C0"/>
                </a:solidFill>
              </a:rPr>
              <a:t>Rules of Thumb</a:t>
            </a:r>
            <a:br>
              <a:rPr lang="en-GB" sz="4400" b="1" dirty="0" smtClean="0">
                <a:solidFill>
                  <a:srgbClr val="0070C0"/>
                </a:solidFill>
              </a:rPr>
            </a:br>
            <a:r>
              <a:rPr lang="en-GB" sz="4400" b="1" dirty="0">
                <a:solidFill>
                  <a:srgbClr val="0070C0"/>
                </a:solidFill>
              </a:rPr>
              <a:t/>
            </a:r>
            <a:br>
              <a:rPr lang="en-GB" sz="4400" b="1" dirty="0">
                <a:solidFill>
                  <a:srgbClr val="0070C0"/>
                </a:solidFill>
              </a:rPr>
            </a:br>
            <a:r>
              <a:rPr lang="en-GB" sz="4400" b="1" dirty="0" smtClean="0">
                <a:solidFill>
                  <a:srgbClr val="0070C0"/>
                </a:solidFill>
              </a:rPr>
              <a:t>Conclusion</a:t>
            </a:r>
            <a:endParaRPr lang="en-GB" sz="4400" b="1" dirty="0">
              <a:solidFill>
                <a:srgbClr val="0070C0"/>
              </a:solidFill>
            </a:endParaRPr>
          </a:p>
        </p:txBody>
      </p:sp>
      <p:pic>
        <p:nvPicPr>
          <p:cNvPr id="3" name="Picture 2"/>
          <p:cNvPicPr>
            <a:picLocks noChangeAspect="1"/>
          </p:cNvPicPr>
          <p:nvPr/>
        </p:nvPicPr>
        <p:blipFill>
          <a:blip r:embed="rId3"/>
          <a:stretch>
            <a:fillRect/>
          </a:stretch>
        </p:blipFill>
        <p:spPr>
          <a:xfrm>
            <a:off x="3779912" y="836712"/>
            <a:ext cx="2267909" cy="1621677"/>
          </a:xfrm>
          <a:prstGeom prst="rect">
            <a:avLst/>
          </a:prstGeom>
        </p:spPr>
      </p:pic>
    </p:spTree>
    <p:extLst>
      <p:ext uri="{BB962C8B-B14F-4D97-AF65-F5344CB8AC3E}">
        <p14:creationId xmlns:p14="http://schemas.microsoft.com/office/powerpoint/2010/main" val="1592684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61AB19-0717-436D-81DF-59A6DB322D74}"/>
              </a:ext>
            </a:extLst>
          </p:cNvPr>
          <p:cNvPicPr>
            <a:picLocks noChangeAspect="1"/>
          </p:cNvPicPr>
          <p:nvPr/>
        </p:nvPicPr>
        <p:blipFill rotWithShape="1">
          <a:blip r:embed="rId2"/>
          <a:srcRect l="32675" t="10801" r="34303" b="3127"/>
          <a:stretch/>
        </p:blipFill>
        <p:spPr>
          <a:xfrm>
            <a:off x="539552" y="980728"/>
            <a:ext cx="3600400" cy="5278840"/>
          </a:xfrm>
          <a:prstGeom prst="rect">
            <a:avLst/>
          </a:prstGeom>
          <a:ln>
            <a:solidFill>
              <a:schemeClr val="bg1">
                <a:lumMod val="50000"/>
              </a:schemeClr>
            </a:solidFill>
          </a:ln>
          <a:effectLst>
            <a:outerShdw blurRad="50800" dist="38100" algn="l" rotWithShape="0">
              <a:prstClr val="black">
                <a:alpha val="40000"/>
              </a:prstClr>
            </a:outerShdw>
          </a:effectLst>
        </p:spPr>
      </p:pic>
      <p:sp>
        <p:nvSpPr>
          <p:cNvPr id="5" name="TextBox 4">
            <a:extLst>
              <a:ext uri="{FF2B5EF4-FFF2-40B4-BE49-F238E27FC236}">
                <a16:creationId xmlns:a16="http://schemas.microsoft.com/office/drawing/2014/main" id="{82AF59C8-5209-4770-8BA4-DF5E993E738F}"/>
              </a:ext>
            </a:extLst>
          </p:cNvPr>
          <p:cNvSpPr txBox="1"/>
          <p:nvPr/>
        </p:nvSpPr>
        <p:spPr>
          <a:xfrm>
            <a:off x="4644008" y="980728"/>
            <a:ext cx="3974331" cy="5386090"/>
          </a:xfrm>
          <a:prstGeom prst="rect">
            <a:avLst/>
          </a:prstGeom>
          <a:noFill/>
        </p:spPr>
        <p:txBody>
          <a:bodyPr wrap="square" rtlCol="0">
            <a:spAutoFit/>
          </a:bodyPr>
          <a:lstStyle/>
          <a:p>
            <a:r>
              <a:rPr lang="en-GB" sz="3200" dirty="0">
                <a:solidFill>
                  <a:srgbClr val="0070C0"/>
                </a:solidFill>
                <a:latin typeface="+mn-lt"/>
              </a:rPr>
              <a:t>Who’s this guide for?</a:t>
            </a:r>
          </a:p>
          <a:p>
            <a:endParaRPr lang="en-GB" sz="2400" dirty="0"/>
          </a:p>
          <a:p>
            <a:r>
              <a:rPr lang="en-GB" sz="2400" dirty="0" smtClean="0">
                <a:latin typeface="+mn-lt"/>
              </a:rPr>
              <a:t>This </a:t>
            </a:r>
            <a:r>
              <a:rPr lang="en-GB" sz="2400" dirty="0">
                <a:latin typeface="+mn-lt"/>
              </a:rPr>
              <a:t>guide has been created for any healthcare professionals providing care and support for people with dementia at the end of life. </a:t>
            </a:r>
          </a:p>
          <a:p>
            <a:r>
              <a:rPr lang="en-GB" sz="2400" dirty="0">
                <a:latin typeface="+mn-lt"/>
              </a:rPr>
              <a:t>It can be used for training, to support decision-making, and help you have discussions with family members and </a:t>
            </a:r>
            <a:r>
              <a:rPr lang="en-GB" sz="2400" dirty="0" smtClean="0">
                <a:latin typeface="+mn-lt"/>
              </a:rPr>
              <a:t>advocates</a:t>
            </a:r>
            <a:endParaRPr lang="en-GB" sz="2400" dirty="0">
              <a:latin typeface="+mn-lt"/>
            </a:endParaRPr>
          </a:p>
          <a:p>
            <a:endParaRPr lang="en-GB" sz="2400" dirty="0" smtClean="0">
              <a:latin typeface="+mn-lt"/>
            </a:endParaRPr>
          </a:p>
          <a:p>
            <a:endParaRPr lang="en-GB" sz="2400" dirty="0">
              <a:latin typeface="+mn-lt"/>
            </a:endParaRPr>
          </a:p>
        </p:txBody>
      </p:sp>
    </p:spTree>
    <p:extLst>
      <p:ext uri="{BB962C8B-B14F-4D97-AF65-F5344CB8AC3E}">
        <p14:creationId xmlns:p14="http://schemas.microsoft.com/office/powerpoint/2010/main" val="2418229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practice</a:t>
            </a:r>
            <a:endParaRPr lang="en-GB" dirty="0"/>
          </a:p>
        </p:txBody>
      </p:sp>
      <p:sp>
        <p:nvSpPr>
          <p:cNvPr id="3" name="Text Placeholder 2"/>
          <p:cNvSpPr>
            <a:spLocks noGrp="1"/>
          </p:cNvSpPr>
          <p:nvPr>
            <p:ph type="body" sz="quarter" idx="10"/>
          </p:nvPr>
        </p:nvSpPr>
        <p:spPr/>
        <p:txBody>
          <a:bodyPr/>
          <a:lstStyle/>
          <a:p>
            <a:r>
              <a:rPr lang="en-GB" dirty="0"/>
              <a:t>Reflective Practice is the foundation of professional development; it makes meaning from experience and transforms insights into practical strategies for personal growth and organisational impact</a:t>
            </a:r>
            <a:r>
              <a:rPr lang="en-GB" dirty="0" smtClean="0"/>
              <a:t>... </a:t>
            </a:r>
          </a:p>
          <a:p>
            <a:r>
              <a:rPr lang="en-GB" dirty="0" smtClean="0"/>
              <a:t>Reflective </a:t>
            </a:r>
            <a:r>
              <a:rPr lang="en-GB" dirty="0"/>
              <a:t>Practice is a way of recognising and articulating what we're learning on a moment by moment </a:t>
            </a:r>
            <a:r>
              <a:rPr lang="en-GB" dirty="0" smtClean="0"/>
              <a:t>basis</a:t>
            </a:r>
          </a:p>
          <a:p>
            <a:endParaRPr lang="en-GB" dirty="0"/>
          </a:p>
          <a:p>
            <a:pPr marL="0" indent="0" algn="r">
              <a:buNone/>
            </a:pPr>
            <a:r>
              <a:rPr lang="en-GB" sz="2000" i="1" dirty="0" smtClean="0"/>
              <a:t>(Chartered </a:t>
            </a:r>
            <a:r>
              <a:rPr lang="en-GB" sz="2000" i="1" dirty="0"/>
              <a:t>Institute of Personnel and </a:t>
            </a:r>
            <a:r>
              <a:rPr lang="en-GB" sz="2000" i="1" dirty="0" smtClean="0"/>
              <a:t>Development, 2021)</a:t>
            </a:r>
            <a:endParaRPr lang="en-GB" sz="2000" i="1" dirty="0"/>
          </a:p>
        </p:txBody>
      </p:sp>
    </p:spTree>
    <p:extLst>
      <p:ext uri="{BB962C8B-B14F-4D97-AF65-F5344CB8AC3E}">
        <p14:creationId xmlns:p14="http://schemas.microsoft.com/office/powerpoint/2010/main" val="3540181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Reflection on practice</a:t>
            </a:r>
            <a:endParaRPr lang="en-GB" b="1" dirty="0"/>
          </a:p>
        </p:txBody>
      </p:sp>
      <p:sp>
        <p:nvSpPr>
          <p:cNvPr id="3" name="Text Placeholder 2"/>
          <p:cNvSpPr>
            <a:spLocks noGrp="1"/>
          </p:cNvSpPr>
          <p:nvPr>
            <p:ph type="body" sz="quarter" idx="10"/>
          </p:nvPr>
        </p:nvSpPr>
        <p:spPr>
          <a:xfrm>
            <a:off x="2339751" y="1484785"/>
            <a:ext cx="6175599" cy="5112866"/>
          </a:xfrm>
        </p:spPr>
        <p:txBody>
          <a:bodyPr>
            <a:normAutofit fontScale="92500"/>
          </a:bodyPr>
          <a:lstStyle/>
          <a:p>
            <a:pPr marL="0" indent="0">
              <a:buNone/>
            </a:pPr>
            <a:r>
              <a:rPr lang="en-GB" dirty="0"/>
              <a:t>Things do not go as planned and one night when agency staff are present Peter chokes on some thickened fluids and an ambulance is called. Peter is taken to hospital and sadly dies in A&amp;E.</a:t>
            </a:r>
          </a:p>
          <a:p>
            <a:pPr marL="0" indent="0">
              <a:buNone/>
            </a:pPr>
            <a:r>
              <a:rPr lang="en-GB" dirty="0"/>
              <a:t>This generates a lot of emotion for the family and the staff and Malcolm is very tearful </a:t>
            </a:r>
          </a:p>
          <a:p>
            <a:pPr marL="0" indent="0">
              <a:buNone/>
            </a:pPr>
            <a:r>
              <a:rPr lang="en-GB" dirty="0"/>
              <a:t>As part of shared learning a review is planned and all staff involved get a chance to think about what we did well and what we could have done better for </a:t>
            </a:r>
            <a:r>
              <a:rPr lang="en-GB" dirty="0" smtClean="0"/>
              <a:t>Peter </a:t>
            </a:r>
            <a:endParaRPr lang="en-GB" dirty="0"/>
          </a:p>
          <a:p>
            <a:pPr marL="0" indent="0" algn="ctr">
              <a:buNone/>
            </a:pPr>
            <a:r>
              <a:rPr lang="en-GB" dirty="0">
                <a:solidFill>
                  <a:srgbClr val="0070C0"/>
                </a:solidFill>
              </a:rPr>
              <a:t>How might you reflect on this case?</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1656185" cy="3312368"/>
          </a:xfrm>
          <a:prstGeom prst="rect">
            <a:avLst/>
          </a:prstGeom>
          <a:noFill/>
        </p:spPr>
      </p:pic>
    </p:spTree>
    <p:extLst>
      <p:ext uri="{BB962C8B-B14F-4D97-AF65-F5344CB8AC3E}">
        <p14:creationId xmlns:p14="http://schemas.microsoft.com/office/powerpoint/2010/main" val="18081888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Bereavement</a:t>
            </a:r>
            <a:endParaRPr lang="en-GB" b="1" dirty="0"/>
          </a:p>
        </p:txBody>
      </p:sp>
      <p:sp>
        <p:nvSpPr>
          <p:cNvPr id="4" name="Content Placeholder 7"/>
          <p:cNvSpPr>
            <a:spLocks noGrp="1"/>
          </p:cNvSpPr>
          <p:nvPr>
            <p:ph type="body" sz="quarter" idx="10"/>
          </p:nvPr>
        </p:nvSpPr>
        <p:spPr>
          <a:xfrm>
            <a:off x="4571999" y="1484785"/>
            <a:ext cx="3943351" cy="5112866"/>
          </a:xfrm>
        </p:spPr>
        <p:txBody>
          <a:bodyPr>
            <a:normAutofit/>
          </a:bodyPr>
          <a:lstStyle/>
          <a:p>
            <a:pPr>
              <a:defRPr/>
            </a:pPr>
            <a:r>
              <a:rPr lang="en-GB" sz="2400" dirty="0"/>
              <a:t>It is an umbrella term for </a:t>
            </a:r>
            <a:r>
              <a:rPr lang="en-US" altLang="en-US" sz="2400" dirty="0"/>
              <a:t>what happens to you due to a loss and includes grief and </a:t>
            </a:r>
            <a:r>
              <a:rPr lang="en-US" altLang="en-US" sz="2400" dirty="0" smtClean="0"/>
              <a:t>mourning</a:t>
            </a:r>
            <a:endParaRPr lang="en-US" altLang="en-US" sz="2400" dirty="0"/>
          </a:p>
          <a:p>
            <a:pPr>
              <a:defRPr/>
            </a:pPr>
            <a:r>
              <a:rPr lang="en-US" altLang="en-US" sz="2400" dirty="0"/>
              <a:t>Bereavement care is an integral part of good </a:t>
            </a:r>
            <a:r>
              <a:rPr lang="en-US" altLang="en-US" sz="2400" dirty="0" smtClean="0"/>
              <a:t>care</a:t>
            </a:r>
            <a:endParaRPr lang="en-US" altLang="en-US" sz="2400" dirty="0"/>
          </a:p>
          <a:p>
            <a:pPr>
              <a:defRPr/>
            </a:pPr>
            <a:r>
              <a:rPr lang="en-US" altLang="en-US" sz="2400" dirty="0"/>
              <a:t>Practical advice and support is an important part of this </a:t>
            </a:r>
            <a:r>
              <a:rPr lang="en-US" altLang="en-US" sz="2400" dirty="0" smtClean="0"/>
              <a:t>process</a:t>
            </a:r>
            <a:endParaRPr lang="en-US" altLang="en-US" sz="2400" dirty="0"/>
          </a:p>
          <a:p>
            <a:pPr>
              <a:defRPr/>
            </a:pPr>
            <a:r>
              <a:rPr lang="en-US" altLang="en-US" sz="2400" dirty="0"/>
              <a:t>The need for support that the grieving person requires will vary depending upon the </a:t>
            </a:r>
            <a:r>
              <a:rPr lang="en-US" altLang="en-US" sz="2400" dirty="0" smtClean="0"/>
              <a:t>individual</a:t>
            </a:r>
            <a:endParaRPr lang="en-US" altLang="en-US" sz="2400" dirty="0"/>
          </a:p>
        </p:txBody>
      </p:sp>
      <p:pic>
        <p:nvPicPr>
          <p:cNvPr id="5" name="Picture 4"/>
          <p:cNvPicPr>
            <a:picLocks noChangeAspect="1"/>
          </p:cNvPicPr>
          <p:nvPr/>
        </p:nvPicPr>
        <p:blipFill>
          <a:blip r:embed="rId3"/>
          <a:stretch>
            <a:fillRect/>
          </a:stretch>
        </p:blipFill>
        <p:spPr>
          <a:xfrm>
            <a:off x="609702" y="1730227"/>
            <a:ext cx="3905639" cy="4435077"/>
          </a:xfrm>
          <a:prstGeom prst="rect">
            <a:avLst/>
          </a:prstGeom>
        </p:spPr>
      </p:pic>
    </p:spTree>
    <p:extLst>
      <p:ext uri="{BB962C8B-B14F-4D97-AF65-F5344CB8AC3E}">
        <p14:creationId xmlns:p14="http://schemas.microsoft.com/office/powerpoint/2010/main" val="3376581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Dementia (Living) Grief</a:t>
            </a:r>
          </a:p>
        </p:txBody>
      </p:sp>
      <p:sp>
        <p:nvSpPr>
          <p:cNvPr id="3" name="Text Placeholder 2"/>
          <p:cNvSpPr>
            <a:spLocks noGrp="1"/>
          </p:cNvSpPr>
          <p:nvPr>
            <p:ph type="body" sz="quarter" idx="10"/>
          </p:nvPr>
        </p:nvSpPr>
        <p:spPr/>
        <p:txBody>
          <a:bodyPr/>
          <a:lstStyle/>
          <a:p>
            <a:r>
              <a:rPr lang="en-GB" dirty="0"/>
              <a:t>Unique disease process</a:t>
            </a:r>
          </a:p>
          <a:p>
            <a:r>
              <a:rPr lang="en-GB" dirty="0"/>
              <a:t>“Two” deaths:</a:t>
            </a:r>
          </a:p>
          <a:p>
            <a:r>
              <a:rPr lang="en-GB" dirty="0"/>
              <a:t>A slow psychological receding of the person they know over </a:t>
            </a:r>
            <a:r>
              <a:rPr lang="en-GB" dirty="0" smtClean="0"/>
              <a:t>years </a:t>
            </a:r>
          </a:p>
          <a:p>
            <a:r>
              <a:rPr lang="en-GB" dirty="0" smtClean="0"/>
              <a:t>Their </a:t>
            </a:r>
            <a:r>
              <a:rPr lang="en-GB" dirty="0"/>
              <a:t>loved ones eventual physical </a:t>
            </a:r>
            <a:r>
              <a:rPr lang="en-GB" dirty="0" smtClean="0"/>
              <a:t>death</a:t>
            </a:r>
            <a:endParaRPr lang="en-GB" dirty="0"/>
          </a:p>
          <a:p>
            <a:r>
              <a:rPr lang="en-GB" dirty="0"/>
              <a:t>Compounded loss</a:t>
            </a:r>
          </a:p>
          <a:p>
            <a:r>
              <a:rPr lang="en-GB" dirty="0"/>
              <a:t>Anticipatory grief</a:t>
            </a:r>
          </a:p>
          <a:p>
            <a:r>
              <a:rPr lang="en-GB" dirty="0"/>
              <a:t>Complex experience</a:t>
            </a:r>
          </a:p>
        </p:txBody>
      </p:sp>
    </p:spTree>
    <p:extLst>
      <p:ext uri="{BB962C8B-B14F-4D97-AF65-F5344CB8AC3E}">
        <p14:creationId xmlns:p14="http://schemas.microsoft.com/office/powerpoint/2010/main" val="23877782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Supporting those who are bereaved</a:t>
            </a:r>
            <a:endParaRPr lang="en-GB" b="1" dirty="0"/>
          </a:p>
        </p:txBody>
      </p:sp>
      <p:sp>
        <p:nvSpPr>
          <p:cNvPr id="3" name="Text Placeholder 2"/>
          <p:cNvSpPr>
            <a:spLocks noGrp="1"/>
          </p:cNvSpPr>
          <p:nvPr>
            <p:ph type="body" sz="quarter" idx="10"/>
          </p:nvPr>
        </p:nvSpPr>
        <p:spPr>
          <a:xfrm>
            <a:off x="2915816" y="2708920"/>
            <a:ext cx="5599534" cy="2016223"/>
          </a:xfrm>
        </p:spPr>
        <p:txBody>
          <a:bodyPr/>
          <a:lstStyle/>
          <a:p>
            <a:r>
              <a:rPr lang="en-GB" dirty="0" smtClean="0"/>
              <a:t>Listen to Emma Scattergood’s story – what was helpful for her?</a:t>
            </a:r>
          </a:p>
          <a:p>
            <a:r>
              <a:rPr lang="en-GB" dirty="0" smtClean="0"/>
              <a:t>What other things can you think that may help?</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20888"/>
            <a:ext cx="2088232" cy="2679850"/>
          </a:xfrm>
          <a:prstGeom prst="rect">
            <a:avLst/>
          </a:prstGeom>
          <a:noFill/>
        </p:spPr>
      </p:pic>
    </p:spTree>
    <p:extLst>
      <p:ext uri="{BB962C8B-B14F-4D97-AF65-F5344CB8AC3E}">
        <p14:creationId xmlns:p14="http://schemas.microsoft.com/office/powerpoint/2010/main" val="2723483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3">
            <a:extLst>
              <a:ext uri="{FF2B5EF4-FFF2-40B4-BE49-F238E27FC236}">
                <a16:creationId xmlns:a16="http://schemas.microsoft.com/office/drawing/2014/main" id="{8477D2B8-F2DA-4512-9C59-E8E24379DE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Effect>
                      <a14:saturation sat="172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59632" y="1124744"/>
            <a:ext cx="63896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5">
            <a:extLst>
              <a:ext uri="{FF2B5EF4-FFF2-40B4-BE49-F238E27FC236}">
                <a16:creationId xmlns:a16="http://schemas.microsoft.com/office/drawing/2014/main" id="{693A47C2-0D0F-4780-B98E-88DF11AB45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51613"/>
            <a:ext cx="3889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Rectangle 7">
            <a:extLst>
              <a:ext uri="{FF2B5EF4-FFF2-40B4-BE49-F238E27FC236}">
                <a16:creationId xmlns:a16="http://schemas.microsoft.com/office/drawing/2014/main" id="{1B8A3831-CA50-42C9-A158-534AB396EA7E}"/>
              </a:ext>
            </a:extLst>
          </p:cNvPr>
          <p:cNvSpPr>
            <a:spLocks noChangeArrowheads="1"/>
          </p:cNvSpPr>
          <p:nvPr/>
        </p:nvSpPr>
        <p:spPr bwMode="auto">
          <a:xfrm>
            <a:off x="467544" y="1529586"/>
            <a:ext cx="823391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200" b="1" dirty="0">
                <a:solidFill>
                  <a:srgbClr val="0070C0"/>
                </a:solidFill>
                <a:latin typeface="Calibri" panose="020F0502020204030204" pitchFamily="34" charset="0"/>
              </a:rPr>
              <a:t>“The most valuable thing </a:t>
            </a:r>
            <a:r>
              <a:rPr lang="en-GB" altLang="en-US" sz="3200" b="1" dirty="0" smtClean="0">
                <a:solidFill>
                  <a:srgbClr val="0070C0"/>
                </a:solidFill>
                <a:latin typeface="Calibri" panose="020F0502020204030204" pitchFamily="34" charset="0"/>
              </a:rPr>
              <a:t>nurses </a:t>
            </a:r>
            <a:r>
              <a:rPr lang="en-GB" altLang="en-US" sz="3200" b="1" dirty="0">
                <a:solidFill>
                  <a:srgbClr val="0070C0"/>
                </a:solidFill>
                <a:latin typeface="Calibri" panose="020F0502020204030204" pitchFamily="34" charset="0"/>
              </a:rPr>
              <a:t>can give bereaved relatives is time. Whilst this is a precious commodity, the value of just being there can never be under estimated”</a:t>
            </a:r>
          </a:p>
          <a:p>
            <a:pPr algn="ctr"/>
            <a:endParaRPr lang="en-GB" altLang="en-US" sz="3200" dirty="0">
              <a:solidFill>
                <a:srgbClr val="0070C0"/>
              </a:solidFill>
            </a:endParaRPr>
          </a:p>
          <a:p>
            <a:pPr algn="r"/>
            <a:endParaRPr lang="en-GB" altLang="en-US" sz="3200" b="1" i="1" dirty="0" smtClean="0">
              <a:solidFill>
                <a:srgbClr val="0070C0"/>
              </a:solidFill>
              <a:latin typeface="Calibri" panose="020F0502020204030204" pitchFamily="34" charset="0"/>
            </a:endParaRPr>
          </a:p>
          <a:p>
            <a:pPr algn="r"/>
            <a:endParaRPr lang="en-GB" altLang="en-US" sz="3200" b="1" i="1" dirty="0">
              <a:solidFill>
                <a:srgbClr val="0070C0"/>
              </a:solidFill>
              <a:latin typeface="Calibri" panose="020F0502020204030204" pitchFamily="34" charset="0"/>
            </a:endParaRPr>
          </a:p>
          <a:p>
            <a:pPr algn="r"/>
            <a:endParaRPr lang="en-GB" altLang="en-US" sz="3200" b="1" i="1" dirty="0" smtClean="0">
              <a:solidFill>
                <a:srgbClr val="0070C0"/>
              </a:solidFill>
              <a:latin typeface="Calibri" panose="020F0502020204030204" pitchFamily="34" charset="0"/>
            </a:endParaRPr>
          </a:p>
          <a:p>
            <a:pPr algn="r"/>
            <a:r>
              <a:rPr lang="en-GB" altLang="en-US" sz="2000" i="1" dirty="0" smtClean="0">
                <a:solidFill>
                  <a:srgbClr val="0070C0"/>
                </a:solidFill>
                <a:latin typeface="Calibri" panose="020F0502020204030204" pitchFamily="34" charset="0"/>
              </a:rPr>
              <a:t>Kinghorn</a:t>
            </a:r>
            <a:r>
              <a:rPr lang="en-GB" altLang="en-US" sz="2000" i="1" dirty="0" smtClean="0">
                <a:solidFill>
                  <a:srgbClr val="0070C0"/>
                </a:solidFill>
                <a:latin typeface="Calibri" panose="020F0502020204030204" pitchFamily="34" charset="0"/>
              </a:rPr>
              <a:t> </a:t>
            </a:r>
            <a:r>
              <a:rPr lang="en-GB" altLang="en-US" sz="2000" i="1" dirty="0">
                <a:solidFill>
                  <a:srgbClr val="0070C0"/>
                </a:solidFill>
                <a:latin typeface="Calibri" panose="020F0502020204030204" pitchFamily="34" charset="0"/>
              </a:rPr>
              <a:t>and Duncan, 2005</a:t>
            </a:r>
          </a:p>
        </p:txBody>
      </p:sp>
    </p:spTree>
    <p:extLst>
      <p:ext uri="{BB962C8B-B14F-4D97-AF65-F5344CB8AC3E}">
        <p14:creationId xmlns:p14="http://schemas.microsoft.com/office/powerpoint/2010/main" val="378800305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5057"/>
            <a:ext cx="2304256" cy="1535678"/>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15496" y="3429000"/>
            <a:ext cx="1888272" cy="1488658"/>
          </a:xfrm>
          <a:prstGeom prst="rect">
            <a:avLst/>
          </a:prstGeom>
          <a:noFill/>
        </p:spPr>
      </p:pic>
      <p:sp>
        <p:nvSpPr>
          <p:cNvPr id="6" name="Text Placeholder 2"/>
          <p:cNvSpPr txBox="1">
            <a:spLocks/>
          </p:cNvSpPr>
          <p:nvPr/>
        </p:nvSpPr>
        <p:spPr>
          <a:xfrm>
            <a:off x="2221009" y="3020832"/>
            <a:ext cx="6696745" cy="648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GB" dirty="0" smtClean="0"/>
              <a:t>Activity 5 Reflection and personal action plan</a:t>
            </a:r>
          </a:p>
          <a:p>
            <a:pPr marL="0" indent="0" fontAlgn="auto">
              <a:spcAft>
                <a:spcPts val="0"/>
              </a:spcAft>
              <a:buFont typeface="Arial" panose="020B0604020202020204" pitchFamily="34" charset="0"/>
              <a:buNone/>
            </a:pPr>
            <a:endParaRPr lang="en-GB" dirty="0"/>
          </a:p>
        </p:txBody>
      </p:sp>
    </p:spTree>
    <p:extLst>
      <p:ext uri="{BB962C8B-B14F-4D97-AF65-F5344CB8AC3E}">
        <p14:creationId xmlns:p14="http://schemas.microsoft.com/office/powerpoint/2010/main" val="27757081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40768"/>
            <a:ext cx="7886700" cy="759619"/>
          </a:xfrm>
        </p:spPr>
        <p:txBody>
          <a:bodyPr>
            <a:normAutofit fontScale="90000"/>
          </a:bodyPr>
          <a:lstStyle/>
          <a:p>
            <a:pPr algn="ctr"/>
            <a:r>
              <a:rPr lang="en-GB" b="1" dirty="0" smtClean="0"/>
              <a:t>Thank you for taking part in the session…</a:t>
            </a:r>
            <a:endParaRPr lang="en-GB" b="1" dirty="0"/>
          </a:p>
        </p:txBody>
      </p:sp>
      <p:sp>
        <p:nvSpPr>
          <p:cNvPr id="3" name="Text Placeholder 2"/>
          <p:cNvSpPr>
            <a:spLocks noGrp="1"/>
          </p:cNvSpPr>
          <p:nvPr>
            <p:ph type="body" sz="quarter" idx="10"/>
          </p:nvPr>
        </p:nvSpPr>
        <p:spPr>
          <a:xfrm>
            <a:off x="628651" y="2636911"/>
            <a:ext cx="7886700" cy="3960739"/>
          </a:xfrm>
        </p:spPr>
        <p:txBody>
          <a:bodyPr/>
          <a:lstStyle/>
          <a:p>
            <a:pPr marL="0" indent="0">
              <a:buNone/>
            </a:pPr>
            <a:r>
              <a:rPr lang="en-GB" dirty="0" smtClean="0"/>
              <a:t>We would really appreciate any feedback that you have through the online evaluation form</a:t>
            </a:r>
          </a:p>
          <a:p>
            <a:pPr marL="0" indent="0">
              <a:buNone/>
            </a:pPr>
            <a:endParaRPr lang="en-GB" dirty="0"/>
          </a:p>
          <a:p>
            <a:pPr marL="0" indent="0">
              <a:buNone/>
            </a:pPr>
            <a:r>
              <a:rPr lang="en-GB" dirty="0" smtClean="0"/>
              <a:t>You can complete the form </a:t>
            </a:r>
            <a:r>
              <a:rPr lang="en-GB" dirty="0"/>
              <a:t>at </a:t>
            </a:r>
            <a:r>
              <a:rPr lang="en-GB" dirty="0">
                <a:hlinkClick r:id="rId2"/>
              </a:rPr>
              <a:t>https://</a:t>
            </a:r>
            <a:r>
              <a:rPr lang="en-GB" dirty="0" smtClean="0">
                <a:hlinkClick r:id="rId2"/>
              </a:rPr>
              <a:t>forms.office.com/r/ceiVkCZ26V</a:t>
            </a: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191651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 </a:t>
            </a:r>
            <a:r>
              <a:rPr lang="en-GB" dirty="0"/>
              <a:t>of Thumb</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598922" y="1830072"/>
            <a:ext cx="6296025" cy="734832"/>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598922" y="2831935"/>
            <a:ext cx="6308090" cy="669073"/>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600121" y="3816018"/>
            <a:ext cx="6308090" cy="693102"/>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1577967" y="4824130"/>
            <a:ext cx="6316980" cy="648072"/>
          </a:xfrm>
          <a:prstGeom prst="rect">
            <a:avLst/>
          </a:prstGeom>
        </p:spPr>
      </p:pic>
    </p:spTree>
    <p:extLst>
      <p:ext uri="{BB962C8B-B14F-4D97-AF65-F5344CB8AC3E}">
        <p14:creationId xmlns:p14="http://schemas.microsoft.com/office/powerpoint/2010/main" val="1284090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068960"/>
            <a:ext cx="7074024" cy="2387600"/>
          </a:xfrm>
        </p:spPr>
        <p:txBody>
          <a:bodyPr/>
          <a:lstStyle/>
          <a:p>
            <a:r>
              <a:rPr lang="en-GB" sz="4400" b="1" dirty="0" smtClean="0">
                <a:solidFill>
                  <a:srgbClr val="0070C0"/>
                </a:solidFill>
              </a:rPr>
              <a:t>Rules of Thumb</a:t>
            </a:r>
            <a:br>
              <a:rPr lang="en-GB" sz="4400" b="1" dirty="0" smtClean="0">
                <a:solidFill>
                  <a:srgbClr val="0070C0"/>
                </a:solidFill>
              </a:rPr>
            </a:br>
            <a:r>
              <a:rPr lang="en-GB" sz="4400" b="1" dirty="0">
                <a:solidFill>
                  <a:srgbClr val="0070C0"/>
                </a:solidFill>
              </a:rPr>
              <a:t/>
            </a:r>
            <a:br>
              <a:rPr lang="en-GB" sz="4400" b="1" dirty="0">
                <a:solidFill>
                  <a:srgbClr val="0070C0"/>
                </a:solidFill>
              </a:rPr>
            </a:br>
            <a:r>
              <a:rPr lang="en-GB" sz="4400" b="1" dirty="0" smtClean="0">
                <a:solidFill>
                  <a:srgbClr val="0070C0"/>
                </a:solidFill>
              </a:rPr>
              <a:t>Introduction</a:t>
            </a:r>
            <a:endParaRPr lang="en-GB" sz="4400" b="1" dirty="0">
              <a:solidFill>
                <a:srgbClr val="0070C0"/>
              </a:solidFill>
            </a:endParaRPr>
          </a:p>
        </p:txBody>
      </p:sp>
      <p:pic>
        <p:nvPicPr>
          <p:cNvPr id="3" name="Picture 2"/>
          <p:cNvPicPr>
            <a:picLocks noChangeAspect="1"/>
          </p:cNvPicPr>
          <p:nvPr/>
        </p:nvPicPr>
        <p:blipFill>
          <a:blip r:embed="rId3"/>
          <a:stretch>
            <a:fillRect/>
          </a:stretch>
        </p:blipFill>
        <p:spPr>
          <a:xfrm>
            <a:off x="3374657" y="836712"/>
            <a:ext cx="2267909" cy="1621677"/>
          </a:xfrm>
          <a:prstGeom prst="rect">
            <a:avLst/>
          </a:prstGeom>
        </p:spPr>
      </p:pic>
    </p:spTree>
    <p:extLst>
      <p:ext uri="{BB962C8B-B14F-4D97-AF65-F5344CB8AC3E}">
        <p14:creationId xmlns:p14="http://schemas.microsoft.com/office/powerpoint/2010/main" val="140173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988840"/>
            <a:ext cx="7886700" cy="759619"/>
          </a:xfrm>
        </p:spPr>
        <p:txBody>
          <a:bodyPr>
            <a:normAutofit fontScale="90000"/>
          </a:bodyPr>
          <a:lstStyle/>
          <a:p>
            <a:r>
              <a:rPr lang="en-GB" b="1" dirty="0" smtClean="0"/>
              <a:t>What does end of life mean in dementia?</a:t>
            </a:r>
            <a:endParaRPr lang="en-GB" b="1" dirty="0"/>
          </a:p>
        </p:txBody>
      </p:sp>
      <p:sp>
        <p:nvSpPr>
          <p:cNvPr id="3" name="Text Placeholder 2"/>
          <p:cNvSpPr>
            <a:spLocks noGrp="1"/>
          </p:cNvSpPr>
          <p:nvPr>
            <p:ph type="body" sz="quarter" idx="10"/>
          </p:nvPr>
        </p:nvSpPr>
        <p:spPr>
          <a:xfrm>
            <a:off x="611560" y="3180507"/>
            <a:ext cx="7886700" cy="3168352"/>
          </a:xfrm>
        </p:spPr>
        <p:txBody>
          <a:bodyPr/>
          <a:lstStyle/>
          <a:p>
            <a:pPr marL="0" indent="0" algn="just">
              <a:buNone/>
            </a:pPr>
            <a:r>
              <a:rPr lang="en-GB" dirty="0"/>
              <a:t>A period </a:t>
            </a:r>
            <a:r>
              <a:rPr lang="en-GB" dirty="0" smtClean="0"/>
              <a:t>of time when </a:t>
            </a:r>
            <a:r>
              <a:rPr lang="en-GB" dirty="0"/>
              <a:t>the person, their family or healthcare professionals recognise that the person might be in the last phase of their life. This will vary for different </a:t>
            </a:r>
            <a:r>
              <a:rPr lang="en-GB" dirty="0" smtClean="0"/>
              <a:t>people</a:t>
            </a:r>
          </a:p>
          <a:p>
            <a:pPr marL="0" indent="0">
              <a:buNone/>
            </a:pPr>
            <a:endParaRPr lang="en-GB" dirty="0" smtClean="0"/>
          </a:p>
          <a:p>
            <a:pPr marL="0" indent="0" algn="r">
              <a:buNone/>
            </a:pPr>
            <a:r>
              <a:rPr lang="en-GB" i="1" dirty="0" smtClean="0"/>
              <a:t>Rules </a:t>
            </a:r>
            <a:r>
              <a:rPr lang="en-GB" i="1" dirty="0"/>
              <a:t>of </a:t>
            </a:r>
            <a:r>
              <a:rPr lang="en-GB" i="1" dirty="0" smtClean="0"/>
              <a:t>Thumb Guide (2020)</a:t>
            </a:r>
            <a:endParaRPr lang="en-GB" i="1" dirty="0"/>
          </a:p>
          <a:p>
            <a:pPr marL="0" indent="0">
              <a:buNone/>
            </a:pP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31314" y="188640"/>
            <a:ext cx="1279240" cy="1584176"/>
          </a:xfrm>
          <a:prstGeom prst="rect">
            <a:avLst/>
          </a:prstGeom>
          <a:noFill/>
        </p:spPr>
      </p:pic>
    </p:spTree>
    <p:extLst>
      <p:ext uri="{BB962C8B-B14F-4D97-AF65-F5344CB8AC3E}">
        <p14:creationId xmlns:p14="http://schemas.microsoft.com/office/powerpoint/2010/main" val="7091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0879E498716439E78EA2856DA0FAA" ma:contentTypeVersion="8" ma:contentTypeDescription="Create a new document." ma:contentTypeScope="" ma:versionID="d57838a629ff42d5848d73efe60e02bd">
  <xsd:schema xmlns:xsd="http://www.w3.org/2001/XMLSchema" xmlns:xs="http://www.w3.org/2001/XMLSchema" xmlns:p="http://schemas.microsoft.com/office/2006/metadata/properties" xmlns:ns3="04020879-9015-42e3-9939-209a2d19eea9" xmlns:ns4="85b763f9-0645-4f92-8147-4803da1e732a" targetNamespace="http://schemas.microsoft.com/office/2006/metadata/properties" ma:root="true" ma:fieldsID="746d48fa879b965411ef014ab7344cbb" ns3:_="" ns4:_="">
    <xsd:import namespace="04020879-9015-42e3-9939-209a2d19eea9"/>
    <xsd:import namespace="85b763f9-0645-4f92-8147-4803da1e732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20879-9015-42e3-9939-209a2d19ee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763f9-0645-4f92-8147-4803da1e73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637E42-E63F-4D4D-BE7C-EE4BB36AF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20879-9015-42e3-9939-209a2d19eea9"/>
    <ds:schemaRef ds:uri="85b763f9-0645-4f92-8147-4803da1e7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11D681-C4CA-4682-BC9E-15072D931009}">
  <ds:schemaRefs>
    <ds:schemaRef ds:uri="http://schemas.microsoft.com/sharepoint/v3/contenttype/forms"/>
  </ds:schemaRefs>
</ds:datastoreItem>
</file>

<file path=customXml/itemProps3.xml><?xml version="1.0" encoding="utf-8"?>
<ds:datastoreItem xmlns:ds="http://schemas.openxmlformats.org/officeDocument/2006/customXml" ds:itemID="{E025FE27-7198-446D-A64D-26E7EDACF08C}">
  <ds:schemaRef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04020879-9015-42e3-9939-209a2d19eea9"/>
    <ds:schemaRef ds:uri="http://schemas.microsoft.com/office/2006/documentManagement/types"/>
    <ds:schemaRef ds:uri="85b763f9-0645-4f92-8147-4803da1e732a"/>
  </ds:schemaRefs>
</ds:datastoreItem>
</file>

<file path=docProps/app.xml><?xml version="1.0" encoding="utf-8"?>
<Properties xmlns="http://schemas.openxmlformats.org/officeDocument/2006/extended-properties" xmlns:vt="http://schemas.openxmlformats.org/officeDocument/2006/docPropsVTypes">
  <TotalTime>4527</TotalTime>
  <Words>2819</Words>
  <Application>Microsoft Office PowerPoint</Application>
  <PresentationFormat>On-screen Show (4:3)</PresentationFormat>
  <Paragraphs>404</Paragraphs>
  <Slides>67</Slides>
  <Notes>34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Custom Design</vt:lpstr>
      <vt:lpstr>Rules of Thumb</vt:lpstr>
      <vt:lpstr>Welcome </vt:lpstr>
      <vt:lpstr>Housekeeping </vt:lpstr>
      <vt:lpstr>Icons you will see throughout the presentation</vt:lpstr>
      <vt:lpstr>Ground rules</vt:lpstr>
      <vt:lpstr>PowerPoint Presentation</vt:lpstr>
      <vt:lpstr>Rules of Thumb</vt:lpstr>
      <vt:lpstr>Rules of Thumb  Introduction</vt:lpstr>
      <vt:lpstr>What does end of life mean in dementia?</vt:lpstr>
      <vt:lpstr>Why is it difficult to identify dying?</vt:lpstr>
      <vt:lpstr>The course of illness </vt:lpstr>
      <vt:lpstr>What does this mean?</vt:lpstr>
      <vt:lpstr>How do we identify when the very end of life is approaching?</vt:lpstr>
      <vt:lpstr>Who should be involved in care decisions?</vt:lpstr>
      <vt:lpstr>Activity 1</vt:lpstr>
      <vt:lpstr>The importance of communicating decisions and plans </vt:lpstr>
      <vt:lpstr>PowerPoint Presentation</vt:lpstr>
      <vt:lpstr>Meet Peter</vt:lpstr>
      <vt:lpstr>PowerPoint Presentation</vt:lpstr>
      <vt:lpstr>Don’t let it be a surprise</vt:lpstr>
      <vt:lpstr>How do we elicit concerns?</vt:lpstr>
      <vt:lpstr>What may cause eating or swallowing difficulties?</vt:lpstr>
      <vt:lpstr>Practical issues</vt:lpstr>
      <vt:lpstr>Main types of artificial feeding</vt:lpstr>
      <vt:lpstr>Considerations of artificial feeding</vt:lpstr>
      <vt:lpstr>What do we know about Peter’s wishes</vt:lpstr>
      <vt:lpstr>Peter</vt:lpstr>
      <vt:lpstr>Comfort feeding An example of a comfort feeding care plan</vt:lpstr>
      <vt:lpstr>PowerPoint Presentation</vt:lpstr>
      <vt:lpstr>PowerPoint Presentation</vt:lpstr>
      <vt:lpstr>PowerPoint Presentation</vt:lpstr>
      <vt:lpstr>Peter</vt:lpstr>
      <vt:lpstr>Underlying causes</vt:lpstr>
      <vt:lpstr>Managing agitation and restlessness</vt:lpstr>
      <vt:lpstr>Peter</vt:lpstr>
      <vt:lpstr>Risk assessment</vt:lpstr>
      <vt:lpstr>  </vt:lpstr>
      <vt:lpstr>PowerPoint Presentation</vt:lpstr>
      <vt:lpstr>PowerPoint Presentation</vt:lpstr>
      <vt:lpstr>Supporting carers</vt:lpstr>
      <vt:lpstr>PowerPoint Presentation</vt:lpstr>
      <vt:lpstr>PowerPoint Presentation</vt:lpstr>
      <vt:lpstr>PowerPoint Presentation</vt:lpstr>
      <vt:lpstr>What is a treatment/intervention? </vt:lpstr>
      <vt:lpstr>Peter</vt:lpstr>
      <vt:lpstr>Assessing the overall benefit of treatment options Weighing the benefits, burdens and risks</vt:lpstr>
      <vt:lpstr>Weighing benefits, risks and burdens</vt:lpstr>
      <vt:lpstr>PowerPoint Presentation</vt:lpstr>
      <vt:lpstr>Peter</vt:lpstr>
      <vt:lpstr>The role of the Multi-disciplinary Team (MDT)</vt:lpstr>
      <vt:lpstr>PowerPoint Presentation</vt:lpstr>
      <vt:lpstr>PowerPoint Presentation</vt:lpstr>
      <vt:lpstr>PowerPoint Presentation</vt:lpstr>
      <vt:lpstr>Recognising when a person is dying</vt:lpstr>
      <vt:lpstr>Care at the end of life</vt:lpstr>
      <vt:lpstr>Routine care at the end of life</vt:lpstr>
      <vt:lpstr>Peter</vt:lpstr>
      <vt:lpstr>PowerPoint Presentation</vt:lpstr>
      <vt:lpstr>Rules of Thumb  Conclusion</vt:lpstr>
      <vt:lpstr>Reflective practice</vt:lpstr>
      <vt:lpstr>Reflection on practice</vt:lpstr>
      <vt:lpstr>Bereavement</vt:lpstr>
      <vt:lpstr>Dementia (Living) Grief</vt:lpstr>
      <vt:lpstr>Supporting those who are bereaved</vt:lpstr>
      <vt:lpstr>PowerPoint Presentation</vt:lpstr>
      <vt:lpstr>PowerPoint Presentation</vt:lpstr>
      <vt:lpstr>Thank you for taking part in the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Jane Ashworth</dc:creator>
  <cp:lastModifiedBy>Lynne Partington</cp:lastModifiedBy>
  <cp:revision>269</cp:revision>
  <cp:lastPrinted>2021-06-28T21:00:33Z</cp:lastPrinted>
  <dcterms:created xsi:type="dcterms:W3CDTF">2020-11-10T11:16:10Z</dcterms:created>
  <dcterms:modified xsi:type="dcterms:W3CDTF">2021-08-16T03:27:25Z</dcterms:modified>
</cp:coreProperties>
</file>