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3" r:id="rId5"/>
    <p:sldId id="282" r:id="rId6"/>
    <p:sldId id="284" r:id="rId7"/>
    <p:sldId id="285" r:id="rId8"/>
    <p:sldId id="258" r:id="rId9"/>
    <p:sldId id="261" r:id="rId10"/>
    <p:sldId id="287" r:id="rId11"/>
    <p:sldId id="281" r:id="rId12"/>
    <p:sldId id="263" r:id="rId13"/>
    <p:sldId id="276" r:id="rId14"/>
    <p:sldId id="264" r:id="rId15"/>
    <p:sldId id="275" r:id="rId16"/>
    <p:sldId id="262" r:id="rId17"/>
    <p:sldId id="278" r:id="rId18"/>
    <p:sldId id="266" r:id="rId19"/>
    <p:sldId id="267" r:id="rId20"/>
    <p:sldId id="270" r:id="rId21"/>
    <p:sldId id="286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43" autoAdjust="0"/>
  </p:normalViewPr>
  <p:slideViewPr>
    <p:cSldViewPr>
      <p:cViewPr varScale="1">
        <p:scale>
          <a:sx n="73" d="100"/>
          <a:sy n="73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1E027-A859-4B30-9608-A6D4671F94EC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A116D-EC16-453D-9F9A-A72187422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7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01CCC-D2CF-4E86-83BD-A3E1E9845D1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3F0FC-21A1-442B-9701-B54479E78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0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https://www.youtube.com/watch?v=6sA4Yyq2f3w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3F0FC-21A1-442B-9701-B54479E781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7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AD73-7B68-4049-B075-6E57F1D416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-1" y="416719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0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8366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6AC35-00D7-4DD5-8C7D-D7CD6F6D0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41654-9E25-48A1-9204-684DBEF478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0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4048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8366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6117"/>
            <a:ext cx="11001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21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0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4048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8366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6117"/>
            <a:ext cx="11001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431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0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4048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8366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6117"/>
            <a:ext cx="11001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00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>
            <a:lvl1pPr>
              <a:defRPr sz="36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77FDD-0B82-47B4-B78D-2CAFC24C65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-1" y="416719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0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8366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6117"/>
            <a:ext cx="11001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C59E0-C47C-4F10-9ED9-EC27A0E118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3D6AF-B6D7-4C22-B38A-7090706CA6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96829-E929-4163-AE2F-8542265009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804DF-0D49-4589-BD10-4A8A4BFFAC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F0A57-0D7F-4F31-B9BA-9FDC30726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AE25-700B-4660-8CF3-F83C8191B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94ABD-622A-4BCE-9055-391EB1CDE2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274638"/>
            <a:ext cx="67790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125F0E-7438-4877-8876-01EE875E65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pPr algn="l"/>
            <a:r>
              <a:rPr lang="en-GB" sz="1800" dirty="0" smtClean="0"/>
              <a:t>N.B </a:t>
            </a:r>
            <a:br>
              <a:rPr lang="en-GB" sz="1800" dirty="0" smtClean="0"/>
            </a:br>
            <a:r>
              <a:rPr lang="en-GB" sz="1800" dirty="0" smtClean="0"/>
              <a:t>The PowerPoint presentations included in this programme are for guidance only and facilitators/educators have permission to use their own ensuring the content and  outcomes of the programme are met.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</a:rPr>
              <a:t>Disclaimer: It is the responsibility of the provider organisation and those delivering the programme to ensure educators/facilitators have the appropriate skills,  knowledge and competencies to deliver the programme and support the organisations undertaking the programme. </a:t>
            </a:r>
            <a:endParaRPr lang="en-GB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9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7488832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And…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High risk of increased morbidity and mortality</a:t>
            </a:r>
          </a:p>
          <a:p>
            <a:pPr eaLnBrk="1" hangingPunct="1"/>
            <a:endParaRPr lang="en-GB" sz="1200" dirty="0" smtClean="0"/>
          </a:p>
          <a:p>
            <a:pPr eaLnBrk="1" hangingPunct="1">
              <a:buFontTx/>
              <a:buNone/>
            </a:pPr>
            <a:r>
              <a:rPr lang="en-GB" dirty="0" smtClean="0"/>
              <a:t>Based on:</a:t>
            </a:r>
          </a:p>
          <a:p>
            <a:pPr eaLnBrk="1" hangingPunct="1"/>
            <a:r>
              <a:rPr lang="en-GB" dirty="0" smtClean="0"/>
              <a:t>Experience of death</a:t>
            </a:r>
          </a:p>
          <a:p>
            <a:pPr eaLnBrk="1" hangingPunct="1"/>
            <a:r>
              <a:rPr lang="en-GB" dirty="0" smtClean="0"/>
              <a:t>Supportive network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437512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70C0"/>
                </a:solidFill>
              </a:rPr>
              <a:t>‘</a:t>
            </a:r>
            <a:r>
              <a:rPr lang="en-GB" sz="4000" dirty="0" smtClean="0">
                <a:solidFill>
                  <a:srgbClr val="00B050"/>
                </a:solidFill>
              </a:rPr>
              <a:t>Normal</a:t>
            </a:r>
            <a:r>
              <a:rPr lang="en-GB" sz="4000" dirty="0" smtClean="0">
                <a:solidFill>
                  <a:srgbClr val="0070C0"/>
                </a:solidFill>
              </a:rPr>
              <a:t>’ and </a:t>
            </a:r>
            <a:r>
              <a:rPr lang="en-GB" sz="4000" dirty="0" smtClean="0">
                <a:solidFill>
                  <a:srgbClr val="0070C0"/>
                </a:solidFill>
              </a:rPr>
              <a:t>‘</a:t>
            </a:r>
            <a:r>
              <a:rPr lang="en-GB" sz="4000" dirty="0" smtClean="0">
                <a:solidFill>
                  <a:srgbClr val="FF0000"/>
                </a:solidFill>
              </a:rPr>
              <a:t>complicated’</a:t>
            </a:r>
            <a:r>
              <a:rPr lang="en-GB" sz="4000" dirty="0" smtClean="0">
                <a:solidFill>
                  <a:srgbClr val="0070C0"/>
                </a:solidFill>
              </a:rPr>
              <a:t> grief</a:t>
            </a:r>
            <a:endParaRPr lang="en-GB" sz="4000" dirty="0" smtClean="0">
              <a:solidFill>
                <a:srgbClr val="0070C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00B050"/>
                </a:solidFill>
              </a:rPr>
              <a:t>Normal Grief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Found in the majority of survivors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It describes grief that is eventually lessened as a person readjusts to their loss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Grief is usually not something one “recovers” from because the loss is never regained or replaced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A grieving individual doesn’t return to the person they were before the loss; rather they usually describe their lives after loss as “different”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For some, it changes their entire identity and they will divide their lives into “before” the loss and “after” the loss</a:t>
            </a:r>
            <a:endParaRPr lang="en-GB" sz="2400" b="1" dirty="0" smtClean="0"/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424936" cy="456937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GB" sz="2000" dirty="0"/>
              <a:t>C</a:t>
            </a:r>
            <a:r>
              <a:rPr lang="en-GB" sz="2000" dirty="0" smtClean="0"/>
              <a:t>omplicated </a:t>
            </a:r>
            <a:r>
              <a:rPr lang="en-GB" sz="2000" dirty="0" smtClean="0"/>
              <a:t>grief</a:t>
            </a:r>
            <a:r>
              <a:rPr lang="en-GB" sz="2000" dirty="0"/>
              <a:t>, </a:t>
            </a:r>
            <a:r>
              <a:rPr lang="en-GB" sz="2000" dirty="0" smtClean="0"/>
              <a:t>sometimes referred to as abnormal grief, </a:t>
            </a:r>
            <a:r>
              <a:rPr lang="en-GB" sz="2000" dirty="0" smtClean="0"/>
              <a:t>is </a:t>
            </a:r>
            <a:r>
              <a:rPr lang="en-GB" sz="2000" dirty="0" smtClean="0"/>
              <a:t>found in only 3 to 25 percent of loss survivors 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GB" sz="2000" dirty="0" smtClean="0">
                <a:solidFill>
                  <a:srgbClr val="7030A0"/>
                </a:solidFill>
              </a:rPr>
              <a:t>Chronic grief </a:t>
            </a:r>
            <a:r>
              <a:rPr lang="en-GB" sz="2000" dirty="0" smtClean="0"/>
              <a:t>– the grieving person has trouble finding closure and returning to normal activities over an extended amount of time 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GB" sz="2000" dirty="0" smtClean="0">
                <a:solidFill>
                  <a:srgbClr val="7030A0"/>
                </a:solidFill>
              </a:rPr>
              <a:t>Delayed grief </a:t>
            </a:r>
            <a:r>
              <a:rPr lang="en-GB" sz="2000" dirty="0" smtClean="0"/>
              <a:t>– the intentional postponement of grief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GB" sz="2000" dirty="0" smtClean="0">
                <a:solidFill>
                  <a:srgbClr val="7030A0"/>
                </a:solidFill>
              </a:rPr>
              <a:t>Disenfranchised grief </a:t>
            </a:r>
            <a:r>
              <a:rPr lang="en-GB" sz="2000" dirty="0" smtClean="0"/>
              <a:t>– often occurs when a grieving person’s loss can’t be openly acknowledged or is one that society does not accept as a real. Examples include losses related to AIDS, miscarriage, or loss of a homosexual partner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GB" sz="2000" dirty="0" smtClean="0">
                <a:solidFill>
                  <a:srgbClr val="7030A0"/>
                </a:solidFill>
              </a:rPr>
              <a:t>Exaggerated grief </a:t>
            </a:r>
            <a:r>
              <a:rPr lang="en-GB" sz="2000" dirty="0" smtClean="0"/>
              <a:t>– intense reactions of grief 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GB" sz="2000" dirty="0" smtClean="0">
                <a:solidFill>
                  <a:srgbClr val="7030A0"/>
                </a:solidFill>
              </a:rPr>
              <a:t>Sudden grief </a:t>
            </a:r>
            <a:r>
              <a:rPr lang="en-GB" sz="2000" dirty="0" smtClean="0"/>
              <a:t>– when death takes place very suddenly without warning. Sudden grief can lead to posttraumatic stress disorder </a:t>
            </a:r>
            <a:r>
              <a:rPr lang="en-GB" sz="2000" dirty="0" smtClean="0"/>
              <a:t>(</a:t>
            </a:r>
            <a:r>
              <a:rPr lang="en-GB" sz="2000" dirty="0" smtClean="0"/>
              <a:t>PTSD)</a:t>
            </a:r>
          </a:p>
          <a:p>
            <a:pPr eaLnBrk="1" hangingPunct="1">
              <a:lnSpc>
                <a:spcPct val="80000"/>
              </a:lnSpc>
            </a:pPr>
            <a:endParaRPr lang="en-GB" sz="1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208912" cy="1026368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0000"/>
                </a:solidFill>
              </a:rPr>
              <a:t>Complicated</a:t>
            </a:r>
            <a:r>
              <a:rPr lang="en-GB" sz="4000" dirty="0" smtClean="0">
                <a:solidFill>
                  <a:srgbClr val="0070C0"/>
                </a:solidFill>
              </a:rPr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grief</a:t>
            </a:r>
            <a:endParaRPr lang="en-GB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76872"/>
            <a:ext cx="7787208" cy="384929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 Offer bereavement support and information to the family and significant others</a:t>
            </a:r>
          </a:p>
        </p:txBody>
      </p:sp>
      <p:pic>
        <p:nvPicPr>
          <p:cNvPr id="14339" name="Picture 4" descr="MC90009774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645024"/>
            <a:ext cx="17208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4638"/>
            <a:ext cx="7416824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can we do?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74638"/>
            <a:ext cx="756084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kind of information might people need?</a:t>
            </a:r>
          </a:p>
        </p:txBody>
      </p:sp>
      <p:pic>
        <p:nvPicPr>
          <p:cNvPr id="15363" name="Picture 4" descr="MC900434854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988840"/>
            <a:ext cx="5328592" cy="301654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Remembrance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003232" cy="442535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Book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Garden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Remembrance Service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Follow up contact or visit 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Any other ideas?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56084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 bereavement policy/ statement?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16832"/>
            <a:ext cx="7931224" cy="4209331"/>
          </a:xfrm>
        </p:spPr>
        <p:txBody>
          <a:bodyPr/>
          <a:lstStyle/>
          <a:p>
            <a:pPr eaLnBrk="1" hangingPunct="1"/>
            <a:r>
              <a:rPr lang="en-GB" sz="2800" dirty="0" smtClean="0"/>
              <a:t>What the bereaved person is entitled to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The responsibilities of the organisation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How the organisation aims to meet these aspect</a:t>
            </a:r>
            <a:r>
              <a:rPr lang="en-GB" dirty="0" smtClean="0"/>
              <a:t>s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The Portfolio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Collecting evidence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Sorting evidence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CQC evidence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On-going resource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conclude...</a:t>
            </a:r>
          </a:p>
          <a:p>
            <a:pPr>
              <a:buFont typeface="Arial" pitchFamily="34" charset="0"/>
              <a:buChar char="•"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questions???</a:t>
            </a:r>
          </a:p>
          <a:p>
            <a:pPr>
              <a:buFont typeface="Arial" pitchFamily="34" charset="0"/>
              <a:buChar char="•"/>
            </a:pP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Mapping today’s session to the portfolio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Stepping 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forms</a:t>
            </a:r>
          </a:p>
        </p:txBody>
      </p:sp>
    </p:spTree>
    <p:extLst>
      <p:ext uri="{BB962C8B-B14F-4D97-AF65-F5344CB8AC3E}">
        <p14:creationId xmlns:p14="http://schemas.microsoft.com/office/powerpoint/2010/main" val="22200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5301208"/>
            <a:ext cx="8430394" cy="792088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lvl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9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j-ea"/>
                <a:cs typeface="+mj-cs"/>
              </a:rPr>
              <a:t>Step </a:t>
            </a:r>
            <a:r>
              <a:rPr lang="en-GB" sz="9600" noProof="0" dirty="0" smtClean="0">
                <a:latin typeface="+mn-lt"/>
                <a:ea typeface="+mj-ea"/>
                <a:cs typeface="+mj-cs"/>
              </a:rPr>
              <a:t>6</a:t>
            </a:r>
            <a:r>
              <a:rPr kumimoji="0" lang="en-GB" sz="9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lang="en-GB" sz="9600" b="0" i="0" noProof="0" dirty="0" smtClean="0">
                <a:latin typeface="+mn-lt"/>
                <a:ea typeface="+mj-ea"/>
                <a:cs typeface="+mj-cs"/>
              </a:rPr>
              <a:t>w</a:t>
            </a:r>
            <a:r>
              <a:rPr kumimoji="0" lang="en-GB" sz="9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j-ea"/>
                <a:cs typeface="+mj-cs"/>
              </a:rPr>
              <a:t>orkshop</a:t>
            </a:r>
            <a:r>
              <a:rPr lang="en-GB" sz="9600" dirty="0" smtClean="0">
                <a:latin typeface="Arial Narrow" pitchFamily="34" charset="0"/>
              </a:rPr>
              <a:t> </a:t>
            </a:r>
          </a:p>
          <a:p>
            <a:pPr lvl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sz="9600" dirty="0" smtClean="0">
              <a:latin typeface="Arial Narrow" pitchFamily="34" charset="0"/>
            </a:endParaRPr>
          </a:p>
          <a:p>
            <a:pPr lvl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GB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n-GB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en-GB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187450" y="1052513"/>
            <a:ext cx="7716838" cy="4090987"/>
            <a:chOff x="1187450" y="1052513"/>
            <a:chExt cx="7716838" cy="3528615"/>
          </a:xfrm>
        </p:grpSpPr>
        <p:pic>
          <p:nvPicPr>
            <p:cNvPr id="7" name="Picture 12" descr="Picture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450" y="1052513"/>
              <a:ext cx="7716838" cy="331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Subtitle 2"/>
            <p:cNvSpPr txBox="1">
              <a:spLocks/>
            </p:cNvSpPr>
            <p:nvPr/>
          </p:nvSpPr>
          <p:spPr bwMode="auto">
            <a:xfrm>
              <a:off x="1403648" y="3429000"/>
              <a:ext cx="6336704" cy="1152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GB" sz="2800" dirty="0">
                  <a:latin typeface="Arial Narrow" pitchFamily="34" charset="0"/>
                </a:rPr>
                <a:t>The North West End of Life Care Programme for Care </a:t>
              </a:r>
              <a:r>
                <a:rPr lang="en-GB" sz="2800" dirty="0" smtClean="0">
                  <a:latin typeface="Arial Narrow" pitchFamily="34" charset="0"/>
                </a:rPr>
                <a:t>Homes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endParaRPr lang="en-GB" sz="2800" dirty="0" smtClean="0"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GB" sz="2800" dirty="0" smtClean="0">
                  <a:solidFill>
                    <a:srgbClr val="002060"/>
                  </a:solidFill>
                  <a:latin typeface="Arial Narrow" pitchFamily="34" charset="0"/>
                </a:rPr>
                <a:t>Step 6 workshop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331640" y="274638"/>
            <a:ext cx="7560840" cy="1143000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557338"/>
            <a:ext cx="8136904" cy="5026025"/>
          </a:xfrm>
        </p:spPr>
        <p:txBody>
          <a:bodyPr>
            <a:normAutofit/>
          </a:bodyPr>
          <a:lstStyle/>
          <a:p>
            <a:r>
              <a:rPr lang="en-GB" sz="2800" dirty="0"/>
              <a:t>Identify good practice for care of the deceased resident</a:t>
            </a:r>
          </a:p>
          <a:p>
            <a:r>
              <a:rPr lang="en-GB" sz="2800" dirty="0"/>
              <a:t>Respect individual faiths and beliefs to address an individual’s wishes</a:t>
            </a:r>
          </a:p>
          <a:p>
            <a:r>
              <a:rPr lang="en-GB" sz="2800" dirty="0"/>
              <a:t>Be able to provide information to families, significant others, staff and other residents</a:t>
            </a:r>
          </a:p>
          <a:p>
            <a:r>
              <a:rPr lang="en-GB" sz="2800" dirty="0"/>
              <a:t>Recognise the importance of, and offer, bereavement support to families, significant others, staff and other residents</a:t>
            </a:r>
          </a:p>
        </p:txBody>
      </p:sp>
    </p:spTree>
    <p:extLst>
      <p:ext uri="{BB962C8B-B14F-4D97-AF65-F5344CB8AC3E}">
        <p14:creationId xmlns:p14="http://schemas.microsoft.com/office/powerpoint/2010/main" val="8924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331640" y="274638"/>
            <a:ext cx="756084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of session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683568" y="1557339"/>
            <a:ext cx="8208912" cy="36718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Welcome back and recap on Step 5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Care of residents following death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Bereavement support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planning</a:t>
            </a:r>
          </a:p>
        </p:txBody>
      </p:sp>
    </p:spTree>
    <p:extLst>
      <p:ext uri="{BB962C8B-B14F-4D97-AF65-F5344CB8AC3E}">
        <p14:creationId xmlns:p14="http://schemas.microsoft.com/office/powerpoint/2010/main" val="38474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7704856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Care of the deceased person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8136904" cy="4741987"/>
          </a:xfrm>
        </p:spPr>
        <p:txBody>
          <a:bodyPr/>
          <a:lstStyle/>
          <a:p>
            <a:pPr eaLnBrk="1" hangingPunct="1"/>
            <a:r>
              <a:rPr lang="en-GB" sz="2800" dirty="0" smtClean="0"/>
              <a:t>Last offices</a:t>
            </a:r>
          </a:p>
          <a:p>
            <a:pPr eaLnBrk="1" hangingPunct="1"/>
            <a:r>
              <a:rPr lang="en-GB" sz="2800" dirty="0" smtClean="0"/>
              <a:t>Death must be verified before last offices can commence (Nurse Verification of Expected Death)</a:t>
            </a:r>
          </a:p>
          <a:p>
            <a:pPr eaLnBrk="1" hangingPunct="1"/>
            <a:r>
              <a:rPr lang="en-GB" sz="2800" dirty="0" smtClean="0"/>
              <a:t>Is there a need for referral to the coroner?</a:t>
            </a:r>
          </a:p>
          <a:p>
            <a:pPr eaLnBrk="1" hangingPunct="1"/>
            <a:r>
              <a:rPr lang="en-GB" sz="2800" dirty="0" smtClean="0"/>
              <a:t>Discuss any preferences with family i.e. religious or cultural requests</a:t>
            </a:r>
          </a:p>
          <a:p>
            <a:pPr eaLnBrk="1" hangingPunct="1"/>
            <a:r>
              <a:rPr lang="en-GB" sz="2800" dirty="0" smtClean="0"/>
              <a:t>Collect all equipment necessary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Ensure privacy &amp; dignity maintained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Referral to coroner means all equipment must be left in situ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7272808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Documentation and legalities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72816"/>
            <a:ext cx="8003232" cy="43533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Check requirements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Document everything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Allow for family time and support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Prompt family to inform funeral director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Ensure other agencies are informed of the death as appropriate i.e. DN, GP, Macmillan team 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12776"/>
            <a:ext cx="75608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9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488832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do we know about grief (different ‘models’)?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8003232" cy="4281339"/>
          </a:xfrm>
        </p:spPr>
        <p:txBody>
          <a:bodyPr/>
          <a:lstStyle/>
          <a:p>
            <a:pPr eaLnBrk="1" hangingPunct="1">
              <a:buNone/>
            </a:pPr>
            <a:r>
              <a:rPr lang="en-GB" dirty="0" smtClean="0">
                <a:solidFill>
                  <a:srgbClr val="7030A0"/>
                </a:solidFill>
              </a:rPr>
              <a:t>The stages:</a:t>
            </a:r>
          </a:p>
          <a:p>
            <a:pPr eaLnBrk="1" hangingPunct="1">
              <a:buNone/>
            </a:pPr>
            <a:endParaRPr lang="en-GB" sz="1200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GB" dirty="0" smtClean="0"/>
              <a:t>Denial</a:t>
            </a:r>
          </a:p>
          <a:p>
            <a:pPr eaLnBrk="1" hangingPunct="1"/>
            <a:r>
              <a:rPr lang="en-GB" dirty="0" smtClean="0"/>
              <a:t>Anger </a:t>
            </a:r>
          </a:p>
          <a:p>
            <a:pPr eaLnBrk="1" hangingPunct="1"/>
            <a:r>
              <a:rPr lang="en-GB" dirty="0" smtClean="0"/>
              <a:t>Bargaining</a:t>
            </a:r>
          </a:p>
          <a:p>
            <a:pPr eaLnBrk="1" hangingPunct="1"/>
            <a:r>
              <a:rPr lang="en-GB" dirty="0" smtClean="0"/>
              <a:t>Depression</a:t>
            </a:r>
          </a:p>
          <a:p>
            <a:pPr eaLnBrk="1" hangingPunct="1"/>
            <a:r>
              <a:rPr lang="en-GB" dirty="0" smtClean="0"/>
              <a:t>Acceptance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7632848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do we know about grief?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17410" name="Picture 2" descr="http://psycnet.apa.org/journals/gpr/9/1/images/gpr_9_1_48_fig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5753100" cy="40324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119675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Oscillation:</a:t>
            </a:r>
          </a:p>
          <a:p>
            <a:pPr algn="ctr"/>
            <a:r>
              <a:rPr lang="en-GB" dirty="0" smtClean="0">
                <a:solidFill>
                  <a:srgbClr val="00B050"/>
                </a:solidFill>
              </a:rPr>
              <a:t>Normal grief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58772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Disturbed oscillation: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Traumatic grief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7696" y="51571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Absent or inhibited grief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5157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Chronic grief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1CEF23FA0B3429B96123A3C79236C" ma:contentTypeVersion="11" ma:contentTypeDescription="Create a new document." ma:contentTypeScope="" ma:versionID="e2e2b4407d2d2fb3b12c415e9a472029">
  <xsd:schema xmlns:xsd="http://www.w3.org/2001/XMLSchema" xmlns:xs="http://www.w3.org/2001/XMLSchema" xmlns:p="http://schemas.microsoft.com/office/2006/metadata/properties" xmlns:ns3="3dd27dd8-1d95-4ec5-b1b1-f3959ebae561" targetNamespace="http://schemas.microsoft.com/office/2006/metadata/properties" ma:root="true" ma:fieldsID="8d29a925f2b7f339f01f1f905972cbe4" ns3:_="">
    <xsd:import namespace="3dd27dd8-1d95-4ec5-b1b1-f3959ebae5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27dd8-1d95-4ec5-b1b1-f3959ebae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E35692-19D2-45CC-92E8-080DF162E782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3dd27dd8-1d95-4ec5-b1b1-f3959ebae561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12BA9E4-37BB-440B-A836-A461FF7816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DF097F-30F8-4F5A-A1B9-6139B52FE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d27dd8-1d95-4ec5-b1b1-f3959ebae5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643</Words>
  <Application>Microsoft Office PowerPoint</Application>
  <PresentationFormat>On-screen Show (4:3)</PresentationFormat>
  <Paragraphs>105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Narrow</vt:lpstr>
      <vt:lpstr>Calibri</vt:lpstr>
      <vt:lpstr>Default Design</vt:lpstr>
      <vt:lpstr>N.B  The PowerPoint presentations included in this programme are for guidance only and facilitators/educators have permission to use their own ensuring the content and  outcomes of the programme are met.</vt:lpstr>
      <vt:lpstr>PowerPoint Presentation</vt:lpstr>
      <vt:lpstr>Objectives</vt:lpstr>
      <vt:lpstr>Plan of session</vt:lpstr>
      <vt:lpstr>Care of the deceased person</vt:lpstr>
      <vt:lpstr>Documentation and legalities</vt:lpstr>
      <vt:lpstr>PowerPoint Presentation</vt:lpstr>
      <vt:lpstr>What do we know about grief (different ‘models’)?</vt:lpstr>
      <vt:lpstr>What do we know about grief?</vt:lpstr>
      <vt:lpstr>And…</vt:lpstr>
      <vt:lpstr>‘Normal’ and ‘complicated’ grief</vt:lpstr>
      <vt:lpstr>Complicated grief</vt:lpstr>
      <vt:lpstr>What can we do?</vt:lpstr>
      <vt:lpstr>What kind of information might people need?</vt:lpstr>
      <vt:lpstr>Remembrance</vt:lpstr>
      <vt:lpstr>A bereavement policy/ statement?</vt:lpstr>
      <vt:lpstr>The Portfolio</vt:lpstr>
      <vt:lpstr>PowerPoint Presentation</vt:lpstr>
    </vt:vector>
  </TitlesOfParts>
  <Company>Warrington PCT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Steps to success in end of life care Residential homes</dc:title>
  <dc:creator>Administrator</dc:creator>
  <cp:lastModifiedBy>Lynne Partington</cp:lastModifiedBy>
  <cp:revision>57</cp:revision>
  <dcterms:created xsi:type="dcterms:W3CDTF">2011-06-24T10:22:21Z</dcterms:created>
  <dcterms:modified xsi:type="dcterms:W3CDTF">2022-03-15T21:49:33Z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0x010100DE81CEF23FA0B3429B96123A3C79236C</vt:lpwstr>
  </property>
</Properties>
</file>