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5"/>
  </p:notesMasterIdLst>
  <p:handoutMasterIdLst>
    <p:handoutMasterId r:id="rId36"/>
  </p:handoutMasterIdLst>
  <p:sldIdLst>
    <p:sldId id="395" r:id="rId5"/>
    <p:sldId id="396" r:id="rId6"/>
    <p:sldId id="397" r:id="rId7"/>
    <p:sldId id="398" r:id="rId8"/>
    <p:sldId id="390" r:id="rId9"/>
    <p:sldId id="391" r:id="rId10"/>
    <p:sldId id="392" r:id="rId11"/>
    <p:sldId id="393" r:id="rId12"/>
    <p:sldId id="394" r:id="rId13"/>
    <p:sldId id="400" r:id="rId14"/>
    <p:sldId id="381" r:id="rId15"/>
    <p:sldId id="266" r:id="rId16"/>
    <p:sldId id="265" r:id="rId17"/>
    <p:sldId id="272" r:id="rId18"/>
    <p:sldId id="268" r:id="rId19"/>
    <p:sldId id="278" r:id="rId20"/>
    <p:sldId id="384" r:id="rId21"/>
    <p:sldId id="401" r:id="rId22"/>
    <p:sldId id="385" r:id="rId23"/>
    <p:sldId id="373" r:id="rId24"/>
    <p:sldId id="374" r:id="rId25"/>
    <p:sldId id="375" r:id="rId26"/>
    <p:sldId id="261" r:id="rId27"/>
    <p:sldId id="322" r:id="rId28"/>
    <p:sldId id="360" r:id="rId29"/>
    <p:sldId id="262" r:id="rId30"/>
    <p:sldId id="387" r:id="rId31"/>
    <p:sldId id="314" r:id="rId32"/>
    <p:sldId id="316" r:id="rId33"/>
    <p:sldId id="399" r:id="rId34"/>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CD3B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054C5-1ACD-431D-957E-F92ED5636F65}" v="1" dt="2022-08-26T13:05:53.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58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65BA67B-4911-4030-997A-55C8D007CD5B}" type="datetimeFigureOut">
              <a:rPr lang="en-GB" smtClean="0"/>
              <a:pPr/>
              <a:t>26/08/2022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F59D6DB-46ED-4F46-8506-500FEC1EA113}" type="slidenum">
              <a:rPr lang="en-GB" smtClean="0"/>
              <a:pPr/>
              <a:t>‹#›</a:t>
            </a:fld>
            <a:endParaRPr lang="en-GB"/>
          </a:p>
        </p:txBody>
      </p:sp>
    </p:spTree>
    <p:extLst>
      <p:ext uri="{BB962C8B-B14F-4D97-AF65-F5344CB8AC3E}">
        <p14:creationId xmlns:p14="http://schemas.microsoft.com/office/powerpoint/2010/main" val="3849076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638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003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639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639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817F775-8D11-42BD-BFD2-AAB2103D674C}" type="slidenum">
              <a:rPr lang="en-GB"/>
              <a:pPr>
                <a:defRPr/>
              </a:pPr>
              <a:t>‹#›</a:t>
            </a:fld>
            <a:endParaRPr lang="en-GB"/>
          </a:p>
        </p:txBody>
      </p:sp>
    </p:spTree>
    <p:extLst>
      <p:ext uri="{BB962C8B-B14F-4D97-AF65-F5344CB8AC3E}">
        <p14:creationId xmlns:p14="http://schemas.microsoft.com/office/powerpoint/2010/main" val="3186318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miter lim="800000"/>
            <a:headEnd/>
            <a:tailEnd/>
          </a:ln>
        </p:spPr>
        <p:txBody>
          <a:bodyPr/>
          <a:lstStyle/>
          <a:p>
            <a:fld id="{961D6A53-2C35-4BFE-B25D-EA525E3EEFCD}" type="slidenum">
              <a:rPr lang="en-GB"/>
              <a:pPr/>
              <a:t>14</a:t>
            </a:fld>
            <a:endParaRPr lang="en-GB"/>
          </a:p>
        </p:txBody>
      </p:sp>
      <p:sp>
        <p:nvSpPr>
          <p:cNvPr id="102403" name="Slide Image Placeholder 1"/>
          <p:cNvSpPr>
            <a:spLocks noGrp="1" noRot="1" noChangeAspect="1" noTextEdit="1"/>
          </p:cNvSpPr>
          <p:nvPr>
            <p:ph type="sldImg"/>
          </p:nvPr>
        </p:nvSpPr>
        <p:spPr>
          <a:ln/>
        </p:spPr>
      </p:sp>
      <p:sp>
        <p:nvSpPr>
          <p:cNvPr id="102404" name="Notes Placeholder 2"/>
          <p:cNvSpPr>
            <a:spLocks noGrp="1"/>
          </p:cNvSpPr>
          <p:nvPr>
            <p:ph type="body" idx="1"/>
          </p:nvPr>
        </p:nvSpPr>
        <p:spPr>
          <a:noFill/>
        </p:spPr>
        <p:txBody>
          <a:bodyPr/>
          <a:lstStyle/>
          <a:p>
            <a:pPr lvl="2" eaLnBrk="1" hangingPunct="1">
              <a:lnSpc>
                <a:spcPct val="90000"/>
              </a:lnSpc>
              <a:spcBef>
                <a:spcPct val="0"/>
              </a:spcBef>
            </a:pPr>
            <a:r>
              <a:rPr lang="en-GB"/>
              <a:t>Patient becomes more withdrawn</a:t>
            </a:r>
          </a:p>
          <a:p>
            <a:pPr lvl="2" eaLnBrk="1" hangingPunct="1">
              <a:lnSpc>
                <a:spcPct val="90000"/>
              </a:lnSpc>
              <a:spcBef>
                <a:spcPct val="0"/>
              </a:spcBef>
            </a:pPr>
            <a:r>
              <a:rPr lang="en-GB"/>
              <a:t>Dozes off in the middle of a sentence</a:t>
            </a:r>
          </a:p>
          <a:p>
            <a:pPr lvl="2" eaLnBrk="1" hangingPunct="1">
              <a:lnSpc>
                <a:spcPct val="90000"/>
              </a:lnSpc>
              <a:spcBef>
                <a:spcPct val="0"/>
              </a:spcBef>
            </a:pPr>
            <a:r>
              <a:rPr lang="en-GB"/>
              <a:t>Sleeps for much of the day</a:t>
            </a:r>
          </a:p>
          <a:p>
            <a:pPr eaLnBrk="1" hangingPunct="1">
              <a:spcBef>
                <a:spcPct val="0"/>
              </a:spcBef>
            </a:pPr>
            <a:endParaRPr lang="en-GB"/>
          </a:p>
        </p:txBody>
      </p:sp>
      <p:sp>
        <p:nvSpPr>
          <p:cNvPr id="102405" name="Slide Number Placeholder 3"/>
          <p:cNvSpPr txBox="1">
            <a:spLocks noGrp="1"/>
          </p:cNvSpPr>
          <p:nvPr/>
        </p:nvSpPr>
        <p:spPr bwMode="auto">
          <a:xfrm>
            <a:off x="3850443" y="9428583"/>
            <a:ext cx="2945659" cy="496332"/>
          </a:xfrm>
          <a:prstGeom prst="rect">
            <a:avLst/>
          </a:prstGeom>
          <a:noFill/>
          <a:ln w="9525">
            <a:noFill/>
            <a:miter lim="800000"/>
            <a:headEnd/>
            <a:tailEnd/>
          </a:ln>
        </p:spPr>
        <p:txBody>
          <a:bodyPr anchor="b"/>
          <a:lstStyle/>
          <a:p>
            <a:pPr algn="r"/>
            <a:fld id="{9138867F-A29D-4455-8148-D69B3059428C}" type="slidenum">
              <a:rPr lang="en-GB" sz="1200">
                <a:latin typeface="Calibri" pitchFamily="34" charset="0"/>
              </a:rPr>
              <a:pPr algn="r"/>
              <a:t>14</a:t>
            </a:fld>
            <a:endParaRPr lang="en-GB" sz="1200">
              <a:latin typeface="Calibri" pitchFamily="34" charset="0"/>
            </a:endParaRPr>
          </a:p>
        </p:txBody>
      </p:sp>
    </p:spTree>
    <p:extLst>
      <p:ext uri="{BB962C8B-B14F-4D97-AF65-F5344CB8AC3E}">
        <p14:creationId xmlns:p14="http://schemas.microsoft.com/office/powerpoint/2010/main" val="238018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miter lim="800000"/>
            <a:headEnd/>
            <a:tailEnd/>
          </a:ln>
        </p:spPr>
        <p:txBody>
          <a:bodyPr/>
          <a:lstStyle/>
          <a:p>
            <a:fld id="{1A7D1F71-AFAD-4CB0-88A8-BDD34148C7AC}" type="slidenum">
              <a:rPr lang="en-GB"/>
              <a:pPr/>
              <a:t>15</a:t>
            </a:fld>
            <a:endParaRPr lang="en-GB"/>
          </a:p>
        </p:txBody>
      </p:sp>
      <p:sp>
        <p:nvSpPr>
          <p:cNvPr id="101379" name="Rectangle 7"/>
          <p:cNvSpPr txBox="1">
            <a:spLocks noGrp="1" noChangeArrowheads="1"/>
          </p:cNvSpPr>
          <p:nvPr/>
        </p:nvSpPr>
        <p:spPr bwMode="auto">
          <a:xfrm>
            <a:off x="3850443" y="9428583"/>
            <a:ext cx="2945659" cy="496332"/>
          </a:xfrm>
          <a:prstGeom prst="rect">
            <a:avLst/>
          </a:prstGeom>
          <a:noFill/>
          <a:ln w="9525">
            <a:noFill/>
            <a:miter lim="800000"/>
            <a:headEnd/>
            <a:tailEnd/>
          </a:ln>
        </p:spPr>
        <p:txBody>
          <a:bodyPr anchor="b"/>
          <a:lstStyle/>
          <a:p>
            <a:pPr algn="r"/>
            <a:fld id="{DACBA4D6-5E2B-4AA7-9562-370E449E8882}" type="slidenum">
              <a:rPr lang="en-GB" sz="1200">
                <a:latin typeface="Calibri" pitchFamily="34" charset="0"/>
              </a:rPr>
              <a:pPr algn="r"/>
              <a:t>15</a:t>
            </a:fld>
            <a:endParaRPr lang="en-GB" sz="1200">
              <a:latin typeface="Calibri" pitchFamily="34" charset="0"/>
            </a:endParaRPr>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p:spPr>
        <p:txBody>
          <a:bodyPr/>
          <a:lstStyle/>
          <a:p>
            <a:pPr eaLnBrk="1" hangingPunct="1">
              <a:spcBef>
                <a:spcPct val="0"/>
              </a:spcBef>
            </a:pPr>
            <a:r>
              <a:rPr lang="en-GB"/>
              <a:t>Cancer patients undergo an accelerated decline in the final weeks to months. Usually 1-2 months. As Paul Glare says in 2008:</a:t>
            </a:r>
          </a:p>
          <a:p>
            <a:pPr eaLnBrk="1" hangingPunct="1">
              <a:spcBef>
                <a:spcPct val="0"/>
              </a:spcBef>
            </a:pPr>
            <a:r>
              <a:rPr lang="en-GB"/>
              <a:t>“The challenge for clinicians caring for advanced cancer patients is identifying when the accelerated, irreversible decline is occurring rather than an acute and irreversible event.”</a:t>
            </a:r>
          </a:p>
          <a:p>
            <a:pPr eaLnBrk="1" hangingPunct="1">
              <a:spcBef>
                <a:spcPct val="0"/>
              </a:spcBef>
            </a:pPr>
            <a:endParaRPr lang="en-GB"/>
          </a:p>
          <a:p>
            <a:pPr eaLnBrk="1" hangingPunct="1">
              <a:spcBef>
                <a:spcPct val="0"/>
              </a:spcBef>
            </a:pPr>
            <a:r>
              <a:rPr lang="en-GB"/>
              <a:t>In cancer rate of change is important “patients whose decline is rapidly changing will die sooner than those with otherwise identical clinical parameters but who decline more slowly” (25) Palliative Care perspectives by James Halenbeck. Chapter 2: Dying trajectories and prognostication.</a:t>
            </a:r>
          </a:p>
          <a:p>
            <a:pPr eaLnBrk="1" hangingPunct="1">
              <a:spcBef>
                <a:spcPct val="0"/>
              </a:spcBef>
            </a:pPr>
            <a:r>
              <a:rPr lang="en-GB"/>
              <a:t>This should make prognostication easier But………</a:t>
            </a:r>
          </a:p>
        </p:txBody>
      </p:sp>
    </p:spTree>
    <p:extLst>
      <p:ext uri="{BB962C8B-B14F-4D97-AF65-F5344CB8AC3E}">
        <p14:creationId xmlns:p14="http://schemas.microsoft.com/office/powerpoint/2010/main" val="362949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80C52-C93C-43F9-9083-292E7C55C2B4}" type="slidenum">
              <a:rPr lang="en-GB"/>
              <a:pPr/>
              <a:t>19</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6222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6B0E1-C650-4537-B1E5-219617426E65}" type="slidenum">
              <a:rPr lang="en-GB"/>
              <a:pPr/>
              <a:t>20</a:t>
            </a:fld>
            <a:endParaRPr lang="en-GB"/>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4741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F58412-E714-4DAC-ACF7-574EB6484BE8}" type="slidenum">
              <a:rPr lang="en-GB"/>
              <a:pPr/>
              <a:t>21</a:t>
            </a:fld>
            <a:endParaRPr lang="en-GB"/>
          </a:p>
        </p:txBody>
      </p:sp>
      <p:sp>
        <p:nvSpPr>
          <p:cNvPr id="112642" name="Rectangle 2"/>
          <p:cNvSpPr txBox="1">
            <a:spLocks noGrp="1" noRot="1" noChangeAspect="1" noChangeArrowheads="1" noTextEdit="1"/>
          </p:cNvSpPr>
          <p:nvPr>
            <p:ph type="sldImg"/>
          </p:nvPr>
        </p:nvSpPr>
        <p:spPr>
          <a:xfrm>
            <a:off x="0" y="754063"/>
            <a:ext cx="1588" cy="3175"/>
          </a:xfrm>
          <a:ln/>
        </p:spPr>
      </p:sp>
      <p:sp>
        <p:nvSpPr>
          <p:cNvPr id="112643" name="Rectangle 3"/>
          <p:cNvSpPr txBox="1">
            <a:spLocks noGrp="1" noChangeArrowheads="1"/>
          </p:cNvSpPr>
          <p:nvPr>
            <p:ph type="body" idx="1"/>
          </p:nvPr>
        </p:nvSpPr>
        <p:spPr>
          <a:xfrm>
            <a:off x="679768" y="4715154"/>
            <a:ext cx="5438140" cy="4368755"/>
          </a:xfrm>
          <a:ln/>
        </p:spPr>
        <p:txBody>
          <a:bodyPr wrap="none" anchor="ctr"/>
          <a:lstStyle/>
          <a:p>
            <a:endParaRPr lang="en-US"/>
          </a:p>
        </p:txBody>
      </p:sp>
    </p:spTree>
    <p:extLst>
      <p:ext uri="{BB962C8B-B14F-4D97-AF65-F5344CB8AC3E}">
        <p14:creationId xmlns:p14="http://schemas.microsoft.com/office/powerpoint/2010/main" val="376678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6DC77-A0A4-477D-8BB7-4056DCE6B75C}" type="slidenum">
              <a:rPr lang="en-GB"/>
              <a:pPr/>
              <a:t>22</a:t>
            </a:fld>
            <a:endParaRPr lang="en-GB"/>
          </a:p>
        </p:txBody>
      </p:sp>
      <p:sp>
        <p:nvSpPr>
          <p:cNvPr id="90114" name="Rectangle 2"/>
          <p:cNvSpPr txBox="1">
            <a:spLocks noGrp="1" noRot="1" noChangeAspect="1" noChangeArrowheads="1" noTextEdit="1"/>
          </p:cNvSpPr>
          <p:nvPr>
            <p:ph type="sldImg"/>
          </p:nvPr>
        </p:nvSpPr>
        <p:spPr>
          <a:xfrm>
            <a:off x="0" y="754063"/>
            <a:ext cx="1588" cy="3175"/>
          </a:xfrm>
          <a:ln/>
        </p:spPr>
      </p:sp>
      <p:sp>
        <p:nvSpPr>
          <p:cNvPr id="90115" name="Rectangle 3"/>
          <p:cNvSpPr txBox="1">
            <a:spLocks noGrp="1" noChangeArrowheads="1"/>
          </p:cNvSpPr>
          <p:nvPr>
            <p:ph type="body" idx="1"/>
          </p:nvPr>
        </p:nvSpPr>
        <p:spPr>
          <a:ln/>
        </p:spPr>
        <p:txBody>
          <a:bodyPr wrap="none" anchor="ctr"/>
          <a:lstStyle/>
          <a:p>
            <a:endParaRPr lang="en-US"/>
          </a:p>
        </p:txBody>
      </p:sp>
    </p:spTree>
    <p:extLst>
      <p:ext uri="{BB962C8B-B14F-4D97-AF65-F5344CB8AC3E}">
        <p14:creationId xmlns:p14="http://schemas.microsoft.com/office/powerpoint/2010/main" val="1691746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DD2FF02-29F6-43A3-942E-A396655CF900}" type="slidenum">
              <a:rPr lang="en-GB" smtClean="0"/>
              <a:pPr>
                <a:defRPr/>
              </a:pPr>
              <a:t>‹#›</a:t>
            </a:fld>
            <a:endParaRPr lang="en-GB"/>
          </a:p>
        </p:txBody>
      </p:sp>
      <p:pic>
        <p:nvPicPr>
          <p:cNvPr id="7"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8"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10" name="Object 3"/>
          <p:cNvPicPr>
            <a:picLocks noChangeArrowheads="1"/>
          </p:cNvPicPr>
          <p:nvPr userDrawn="1"/>
        </p:nvPicPr>
        <p:blipFill>
          <a:blip r:embed="rId2" cstate="print"/>
          <a:srcRect t="-496" b="-793"/>
          <a:stretch>
            <a:fillRect/>
          </a:stretch>
        </p:blipFill>
        <p:spPr bwMode="auto">
          <a:xfrm>
            <a:off x="-1" y="416719"/>
            <a:ext cx="1304925" cy="12954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4CE614-8EF1-418D-932B-A030FA2B8028}"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307D1A3-42D5-4E4D-892F-BC48B9323215}"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C507F6-76ED-49A3-89CA-568E282B23FF}"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34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2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87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4924" y="274638"/>
            <a:ext cx="7381876" cy="1143000"/>
          </a:xfrm>
        </p:spPr>
        <p:txBody>
          <a:bodyPr>
            <a:normAutofit/>
          </a:bodyPr>
          <a:lstStyle>
            <a:lvl1pPr>
              <a:defRPr sz="360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C5BBF4E-312F-4EFF-976B-1C47048E315B}" type="slidenum">
              <a:rPr lang="en-GB" smtClean="0"/>
              <a:pPr>
                <a:defRPr/>
              </a:pPr>
              <a:t>‹#›</a:t>
            </a:fld>
            <a:endParaRPr lang="en-GB"/>
          </a:p>
        </p:txBody>
      </p:sp>
      <p:pic>
        <p:nvPicPr>
          <p:cNvPr id="7"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8"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9" name="Object 3"/>
          <p:cNvPicPr>
            <a:picLocks noChangeArrowheads="1"/>
          </p:cNvPicPr>
          <p:nvPr userDrawn="1"/>
        </p:nvPicPr>
        <p:blipFill>
          <a:blip r:embed="rId2" cstate="print"/>
          <a:srcRect t="-496" b="-793"/>
          <a:stretch>
            <a:fillRect/>
          </a:stretch>
        </p:blipFill>
        <p:spPr bwMode="auto">
          <a:xfrm>
            <a:off x="-1" y="416719"/>
            <a:ext cx="1304925" cy="1295400"/>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FDF697A-E876-4FC0-B756-5E3E7CB64A67}"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1AE0E0E8-4246-448A-9E80-653C3D410582}"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ADA5625C-F968-40F5-AFD6-DE0D82C92932}"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28989F6-1B7C-4047-936B-56AC2FCE3BA0}"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96303BC7-ABD3-4975-A637-F1C23B3F1B82}" type="slidenum">
              <a:rPr lang="en-GB" smtClean="0"/>
              <a:pPr>
                <a:defRPr/>
              </a:pPr>
              <a:t>‹#›</a:t>
            </a:fld>
            <a:endParaRPr lang="en-GB"/>
          </a:p>
        </p:txBody>
      </p:sp>
      <p:pic>
        <p:nvPicPr>
          <p:cNvPr id="5"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6"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7" name="Object 3"/>
          <p:cNvPicPr>
            <a:picLocks noChangeArrowheads="1"/>
          </p:cNvPicPr>
          <p:nvPr userDrawn="1"/>
        </p:nvPicPr>
        <p:blipFill>
          <a:blip r:embed="rId2" cstate="print"/>
          <a:srcRect t="-496" b="-793"/>
          <a:stretch>
            <a:fillRect/>
          </a:stretch>
        </p:blipFill>
        <p:spPr bwMode="auto">
          <a:xfrm>
            <a:off x="-1" y="418307"/>
            <a:ext cx="1304925" cy="1295400"/>
          </a:xfrm>
          <a:prstGeom prst="rect">
            <a:avLst/>
          </a:prstGeom>
          <a:noFill/>
          <a:ln w="9525">
            <a:noFill/>
            <a:miter lim="800000"/>
            <a:headEnd/>
            <a:tailEnd/>
          </a:ln>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FAB7FF8-F521-4D8F-884F-E48C9A85D9D7}"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25F625A-F31E-485D-BE51-71BB368C1B65}"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7704" y="274638"/>
            <a:ext cx="6779096"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2E5FBE4-F328-49DE-8014-2D844B2DFCE9}"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lstStyle/>
          <a:p>
            <a:pPr algn="l"/>
            <a:r>
              <a:rPr lang="en-GB" sz="1800" dirty="0">
                <a:latin typeface="Arial" panose="020B0604020202020204" pitchFamily="34" charset="0"/>
                <a:cs typeface="Arial" panose="020B0604020202020204" pitchFamily="34" charset="0"/>
              </a:rPr>
              <a:t>N.B </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The PowerPoint presentations included in this programme are for guidance only and facilitators/educators have permission to use their own ensuring the content and  outcomes of the programme are met.</a:t>
            </a:r>
          </a:p>
        </p:txBody>
      </p:sp>
      <p:sp>
        <p:nvSpPr>
          <p:cNvPr id="3" name="Subtitle 2"/>
          <p:cNvSpPr>
            <a:spLocks noGrp="1"/>
          </p:cNvSpPr>
          <p:nvPr>
            <p:ph type="subTitle" idx="1"/>
          </p:nvPr>
        </p:nvSpPr>
        <p:spPr/>
        <p:txBody>
          <a:bodyPr/>
          <a:lstStyle/>
          <a:p>
            <a:r>
              <a:rPr lang="en-GB" sz="1800" dirty="0">
                <a:latin typeface="Arial" panose="020B0604020202020204" pitchFamily="34" charset="0"/>
                <a:cs typeface="Arial" panose="020B0604020202020204" pitchFamily="34" charset="0"/>
              </a:rPr>
              <a:t>Disclaimer: It is the responsibility of the provider organisation and those delivering the programme to ensure educators/facilitators have the appropriate skills,  knowledge and competencies to deliver the programme and support the organisations undertaking the programme. </a:t>
            </a:r>
          </a:p>
        </p:txBody>
      </p:sp>
    </p:spTree>
    <p:extLst>
      <p:ext uri="{BB962C8B-B14F-4D97-AF65-F5344CB8AC3E}">
        <p14:creationId xmlns:p14="http://schemas.microsoft.com/office/powerpoint/2010/main" val="297349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548680"/>
            <a:ext cx="5760640" cy="6048672"/>
          </a:xfrm>
          <a:prstGeom prst="rect">
            <a:avLst/>
          </a:prstGeom>
        </p:spPr>
      </p:pic>
      <p:sp>
        <p:nvSpPr>
          <p:cNvPr id="7" name="TextBox 6"/>
          <p:cNvSpPr txBox="1"/>
          <p:nvPr/>
        </p:nvSpPr>
        <p:spPr>
          <a:xfrm rot="3801257">
            <a:off x="1817087" y="3774450"/>
            <a:ext cx="2404826" cy="523220"/>
          </a:xfrm>
          <a:prstGeom prst="rect">
            <a:avLst/>
          </a:prstGeom>
          <a:noFill/>
        </p:spPr>
        <p:txBody>
          <a:bodyPr wrap="none" rtlCol="0">
            <a:spAutoFit/>
          </a:bodyPr>
          <a:lstStyle/>
          <a:p>
            <a:r>
              <a:rPr lang="en-GB" sz="2800" dirty="0"/>
              <a:t>Communicate</a:t>
            </a:r>
          </a:p>
        </p:txBody>
      </p:sp>
      <p:sp>
        <p:nvSpPr>
          <p:cNvPr id="8" name="TextBox 7"/>
          <p:cNvSpPr txBox="1"/>
          <p:nvPr/>
        </p:nvSpPr>
        <p:spPr>
          <a:xfrm rot="16200000">
            <a:off x="2842708" y="2071359"/>
            <a:ext cx="1904028" cy="523220"/>
          </a:xfrm>
          <a:prstGeom prst="rect">
            <a:avLst/>
          </a:prstGeom>
          <a:noFill/>
        </p:spPr>
        <p:txBody>
          <a:bodyPr wrap="square" rtlCol="0">
            <a:spAutoFit/>
          </a:bodyPr>
          <a:lstStyle/>
          <a:p>
            <a:r>
              <a:rPr lang="en-GB" sz="2800" dirty="0"/>
              <a:t>Recognise</a:t>
            </a:r>
          </a:p>
        </p:txBody>
      </p:sp>
      <p:sp>
        <p:nvSpPr>
          <p:cNvPr id="9" name="TextBox 8"/>
          <p:cNvSpPr txBox="1"/>
          <p:nvPr/>
        </p:nvSpPr>
        <p:spPr>
          <a:xfrm rot="16200000">
            <a:off x="3910762" y="1462945"/>
            <a:ext cx="1324402" cy="523220"/>
          </a:xfrm>
          <a:prstGeom prst="rect">
            <a:avLst/>
          </a:prstGeom>
          <a:noFill/>
        </p:spPr>
        <p:txBody>
          <a:bodyPr wrap="none" rtlCol="0">
            <a:spAutoFit/>
          </a:bodyPr>
          <a:lstStyle/>
          <a:p>
            <a:r>
              <a:rPr lang="en-GB" sz="2800" dirty="0"/>
              <a:t>Involve</a:t>
            </a:r>
          </a:p>
        </p:txBody>
      </p:sp>
      <p:sp>
        <p:nvSpPr>
          <p:cNvPr id="10" name="TextBox 9"/>
          <p:cNvSpPr txBox="1"/>
          <p:nvPr/>
        </p:nvSpPr>
        <p:spPr>
          <a:xfrm rot="16200000">
            <a:off x="4598595" y="1945487"/>
            <a:ext cx="1444626" cy="523220"/>
          </a:xfrm>
          <a:prstGeom prst="rect">
            <a:avLst/>
          </a:prstGeom>
          <a:noFill/>
        </p:spPr>
        <p:txBody>
          <a:bodyPr wrap="none" rtlCol="0">
            <a:spAutoFit/>
          </a:bodyPr>
          <a:lstStyle/>
          <a:p>
            <a:r>
              <a:rPr lang="en-GB" sz="2800" dirty="0"/>
              <a:t>Support</a:t>
            </a:r>
          </a:p>
        </p:txBody>
      </p:sp>
      <p:sp>
        <p:nvSpPr>
          <p:cNvPr id="11" name="TextBox 10"/>
          <p:cNvSpPr txBox="1"/>
          <p:nvPr/>
        </p:nvSpPr>
        <p:spPr>
          <a:xfrm rot="16200000">
            <a:off x="5589572" y="2171736"/>
            <a:ext cx="904415" cy="523220"/>
          </a:xfrm>
          <a:prstGeom prst="rect">
            <a:avLst/>
          </a:prstGeom>
          <a:noFill/>
        </p:spPr>
        <p:txBody>
          <a:bodyPr wrap="none" rtlCol="0">
            <a:spAutoFit/>
          </a:bodyPr>
          <a:lstStyle/>
          <a:p>
            <a:r>
              <a:rPr lang="en-GB" sz="2800" dirty="0"/>
              <a:t>Plan</a:t>
            </a:r>
          </a:p>
        </p:txBody>
      </p:sp>
      <p:sp>
        <p:nvSpPr>
          <p:cNvPr id="12" name="TextBox 11"/>
          <p:cNvSpPr txBox="1"/>
          <p:nvPr/>
        </p:nvSpPr>
        <p:spPr>
          <a:xfrm>
            <a:off x="3673037" y="4897061"/>
            <a:ext cx="2323072" cy="1015663"/>
          </a:xfrm>
          <a:prstGeom prst="rect">
            <a:avLst/>
          </a:prstGeom>
          <a:noFill/>
        </p:spPr>
        <p:txBody>
          <a:bodyPr wrap="none" rtlCol="0">
            <a:spAutoFit/>
          </a:bodyPr>
          <a:lstStyle/>
          <a:p>
            <a:pPr algn="ctr"/>
            <a:r>
              <a:rPr lang="en-GB" sz="2000" dirty="0"/>
              <a:t>The Five Priorities </a:t>
            </a:r>
          </a:p>
          <a:p>
            <a:pPr algn="ctr"/>
            <a:r>
              <a:rPr lang="en-GB" sz="2000" dirty="0"/>
              <a:t>for end of life </a:t>
            </a:r>
          </a:p>
          <a:p>
            <a:pPr algn="ctr"/>
            <a:r>
              <a:rPr lang="en-GB" sz="2000" dirty="0"/>
              <a:t>care</a:t>
            </a:r>
          </a:p>
        </p:txBody>
      </p:sp>
    </p:spTree>
    <p:extLst>
      <p:ext uri="{BB962C8B-B14F-4D97-AF65-F5344CB8AC3E}">
        <p14:creationId xmlns:p14="http://schemas.microsoft.com/office/powerpoint/2010/main" val="254695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Recognising when an individual enters the dying phase</a:t>
            </a:r>
          </a:p>
        </p:txBody>
      </p:sp>
      <p:sp>
        <p:nvSpPr>
          <p:cNvPr id="3" name="Content Placeholder 2"/>
          <p:cNvSpPr>
            <a:spLocks noGrp="1"/>
          </p:cNvSpPr>
          <p:nvPr>
            <p:ph idx="1"/>
          </p:nvPr>
        </p:nvSpPr>
        <p:spPr>
          <a:xfrm>
            <a:off x="971600" y="1916832"/>
            <a:ext cx="7715200" cy="4209331"/>
          </a:xfrm>
        </p:spPr>
        <p:txBody>
          <a:bodyPr/>
          <a:lstStyle/>
          <a:p>
            <a:r>
              <a:rPr lang="en-GB" dirty="0"/>
              <a:t>The use of a syringe pump at the end of life</a:t>
            </a:r>
          </a:p>
          <a:p>
            <a:r>
              <a:rPr lang="en-GB" dirty="0"/>
              <a:t>Recognising and acting on actions to take when an individual is dying</a:t>
            </a:r>
          </a:p>
          <a:p>
            <a:r>
              <a:rPr lang="en-GB" dirty="0"/>
              <a:t>What are end of life care plans for the dying patient (or equivalent)</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31640" y="276225"/>
            <a:ext cx="7560840" cy="15557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3600" kern="1200" dirty="0">
                <a:ln w="6350">
                  <a:noFill/>
                </a:ln>
                <a:solidFill>
                  <a:schemeClr val="tx2"/>
                </a:solidFill>
                <a:latin typeface="Arial" panose="020B0604020202020204" pitchFamily="34" charset="0"/>
                <a:cs typeface="Arial" panose="020B0604020202020204" pitchFamily="34" charset="0"/>
              </a:rPr>
              <a:t>Recognising when </a:t>
            </a:r>
            <a:r>
              <a:rPr lang="en-GB" sz="3600" dirty="0">
                <a:ln w="6350">
                  <a:noFill/>
                </a:ln>
                <a:solidFill>
                  <a:schemeClr val="tx2"/>
                </a:solidFill>
                <a:latin typeface="Arial" panose="020B0604020202020204" pitchFamily="34" charset="0"/>
                <a:cs typeface="Arial" panose="020B0604020202020204" pitchFamily="34" charset="0"/>
              </a:rPr>
              <a:t>an individual</a:t>
            </a:r>
            <a:r>
              <a:rPr lang="en-GB" sz="3600" kern="1200" dirty="0">
                <a:ln w="6350">
                  <a:noFill/>
                </a:ln>
                <a:solidFill>
                  <a:schemeClr val="tx2"/>
                </a:solidFill>
                <a:latin typeface="Arial" panose="020B0604020202020204" pitchFamily="34" charset="0"/>
                <a:cs typeface="Arial" panose="020B0604020202020204" pitchFamily="34" charset="0"/>
              </a:rPr>
              <a:t> is dying - Why is it important?</a:t>
            </a:r>
          </a:p>
        </p:txBody>
      </p:sp>
      <p:sp>
        <p:nvSpPr>
          <p:cNvPr id="12291" name="Content Placeholder 2"/>
          <p:cNvSpPr>
            <a:spLocks noGrp="1"/>
          </p:cNvSpPr>
          <p:nvPr>
            <p:ph idx="4294967295"/>
          </p:nvPr>
        </p:nvSpPr>
        <p:spPr>
          <a:xfrm>
            <a:off x="971600" y="1600200"/>
            <a:ext cx="7258000" cy="4525963"/>
          </a:xfrm>
        </p:spPr>
        <p:txBody>
          <a:bodyPr/>
          <a:lstStyle/>
          <a:p>
            <a:pPr marL="547688" indent="-411163" eaLnBrk="1" hangingPunct="1"/>
            <a:endParaRPr lang="en-GB" dirty="0"/>
          </a:p>
          <a:p>
            <a:pPr marL="547688" indent="-411163" eaLnBrk="1" hangingPunct="1"/>
            <a:r>
              <a:rPr lang="en-GB" dirty="0"/>
              <a:t>Permits appropriate treatment</a:t>
            </a:r>
          </a:p>
          <a:p>
            <a:pPr marL="547688" indent="-411163" eaLnBrk="1" hangingPunct="1"/>
            <a:r>
              <a:rPr lang="en-GB" dirty="0"/>
              <a:t>Prevents inappropriate treatment</a:t>
            </a:r>
          </a:p>
          <a:p>
            <a:pPr marL="547688" indent="-411163" eaLnBrk="1" hangingPunct="1"/>
            <a:r>
              <a:rPr lang="en-GB" dirty="0"/>
              <a:t>“Missed diagnosis” </a:t>
            </a:r>
          </a:p>
          <a:p>
            <a:pPr marL="868363" lvl="1" indent="-282575" eaLnBrk="1" hangingPunct="1"/>
            <a:r>
              <a:rPr lang="en-GB" dirty="0"/>
              <a:t>leads to conflict within the clinical team</a:t>
            </a:r>
          </a:p>
          <a:p>
            <a:pPr marL="868363" lvl="1" indent="-282575" eaLnBrk="1" hangingPunct="1"/>
            <a:r>
              <a:rPr lang="en-GB" dirty="0"/>
              <a:t>leads to conflict with individuals and relatives</a:t>
            </a:r>
          </a:p>
          <a:p>
            <a:pPr marL="547688" indent="-411163" eaLnBrk="1" hangingPunct="1"/>
            <a:endParaRPr lang="en-GB"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331640" y="274638"/>
            <a:ext cx="7488832"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3600" dirty="0">
                <a:ln w="6350">
                  <a:noFill/>
                </a:ln>
                <a:solidFill>
                  <a:schemeClr val="tx2"/>
                </a:solidFill>
                <a:latin typeface="Arial" panose="020B0604020202020204" pitchFamily="34" charset="0"/>
                <a:cs typeface="Arial" panose="020B0604020202020204" pitchFamily="34" charset="0"/>
              </a:rPr>
              <a:t>The l</a:t>
            </a:r>
            <a:r>
              <a:rPr lang="en-GB" sz="3600" kern="1200" dirty="0">
                <a:ln w="6350">
                  <a:noFill/>
                </a:ln>
                <a:solidFill>
                  <a:schemeClr val="tx2"/>
                </a:solidFill>
                <a:latin typeface="Arial" panose="020B0604020202020204" pitchFamily="34" charset="0"/>
                <a:cs typeface="Arial" panose="020B0604020202020204" pitchFamily="34" charset="0"/>
              </a:rPr>
              <a:t>ast </a:t>
            </a:r>
            <a:r>
              <a:rPr lang="en-GB" sz="3600" dirty="0">
                <a:ln w="6350">
                  <a:noFill/>
                </a:ln>
                <a:solidFill>
                  <a:schemeClr val="tx2"/>
                </a:solidFill>
                <a:latin typeface="Arial" panose="020B0604020202020204" pitchFamily="34" charset="0"/>
                <a:cs typeface="Arial" panose="020B0604020202020204" pitchFamily="34" charset="0"/>
              </a:rPr>
              <a:t>d</a:t>
            </a:r>
            <a:r>
              <a:rPr lang="en-GB" sz="3600" kern="1200" dirty="0">
                <a:ln w="6350">
                  <a:noFill/>
                </a:ln>
                <a:solidFill>
                  <a:schemeClr val="tx2"/>
                </a:solidFill>
                <a:latin typeface="Arial" panose="020B0604020202020204" pitchFamily="34" charset="0"/>
                <a:cs typeface="Arial" panose="020B0604020202020204" pitchFamily="34" charset="0"/>
              </a:rPr>
              <a:t>ays of life</a:t>
            </a:r>
          </a:p>
        </p:txBody>
      </p:sp>
      <p:sp>
        <p:nvSpPr>
          <p:cNvPr id="14339" name="Rectangle 3"/>
          <p:cNvSpPr>
            <a:spLocks noGrp="1" noChangeArrowheads="1"/>
          </p:cNvSpPr>
          <p:nvPr>
            <p:ph idx="4294967295"/>
          </p:nvPr>
        </p:nvSpPr>
        <p:spPr>
          <a:xfrm>
            <a:off x="971600" y="1600200"/>
            <a:ext cx="7258000" cy="4525963"/>
          </a:xfrm>
        </p:spPr>
        <p:txBody>
          <a:bodyPr>
            <a:normAutofit fontScale="92500" lnSpcReduction="10000"/>
          </a:bodyPr>
          <a:lstStyle/>
          <a:p>
            <a:pPr marL="547688" indent="-411163" eaLnBrk="1" hangingPunct="1">
              <a:lnSpc>
                <a:spcPct val="90000"/>
              </a:lnSpc>
            </a:pPr>
            <a:r>
              <a:rPr lang="en-GB" dirty="0"/>
              <a:t>Early recognition of dying is vital</a:t>
            </a:r>
          </a:p>
          <a:p>
            <a:pPr marL="547688" indent="-411163" eaLnBrk="1" hangingPunct="1">
              <a:lnSpc>
                <a:spcPct val="90000"/>
              </a:lnSpc>
            </a:pPr>
            <a:r>
              <a:rPr lang="en-GB" dirty="0"/>
              <a:t>Allows time to consider reversible causes and appropriateness of action plan. </a:t>
            </a:r>
          </a:p>
          <a:p>
            <a:pPr marL="547688" indent="-411163" eaLnBrk="1" hangingPunct="1">
              <a:lnSpc>
                <a:spcPct val="90000"/>
              </a:lnSpc>
            </a:pPr>
            <a:r>
              <a:rPr lang="en-GB" dirty="0"/>
              <a:t>Allows time to talk to all involved (individual, professionals and family) and agree a plan of care (ACP, DNACPR)</a:t>
            </a:r>
          </a:p>
          <a:p>
            <a:pPr marL="547688" indent="-411163" eaLnBrk="1" hangingPunct="1">
              <a:lnSpc>
                <a:spcPct val="90000"/>
              </a:lnSpc>
            </a:pPr>
            <a:r>
              <a:rPr lang="en-GB" dirty="0"/>
              <a:t>Prevents crises, inappropriate hospital admissions or treatments</a:t>
            </a:r>
          </a:p>
          <a:p>
            <a:pPr marL="547688" indent="-411163" eaLnBrk="1" hangingPunct="1">
              <a:lnSpc>
                <a:spcPct val="90000"/>
              </a:lnSpc>
            </a:pPr>
            <a:r>
              <a:rPr lang="en-GB" dirty="0"/>
              <a:t>Individuals and relatives have opportunity to make fully informed choices about future</a:t>
            </a:r>
          </a:p>
          <a:p>
            <a:pPr marL="547688" indent="-411163" eaLnBrk="1" hangingPunct="1">
              <a:lnSpc>
                <a:spcPct val="90000"/>
              </a:lnSpc>
            </a:pPr>
            <a:endParaRPr lang="en-GB" sz="2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1259632" y="274638"/>
            <a:ext cx="7632848"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3600" dirty="0">
                <a:ln w="6350">
                  <a:noFill/>
                </a:ln>
                <a:solidFill>
                  <a:schemeClr val="tx2"/>
                </a:solidFill>
                <a:latin typeface="Arial" panose="020B0604020202020204" pitchFamily="34" charset="0"/>
                <a:cs typeface="Arial" panose="020B0604020202020204" pitchFamily="34" charset="0"/>
              </a:rPr>
              <a:t>Recogni</a:t>
            </a:r>
            <a:r>
              <a:rPr lang="en-GB" sz="3600" kern="1200" dirty="0">
                <a:ln w="6350">
                  <a:noFill/>
                </a:ln>
                <a:solidFill>
                  <a:schemeClr val="tx2"/>
                </a:solidFill>
                <a:latin typeface="Arial" panose="020B0604020202020204" pitchFamily="34" charset="0"/>
                <a:cs typeface="Arial" panose="020B0604020202020204" pitchFamily="34" charset="0"/>
              </a:rPr>
              <a:t>sing Dying</a:t>
            </a:r>
          </a:p>
        </p:txBody>
      </p:sp>
      <p:sp>
        <p:nvSpPr>
          <p:cNvPr id="19459" name="Rectangle 5"/>
          <p:cNvSpPr>
            <a:spLocks noGrp="1" noChangeArrowheads="1"/>
          </p:cNvSpPr>
          <p:nvPr>
            <p:ph sz="half" idx="4294967295"/>
          </p:nvPr>
        </p:nvSpPr>
        <p:spPr>
          <a:xfrm>
            <a:off x="683568" y="1605840"/>
            <a:ext cx="3715072" cy="4349750"/>
          </a:xfrm>
        </p:spPr>
        <p:txBody>
          <a:bodyPr>
            <a:normAutofit fontScale="92500" lnSpcReduction="10000"/>
          </a:bodyPr>
          <a:lstStyle/>
          <a:p>
            <a:pPr marL="547688" indent="-411163" eaLnBrk="1" hangingPunct="1"/>
            <a:r>
              <a:rPr lang="en-GB" sz="3000" dirty="0">
                <a:latin typeface="Arial" panose="020B0604020202020204" pitchFamily="34" charset="0"/>
                <a:cs typeface="Arial" panose="020B0604020202020204" pitchFamily="34" charset="0"/>
              </a:rPr>
              <a:t>Profound weakness</a:t>
            </a:r>
          </a:p>
          <a:p>
            <a:pPr marL="547688" indent="-411163" eaLnBrk="1" hangingPunct="1"/>
            <a:r>
              <a:rPr lang="en-GB" sz="3000" dirty="0">
                <a:latin typeface="Arial" panose="020B0604020202020204" pitchFamily="34" charset="0"/>
                <a:cs typeface="Arial" panose="020B0604020202020204" pitchFamily="34" charset="0"/>
              </a:rPr>
              <a:t>Bed-bound</a:t>
            </a:r>
          </a:p>
          <a:p>
            <a:pPr marL="547688" indent="-411163" eaLnBrk="1" hangingPunct="1"/>
            <a:r>
              <a:rPr lang="en-GB" sz="3000" dirty="0">
                <a:latin typeface="Arial" panose="020B0604020202020204" pitchFamily="34" charset="0"/>
                <a:cs typeface="Arial" panose="020B0604020202020204" pitchFamily="34" charset="0"/>
              </a:rPr>
              <a:t>Increasing drowsiness/ semi-comatose</a:t>
            </a:r>
          </a:p>
          <a:p>
            <a:pPr marL="547688" indent="-411163" eaLnBrk="1" hangingPunct="1"/>
            <a:r>
              <a:rPr lang="en-GB" sz="3000" dirty="0">
                <a:latin typeface="Arial" panose="020B0604020202020204" pitchFamily="34" charset="0"/>
                <a:cs typeface="Arial" panose="020B0604020202020204" pitchFamily="34" charset="0"/>
              </a:rPr>
              <a:t>Unable to tolerate oral medications</a:t>
            </a:r>
          </a:p>
          <a:p>
            <a:pPr marL="547688" indent="-411163" eaLnBrk="1" hangingPunct="1"/>
            <a:r>
              <a:rPr lang="en-GB" sz="3000" dirty="0">
                <a:latin typeface="Arial" panose="020B0604020202020204" pitchFamily="34" charset="0"/>
                <a:cs typeface="Arial" panose="020B0604020202020204" pitchFamily="34" charset="0"/>
              </a:rPr>
              <a:t>Minimal food or fluid intake</a:t>
            </a:r>
          </a:p>
          <a:p>
            <a:pPr marL="547688" indent="-411163" eaLnBrk="1" hangingPunct="1"/>
            <a:endParaRPr lang="en-GB" sz="3000" dirty="0"/>
          </a:p>
        </p:txBody>
      </p:sp>
      <p:sp>
        <p:nvSpPr>
          <p:cNvPr id="19460" name="Rectangle 6"/>
          <p:cNvSpPr>
            <a:spLocks noGrp="1" noChangeArrowheads="1"/>
          </p:cNvSpPr>
          <p:nvPr>
            <p:ph sz="half" idx="4294967295"/>
          </p:nvPr>
        </p:nvSpPr>
        <p:spPr>
          <a:xfrm>
            <a:off x="5004048" y="1600200"/>
            <a:ext cx="4139952" cy="4349750"/>
          </a:xfrm>
        </p:spPr>
        <p:txBody>
          <a:bodyPr/>
          <a:lstStyle/>
          <a:p>
            <a:pPr marL="547688" indent="-411163" eaLnBrk="1" hangingPunct="1"/>
            <a:r>
              <a:rPr lang="en-GB" sz="2800" dirty="0">
                <a:latin typeface="Arial" panose="020B0604020202020204" pitchFamily="34" charset="0"/>
                <a:cs typeface="Arial" panose="020B0604020202020204" pitchFamily="34" charset="0"/>
              </a:rPr>
              <a:t>Disorientated</a:t>
            </a:r>
          </a:p>
          <a:p>
            <a:pPr marL="547688" indent="-411163" eaLnBrk="1" hangingPunct="1"/>
            <a:r>
              <a:rPr lang="en-GB" sz="2800" dirty="0">
                <a:latin typeface="Arial" panose="020B0604020202020204" pitchFamily="34" charset="0"/>
                <a:cs typeface="Arial" panose="020B0604020202020204" pitchFamily="34" charset="0"/>
              </a:rPr>
              <a:t>Muscle jerks</a:t>
            </a:r>
          </a:p>
          <a:p>
            <a:pPr marL="547688" indent="-411163" eaLnBrk="1" hangingPunct="1"/>
            <a:r>
              <a:rPr lang="en-GB" sz="2800" dirty="0">
                <a:latin typeface="Arial" panose="020B0604020202020204" pitchFamily="34" charset="0"/>
                <a:cs typeface="Arial" panose="020B0604020202020204" pitchFamily="34" charset="0"/>
              </a:rPr>
              <a:t>Gaunt physical appearance</a:t>
            </a:r>
          </a:p>
          <a:p>
            <a:pPr marL="547688" indent="-411163" eaLnBrk="1" hangingPunct="1"/>
            <a:r>
              <a:rPr lang="en-GB" sz="2800" dirty="0">
                <a:latin typeface="Arial" panose="020B0604020202020204" pitchFamily="34" charset="0"/>
                <a:cs typeface="Arial" panose="020B0604020202020204" pitchFamily="34" charset="0"/>
              </a:rPr>
              <a:t>Poor colour</a:t>
            </a:r>
          </a:p>
          <a:p>
            <a:pPr marL="547688" indent="-411163" eaLnBrk="1" hangingPunct="1"/>
            <a:r>
              <a:rPr lang="en-GB" sz="2800" dirty="0">
                <a:latin typeface="Arial" panose="020B0604020202020204" pitchFamily="34" charset="0"/>
                <a:cs typeface="Arial" panose="020B0604020202020204" pitchFamily="34" charset="0"/>
              </a:rPr>
              <a:t>Poor peripheral perfusion</a:t>
            </a:r>
          </a:p>
          <a:p>
            <a:pPr marL="547688" indent="-411163" eaLnBrk="1" hangingPunct="1"/>
            <a:r>
              <a:rPr lang="en-GB" sz="2800" dirty="0">
                <a:latin typeface="Arial" panose="020B0604020202020204" pitchFamily="34" charset="0"/>
                <a:cs typeface="Arial" panose="020B0604020202020204" pitchFamily="34" charset="0"/>
              </a:rPr>
              <a:t>Increased sweating</a:t>
            </a:r>
          </a:p>
          <a:p>
            <a:pPr marL="547688" indent="-411163" eaLnBrk="1" hangingPunct="1"/>
            <a:endParaRPr lang="en-GB" sz="3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60">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60">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60">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60">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60">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P spid="1946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rrowheads="1"/>
          </p:cNvSpPr>
          <p:nvPr>
            <p:ph type="title" idx="4294967295"/>
          </p:nvPr>
        </p:nvSpPr>
        <p:spPr>
          <a:xfrm>
            <a:off x="3779838" y="333375"/>
            <a:ext cx="5364162"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3600" kern="1200" dirty="0">
                <a:ln w="6350">
                  <a:noFill/>
                </a:ln>
                <a:solidFill>
                  <a:schemeClr val="tx2"/>
                </a:solidFill>
                <a:latin typeface="Arial" panose="020B0604020202020204" pitchFamily="34" charset="0"/>
                <a:cs typeface="Arial" panose="020B0604020202020204" pitchFamily="34" charset="0"/>
              </a:rPr>
              <a:t>Dying Trajectories</a:t>
            </a:r>
          </a:p>
        </p:txBody>
      </p:sp>
      <p:pic>
        <p:nvPicPr>
          <p:cNvPr id="16387" name="Picture 12"/>
          <p:cNvPicPr>
            <a:picLocks noGrp="1" noChangeAspect="1" noChangeArrowheads="1"/>
          </p:cNvPicPr>
          <p:nvPr>
            <p:ph sz="half" idx="4294967295"/>
          </p:nvPr>
        </p:nvPicPr>
        <p:blipFill>
          <a:blip r:embed="rId3" cstate="print"/>
          <a:srcRect/>
          <a:stretch>
            <a:fillRect/>
          </a:stretch>
        </p:blipFill>
        <p:spPr>
          <a:xfrm>
            <a:off x="395536" y="188640"/>
            <a:ext cx="3384376" cy="6335985"/>
          </a:xfrm>
        </p:spPr>
      </p:pic>
      <p:sp>
        <p:nvSpPr>
          <p:cNvPr id="16388" name="Rectangle 10"/>
          <p:cNvSpPr>
            <a:spLocks noGrp="1" noChangeArrowheads="1"/>
          </p:cNvSpPr>
          <p:nvPr>
            <p:ph type="body" sz="half" idx="4294967295"/>
          </p:nvPr>
        </p:nvSpPr>
        <p:spPr>
          <a:xfrm>
            <a:off x="4427984" y="1556792"/>
            <a:ext cx="4038600" cy="4349750"/>
          </a:xfrm>
        </p:spPr>
        <p:txBody>
          <a:bodyPr>
            <a:normAutofit/>
          </a:bodyPr>
          <a:lstStyle/>
          <a:p>
            <a:pPr marL="547688" indent="-411163" eaLnBrk="1" hangingPunct="1">
              <a:lnSpc>
                <a:spcPct val="90000"/>
              </a:lnSpc>
            </a:pPr>
            <a:r>
              <a:rPr lang="en-GB" sz="2800" dirty="0">
                <a:latin typeface="Arial" panose="020B0604020202020204" pitchFamily="34" charset="0"/>
                <a:cs typeface="Arial" panose="020B0604020202020204" pitchFamily="34" charset="0"/>
              </a:rPr>
              <a:t>Sudden death may occur in all types of disease </a:t>
            </a:r>
          </a:p>
          <a:p>
            <a:pPr marL="547688" indent="-411163" eaLnBrk="1" hangingPunct="1">
              <a:lnSpc>
                <a:spcPct val="90000"/>
              </a:lnSpc>
            </a:pPr>
            <a:endParaRPr lang="en-GB" sz="2800" dirty="0">
              <a:latin typeface="Arial" panose="020B0604020202020204" pitchFamily="34" charset="0"/>
              <a:cs typeface="Arial" panose="020B0604020202020204" pitchFamily="34" charset="0"/>
            </a:endParaRPr>
          </a:p>
          <a:p>
            <a:pPr marL="547688" indent="-411163" eaLnBrk="1" hangingPunct="1">
              <a:lnSpc>
                <a:spcPct val="90000"/>
              </a:lnSpc>
            </a:pPr>
            <a:r>
              <a:rPr lang="en-GB" sz="2800" dirty="0">
                <a:latin typeface="Arial" panose="020B0604020202020204" pitchFamily="34" charset="0"/>
                <a:cs typeface="Arial" panose="020B0604020202020204" pitchFamily="34" charset="0"/>
              </a:rPr>
              <a:t>Excluding reversible causes is difficult in all forms of diseas</a:t>
            </a:r>
            <a:r>
              <a:rPr lang="en-GB" sz="2800" dirty="0"/>
              <a:t>e</a:t>
            </a:r>
          </a:p>
        </p:txBody>
      </p:sp>
      <p:sp>
        <p:nvSpPr>
          <p:cNvPr id="16389" name="Text Box 11"/>
          <p:cNvSpPr txBox="1">
            <a:spLocks noChangeArrowheads="1"/>
          </p:cNvSpPr>
          <p:nvPr/>
        </p:nvSpPr>
        <p:spPr bwMode="auto">
          <a:xfrm>
            <a:off x="179512" y="6558800"/>
            <a:ext cx="4968626" cy="307777"/>
          </a:xfrm>
          <a:prstGeom prst="rect">
            <a:avLst/>
          </a:prstGeom>
          <a:noFill/>
          <a:ln w="9525">
            <a:noFill/>
            <a:miter lim="800000"/>
            <a:headEnd/>
            <a:tailEnd/>
          </a:ln>
        </p:spPr>
        <p:txBody>
          <a:bodyPr wrap="square">
            <a:spAutoFit/>
          </a:bodyPr>
          <a:lstStyle/>
          <a:p>
            <a:pPr>
              <a:spcBef>
                <a:spcPct val="50000"/>
              </a:spcBef>
            </a:pPr>
            <a:r>
              <a:rPr lang="en-GB" sz="1400" dirty="0">
                <a:latin typeface="Arial" pitchFamily="34" charset="0"/>
                <a:cs typeface="Arial" pitchFamily="34" charset="0"/>
              </a:rPr>
              <a:t>http://www.bioethics.gov/images/living_well_graph.gif</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331640" y="274638"/>
            <a:ext cx="7604124"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sz="3600" kern="1200" dirty="0">
                <a:ln w="6350">
                  <a:noFill/>
                </a:ln>
                <a:solidFill>
                  <a:schemeClr val="tx2"/>
                </a:solidFill>
                <a:latin typeface="Arial" panose="020B0604020202020204" pitchFamily="34" charset="0"/>
                <a:cs typeface="Arial" panose="020B0604020202020204" pitchFamily="34" charset="0"/>
              </a:rPr>
              <a:t>Actively Managing the Terminal Phase</a:t>
            </a:r>
          </a:p>
        </p:txBody>
      </p:sp>
      <p:sp>
        <p:nvSpPr>
          <p:cNvPr id="13315" name="Rectangle 3"/>
          <p:cNvSpPr>
            <a:spLocks noGrp="1" noChangeArrowheads="1"/>
          </p:cNvSpPr>
          <p:nvPr>
            <p:ph idx="4294967295"/>
          </p:nvPr>
        </p:nvSpPr>
        <p:spPr>
          <a:xfrm>
            <a:off x="971600" y="1600200"/>
            <a:ext cx="7704856" cy="4525963"/>
          </a:xfrm>
        </p:spPr>
        <p:txBody>
          <a:bodyPr>
            <a:normAutofit/>
          </a:bodyPr>
          <a:lstStyle/>
          <a:p>
            <a:pPr marL="609600" indent="-609600" eaLnBrk="1" hangingPunct="1">
              <a:lnSpc>
                <a:spcPct val="80000"/>
              </a:lnSpc>
              <a:defRPr/>
            </a:pPr>
            <a:r>
              <a:rPr lang="en-GB" sz="2800" dirty="0">
                <a:latin typeface="Arial" panose="020B0604020202020204" pitchFamily="34" charset="0"/>
                <a:cs typeface="Arial" panose="020B0604020202020204" pitchFamily="34" charset="0"/>
              </a:rPr>
              <a:t>Communication </a:t>
            </a:r>
          </a:p>
          <a:p>
            <a:pPr marL="990600" lvl="1" indent="-533400" eaLnBrk="1" hangingPunct="1">
              <a:lnSpc>
                <a:spcPct val="80000"/>
              </a:lnSpc>
              <a:defRPr/>
            </a:pPr>
            <a:r>
              <a:rPr lang="en-GB" dirty="0">
                <a:latin typeface="Arial" panose="020B0604020202020204" pitchFamily="34" charset="0"/>
                <a:cs typeface="Arial" panose="020B0604020202020204" pitchFamily="34" charset="0"/>
              </a:rPr>
              <a:t>The individual </a:t>
            </a:r>
          </a:p>
          <a:p>
            <a:pPr marL="990600" lvl="1" indent="-533400" eaLnBrk="1" hangingPunct="1">
              <a:lnSpc>
                <a:spcPct val="80000"/>
              </a:lnSpc>
              <a:defRPr/>
            </a:pPr>
            <a:r>
              <a:rPr lang="en-GB" dirty="0">
                <a:latin typeface="Arial" panose="020B0604020202020204" pitchFamily="34" charset="0"/>
                <a:cs typeface="Arial" panose="020B0604020202020204" pitchFamily="34" charset="0"/>
              </a:rPr>
              <a:t>The relatives</a:t>
            </a:r>
          </a:p>
          <a:p>
            <a:pPr marL="990600" lvl="1" indent="-533400" eaLnBrk="1" hangingPunct="1">
              <a:lnSpc>
                <a:spcPct val="80000"/>
              </a:lnSpc>
              <a:defRPr/>
            </a:pPr>
            <a:r>
              <a:rPr lang="en-GB" dirty="0">
                <a:latin typeface="Arial" panose="020B0604020202020204" pitchFamily="34" charset="0"/>
                <a:cs typeface="Arial" panose="020B0604020202020204" pitchFamily="34" charset="0"/>
              </a:rPr>
              <a:t>GP/DN</a:t>
            </a:r>
          </a:p>
          <a:p>
            <a:pPr marL="990600" lvl="1" indent="-533400" eaLnBrk="1" hangingPunct="1">
              <a:lnSpc>
                <a:spcPct val="80000"/>
              </a:lnSpc>
              <a:defRPr/>
            </a:pPr>
            <a:r>
              <a:rPr lang="en-GB" dirty="0">
                <a:latin typeface="Arial" panose="020B0604020202020204" pitchFamily="34" charset="0"/>
                <a:cs typeface="Arial" panose="020B0604020202020204" pitchFamily="34" charset="0"/>
              </a:rPr>
              <a:t>Out of Hours</a:t>
            </a:r>
          </a:p>
          <a:p>
            <a:pPr marL="990600" lvl="1" indent="-533400" eaLnBrk="1" hangingPunct="1">
              <a:lnSpc>
                <a:spcPct val="80000"/>
              </a:lnSpc>
              <a:defRPr/>
            </a:pPr>
            <a:r>
              <a:rPr lang="en-GB" dirty="0">
                <a:latin typeface="Arial" panose="020B0604020202020204" pitchFamily="34" charset="0"/>
                <a:cs typeface="Arial" panose="020B0604020202020204" pitchFamily="34" charset="0"/>
              </a:rPr>
              <a:t>Hospice outreach</a:t>
            </a:r>
          </a:p>
          <a:p>
            <a:pPr marL="609600" indent="-609600" eaLnBrk="1" hangingPunct="1">
              <a:lnSpc>
                <a:spcPct val="80000"/>
              </a:lnSpc>
              <a:defRPr/>
            </a:pPr>
            <a:r>
              <a:rPr lang="en-GB" sz="2800" dirty="0">
                <a:latin typeface="Arial" panose="020B0604020202020204" pitchFamily="34" charset="0"/>
                <a:cs typeface="Arial" panose="020B0604020202020204" pitchFamily="34" charset="0"/>
              </a:rPr>
              <a:t>Symptom control (anticipatory prescribing)</a:t>
            </a:r>
          </a:p>
          <a:p>
            <a:pPr marL="609600" indent="-609600" eaLnBrk="1" hangingPunct="1">
              <a:lnSpc>
                <a:spcPct val="80000"/>
              </a:lnSpc>
              <a:defRPr/>
            </a:pPr>
            <a:r>
              <a:rPr lang="en-GB" sz="2800" dirty="0">
                <a:latin typeface="Arial" panose="020B0604020202020204" pitchFamily="34" charset="0"/>
                <a:cs typeface="Arial" panose="020B0604020202020204" pitchFamily="34" charset="0"/>
              </a:rPr>
              <a:t>Withdrawal of futile and inappropriate treatments and investigations</a:t>
            </a:r>
          </a:p>
          <a:p>
            <a:pPr marL="609600" indent="-609600" eaLnBrk="1" hangingPunct="1">
              <a:lnSpc>
                <a:spcPct val="80000"/>
              </a:lnSpc>
              <a:defRPr/>
            </a:pPr>
            <a:r>
              <a:rPr lang="en-GB" sz="2800" dirty="0">
                <a:latin typeface="Arial" panose="020B0604020202020204" pitchFamily="34" charset="0"/>
                <a:cs typeface="Arial" panose="020B0604020202020204" pitchFamily="34" charset="0"/>
              </a:rPr>
              <a:t>End of life care plan</a:t>
            </a:r>
          </a:p>
        </p:txBody>
      </p:sp>
      <p:pic>
        <p:nvPicPr>
          <p:cNvPr id="60420" name="Picture 2" descr="http://lon270.files.wordpress.com/2010/03/fig_-_power_of_communication.jpg"/>
          <p:cNvPicPr>
            <a:picLocks noChangeAspect="1" noChangeArrowheads="1"/>
          </p:cNvPicPr>
          <p:nvPr/>
        </p:nvPicPr>
        <p:blipFill>
          <a:blip r:embed="rId2" cstate="print"/>
          <a:srcRect/>
          <a:stretch>
            <a:fillRect/>
          </a:stretch>
        </p:blipFill>
        <p:spPr bwMode="auto">
          <a:xfrm>
            <a:off x="5824860" y="1446905"/>
            <a:ext cx="2851596" cy="2276783"/>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latin typeface="Arial" panose="020B0604020202020204" pitchFamily="34" charset="0"/>
                <a:cs typeface="Arial" panose="020B0604020202020204" pitchFamily="34" charset="0"/>
              </a:rPr>
              <a:t>Local individualised care plan for end of life for the dying adult </a:t>
            </a:r>
          </a:p>
        </p:txBody>
      </p:sp>
      <p:sp>
        <p:nvSpPr>
          <p:cNvPr id="3" name="Subtitle 2"/>
          <p:cNvSpPr>
            <a:spLocks noGrp="1"/>
          </p:cNvSpPr>
          <p:nvPr>
            <p:ph type="subTitle" idx="1"/>
          </p:nvPr>
        </p:nvSpPr>
        <p:spPr/>
        <p:txBody>
          <a:bodyPr/>
          <a:lstStyle/>
          <a:p>
            <a:r>
              <a:rPr lang="en-GB" dirty="0"/>
              <a:t>Insert local copy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13836" y="116632"/>
            <a:ext cx="8610160" cy="706090"/>
          </a:xfrm>
          <a:prstGeom prst="rect">
            <a:avLst/>
          </a:prstGeom>
        </p:spPr>
        <p:txBody>
          <a:bodyPr>
            <a:normAutofit/>
          </a:bodyPr>
          <a:lstStyle>
            <a:lvl1pPr algn="l"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3600" dirty="0">
                <a:solidFill>
                  <a:schemeClr val="tx2"/>
                </a:solidFill>
              </a:rPr>
              <a:t>Review sheet</a:t>
            </a:r>
          </a:p>
        </p:txBody>
      </p:sp>
      <p:pic>
        <p:nvPicPr>
          <p:cNvPr id="2" name="Picture 1"/>
          <p:cNvPicPr>
            <a:picLocks noChangeAspect="1"/>
          </p:cNvPicPr>
          <p:nvPr/>
        </p:nvPicPr>
        <p:blipFill>
          <a:blip r:embed="rId2"/>
          <a:stretch>
            <a:fillRect/>
          </a:stretch>
        </p:blipFill>
        <p:spPr>
          <a:xfrm>
            <a:off x="395536" y="908720"/>
            <a:ext cx="8385100" cy="5472608"/>
          </a:xfrm>
          <a:prstGeom prst="rect">
            <a:avLst/>
          </a:prstGeom>
        </p:spPr>
      </p:pic>
      <p:sp>
        <p:nvSpPr>
          <p:cNvPr id="3" name="TextBox 2"/>
          <p:cNvSpPr txBox="1"/>
          <p:nvPr/>
        </p:nvSpPr>
        <p:spPr>
          <a:xfrm>
            <a:off x="251520" y="6457453"/>
            <a:ext cx="6912768" cy="307777"/>
          </a:xfrm>
          <a:prstGeom prst="rect">
            <a:avLst/>
          </a:prstGeom>
          <a:noFill/>
        </p:spPr>
        <p:txBody>
          <a:bodyPr wrap="square" rtlCol="0">
            <a:spAutoFit/>
          </a:bodyPr>
          <a:lstStyle/>
          <a:p>
            <a:r>
              <a:rPr lang="en-GB" sz="1400" i="1" dirty="0"/>
              <a:t>NB This is an abbreviated version of the full document – see website for full version</a:t>
            </a:r>
          </a:p>
        </p:txBody>
      </p:sp>
    </p:spTree>
    <p:extLst>
      <p:ext uri="{BB962C8B-B14F-4D97-AF65-F5344CB8AC3E}">
        <p14:creationId xmlns:p14="http://schemas.microsoft.com/office/powerpoint/2010/main" val="230085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7544" y="188640"/>
            <a:ext cx="8229600" cy="1143000"/>
          </a:xfrm>
        </p:spPr>
        <p:txBody>
          <a:bodyPr/>
          <a:lstStyle/>
          <a:p>
            <a:r>
              <a:rPr lang="en-GB" dirty="0"/>
              <a:t>Pain</a:t>
            </a:r>
          </a:p>
        </p:txBody>
      </p:sp>
      <p:sp>
        <p:nvSpPr>
          <p:cNvPr id="26627" name="Rectangle 3"/>
          <p:cNvSpPr>
            <a:spLocks noGrp="1" noChangeArrowheads="1"/>
          </p:cNvSpPr>
          <p:nvPr>
            <p:ph idx="1"/>
          </p:nvPr>
        </p:nvSpPr>
        <p:spPr>
          <a:xfrm>
            <a:off x="971600" y="1600200"/>
            <a:ext cx="7715200" cy="4525963"/>
          </a:xfrm>
        </p:spPr>
        <p:txBody>
          <a:bodyPr/>
          <a:lstStyle/>
          <a:p>
            <a:pPr>
              <a:lnSpc>
                <a:spcPct val="90000"/>
              </a:lnSpc>
            </a:pPr>
            <a:r>
              <a:rPr lang="en-GB" sz="2600" dirty="0"/>
              <a:t>Thorough, holistic assessment of pain essential (remember 2 out of 3 people have more than one pain)</a:t>
            </a:r>
          </a:p>
          <a:p>
            <a:pPr>
              <a:lnSpc>
                <a:spcPct val="90000"/>
              </a:lnSpc>
            </a:pPr>
            <a:r>
              <a:rPr lang="en-GB" sz="2600" dirty="0"/>
              <a:t>Regular administration of analgesia</a:t>
            </a:r>
          </a:p>
          <a:p>
            <a:pPr>
              <a:lnSpc>
                <a:spcPct val="90000"/>
              </a:lnSpc>
            </a:pPr>
            <a:r>
              <a:rPr lang="en-GB" sz="2600" dirty="0"/>
              <a:t>Appropriate medication (or a combination of) for pain type</a:t>
            </a:r>
          </a:p>
          <a:p>
            <a:pPr>
              <a:lnSpc>
                <a:spcPct val="90000"/>
              </a:lnSpc>
            </a:pPr>
            <a:r>
              <a:rPr lang="en-GB" sz="2600" dirty="0"/>
              <a:t>Dose titration</a:t>
            </a:r>
          </a:p>
          <a:p>
            <a:pPr>
              <a:lnSpc>
                <a:spcPct val="90000"/>
              </a:lnSpc>
            </a:pPr>
            <a:r>
              <a:rPr lang="en-GB" sz="2600" dirty="0"/>
              <a:t>Regular reassessment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
          <p:cNvGrpSpPr>
            <a:grpSpLocks/>
          </p:cNvGrpSpPr>
          <p:nvPr/>
        </p:nvGrpSpPr>
        <p:grpSpPr bwMode="auto">
          <a:xfrm>
            <a:off x="1187450" y="1052513"/>
            <a:ext cx="7716838" cy="4090987"/>
            <a:chOff x="1187450" y="1052513"/>
            <a:chExt cx="7716838" cy="3528615"/>
          </a:xfrm>
        </p:grpSpPr>
        <p:pic>
          <p:nvPicPr>
            <p:cNvPr id="6" name="Picture 12" descr="Picture1.png"/>
            <p:cNvPicPr>
              <a:picLocks noChangeAspect="1"/>
            </p:cNvPicPr>
            <p:nvPr/>
          </p:nvPicPr>
          <p:blipFill>
            <a:blip r:embed="rId2" cstate="print"/>
            <a:srcRect/>
            <a:stretch>
              <a:fillRect/>
            </a:stretch>
          </p:blipFill>
          <p:spPr bwMode="auto">
            <a:xfrm>
              <a:off x="1187450" y="1052513"/>
              <a:ext cx="7716838" cy="3313112"/>
            </a:xfrm>
            <a:prstGeom prst="rect">
              <a:avLst/>
            </a:prstGeom>
            <a:noFill/>
            <a:ln w="9525">
              <a:noFill/>
              <a:miter lim="800000"/>
              <a:headEnd/>
              <a:tailEnd/>
            </a:ln>
          </p:spPr>
        </p:pic>
        <p:sp>
          <p:nvSpPr>
            <p:cNvPr id="7" name="Subtitle 2"/>
            <p:cNvSpPr txBox="1">
              <a:spLocks/>
            </p:cNvSpPr>
            <p:nvPr/>
          </p:nvSpPr>
          <p:spPr bwMode="auto">
            <a:xfrm>
              <a:off x="1403648" y="3429000"/>
              <a:ext cx="6336704" cy="1152128"/>
            </a:xfrm>
            <a:prstGeom prst="rect">
              <a:avLst/>
            </a:prstGeom>
            <a:solidFill>
              <a:schemeClr val="bg1"/>
            </a:solidFill>
            <a:ln w="9525">
              <a:noFill/>
              <a:miter lim="800000"/>
              <a:headEnd/>
              <a:tailEnd/>
            </a:ln>
          </p:spPr>
          <p:txBody>
            <a:bodyPr/>
            <a:lstStyle/>
            <a:p>
              <a:pPr>
                <a:lnSpc>
                  <a:spcPct val="90000"/>
                </a:lnSpc>
                <a:spcBef>
                  <a:spcPct val="20000"/>
                </a:spcBef>
                <a:buFont typeface="Arial" charset="0"/>
                <a:buNone/>
              </a:pPr>
              <a:r>
                <a:rPr lang="en-GB" sz="2800" dirty="0">
                  <a:latin typeface="Arial Narrow" pitchFamily="34" charset="0"/>
                </a:rPr>
                <a:t>The North West End of Life Care Programme for Care Homes</a:t>
              </a:r>
            </a:p>
            <a:p>
              <a:pPr>
                <a:lnSpc>
                  <a:spcPct val="90000"/>
                </a:lnSpc>
                <a:spcBef>
                  <a:spcPct val="20000"/>
                </a:spcBef>
                <a:buFont typeface="Arial" charset="0"/>
                <a:buNone/>
              </a:pPr>
              <a:endParaRPr lang="en-GB" sz="2800" dirty="0">
                <a:latin typeface="Arial Narrow" pitchFamily="34" charset="0"/>
              </a:endParaRPr>
            </a:p>
            <a:p>
              <a:pPr algn="ctr">
                <a:lnSpc>
                  <a:spcPct val="90000"/>
                </a:lnSpc>
                <a:spcBef>
                  <a:spcPct val="20000"/>
                </a:spcBef>
                <a:buFont typeface="Arial" charset="0"/>
                <a:buNone/>
              </a:pPr>
              <a:r>
                <a:rPr lang="en-GB" sz="2800" dirty="0">
                  <a:solidFill>
                    <a:schemeClr val="tx2"/>
                  </a:solidFill>
                  <a:latin typeface="Arial Narrow" pitchFamily="34" charset="0"/>
                </a:rPr>
                <a:t>Step 5 workshop</a:t>
              </a:r>
            </a:p>
          </p:txBody>
        </p:sp>
      </p:grpSp>
    </p:spTree>
    <p:extLst>
      <p:ext uri="{BB962C8B-B14F-4D97-AF65-F5344CB8AC3E}">
        <p14:creationId xmlns:p14="http://schemas.microsoft.com/office/powerpoint/2010/main" val="2617670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r>
              <a:rPr lang="en-GB" dirty="0"/>
              <a:t>Terminal Secretions</a:t>
            </a:r>
          </a:p>
        </p:txBody>
      </p:sp>
      <p:sp>
        <p:nvSpPr>
          <p:cNvPr id="135171" name="Rectangle 3"/>
          <p:cNvSpPr>
            <a:spLocks noGrp="1" noChangeArrowheads="1"/>
          </p:cNvSpPr>
          <p:nvPr>
            <p:ph idx="1"/>
          </p:nvPr>
        </p:nvSpPr>
        <p:spPr>
          <a:xfrm>
            <a:off x="1043608" y="1600200"/>
            <a:ext cx="7643192" cy="4525963"/>
          </a:xfrm>
        </p:spPr>
        <p:txBody>
          <a:bodyPr>
            <a:normAutofit fontScale="85000" lnSpcReduction="20000"/>
          </a:bodyPr>
          <a:lstStyle/>
          <a:p>
            <a:pPr>
              <a:lnSpc>
                <a:spcPct val="80000"/>
              </a:lnSpc>
              <a:buNone/>
            </a:pPr>
            <a:r>
              <a:rPr lang="en-GB" sz="2600" dirty="0"/>
              <a:t>Often cause greater distress to family and staff than individuals</a:t>
            </a:r>
          </a:p>
          <a:p>
            <a:pPr>
              <a:lnSpc>
                <a:spcPct val="80000"/>
              </a:lnSpc>
            </a:pPr>
            <a:endParaRPr lang="en-GB" sz="2600" dirty="0"/>
          </a:p>
          <a:p>
            <a:pPr>
              <a:lnSpc>
                <a:spcPct val="80000"/>
              </a:lnSpc>
              <a:buNone/>
            </a:pPr>
            <a:r>
              <a:rPr lang="en-GB" sz="2600" dirty="0"/>
              <a:t>Problematic to treat unless caught early</a:t>
            </a:r>
          </a:p>
          <a:p>
            <a:pPr>
              <a:lnSpc>
                <a:spcPct val="80000"/>
              </a:lnSpc>
            </a:pPr>
            <a:endParaRPr lang="en-GB" sz="2600" dirty="0"/>
          </a:p>
          <a:p>
            <a:pPr>
              <a:lnSpc>
                <a:spcPct val="80000"/>
              </a:lnSpc>
              <a:buNone/>
            </a:pPr>
            <a:r>
              <a:rPr lang="en-GB" sz="2600" dirty="0"/>
              <a:t>Especially prevalent in individuals with:</a:t>
            </a:r>
          </a:p>
          <a:p>
            <a:pPr>
              <a:lnSpc>
                <a:spcPct val="80000"/>
              </a:lnSpc>
            </a:pPr>
            <a:r>
              <a:rPr lang="en-GB" sz="2600" dirty="0"/>
              <a:t>Oedema/</a:t>
            </a:r>
            <a:r>
              <a:rPr lang="en-GB" sz="2600" dirty="0" err="1"/>
              <a:t>ascites</a:t>
            </a:r>
            <a:endParaRPr lang="en-GB" sz="2600" dirty="0"/>
          </a:p>
          <a:p>
            <a:pPr>
              <a:lnSpc>
                <a:spcPct val="80000"/>
              </a:lnSpc>
            </a:pPr>
            <a:r>
              <a:rPr lang="en-GB" sz="2600" dirty="0"/>
              <a:t>Lung cancer</a:t>
            </a:r>
          </a:p>
          <a:p>
            <a:pPr>
              <a:lnSpc>
                <a:spcPct val="80000"/>
              </a:lnSpc>
            </a:pPr>
            <a:r>
              <a:rPr lang="en-GB" sz="2600" dirty="0"/>
              <a:t>Chest infections</a:t>
            </a:r>
          </a:p>
          <a:p>
            <a:pPr>
              <a:lnSpc>
                <a:spcPct val="80000"/>
              </a:lnSpc>
            </a:pPr>
            <a:r>
              <a:rPr lang="en-GB" sz="2600" dirty="0"/>
              <a:t>Respiratory disease</a:t>
            </a:r>
          </a:p>
          <a:p>
            <a:pPr>
              <a:lnSpc>
                <a:spcPct val="80000"/>
              </a:lnSpc>
            </a:pPr>
            <a:endParaRPr lang="en-GB" sz="2600" dirty="0"/>
          </a:p>
          <a:p>
            <a:pPr>
              <a:lnSpc>
                <a:spcPct val="80000"/>
              </a:lnSpc>
              <a:buNone/>
            </a:pPr>
            <a:r>
              <a:rPr lang="en-GB" sz="2600" dirty="0"/>
              <a:t>Manage with:</a:t>
            </a:r>
          </a:p>
          <a:p>
            <a:r>
              <a:rPr lang="en-GB" sz="2600" dirty="0"/>
              <a:t>Repositioning</a:t>
            </a:r>
          </a:p>
          <a:p>
            <a:r>
              <a:rPr lang="en-GB" sz="2600" dirty="0"/>
              <a:t>Good mouth care</a:t>
            </a:r>
          </a:p>
          <a:p>
            <a:r>
              <a:rPr lang="en-GB" sz="2600" dirty="0"/>
              <a:t>Reassurance to family</a:t>
            </a:r>
          </a:p>
          <a:p>
            <a:r>
              <a:rPr lang="en-GB" sz="2600" dirty="0"/>
              <a:t>Medication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ctrTitle"/>
          </p:nvPr>
        </p:nvSpPr>
        <p:spPr>
          <a:xfrm>
            <a:off x="899592" y="188640"/>
            <a:ext cx="7361238" cy="989013"/>
          </a:xfrm>
          <a:ln/>
        </p:spPr>
        <p:txBody>
          <a:bodyPr lIns="34615" tIns="56559" rIns="34615" bIns="34615">
            <a:normAutofit fontScale="90000"/>
          </a:bodyPr>
          <a:lstStyle/>
          <a:p>
            <a:pPr algn="ctr" defTabSz="449263">
              <a:lnSpc>
                <a:spcPct val="97000"/>
              </a:lnSpc>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900" dirty="0">
                <a:solidFill>
                  <a:schemeClr val="tx2"/>
                </a:solidFill>
                <a:latin typeface="+mn-lt"/>
                <a:ea typeface="MS Gothic" pitchFamily="49" charset="-128"/>
              </a:rPr>
              <a:t>Breathlessness</a:t>
            </a:r>
            <a:r>
              <a:rPr lang="en-GB" sz="6100" b="1" u="sng" dirty="0">
                <a:solidFill>
                  <a:srgbClr val="000000"/>
                </a:solidFill>
                <a:latin typeface="Gill Sans" charset="0"/>
                <a:ea typeface="MS Gothic" pitchFamily="49" charset="-128"/>
              </a:rPr>
              <a:t> </a:t>
            </a:r>
          </a:p>
        </p:txBody>
      </p:sp>
      <p:sp>
        <p:nvSpPr>
          <p:cNvPr id="111620" name="Rectangle 4"/>
          <p:cNvSpPr>
            <a:spLocks noGrp="1" noChangeArrowheads="1"/>
          </p:cNvSpPr>
          <p:nvPr>
            <p:ph type="subTitle" idx="1"/>
          </p:nvPr>
        </p:nvSpPr>
        <p:spPr>
          <a:xfrm>
            <a:off x="912813" y="1340768"/>
            <a:ext cx="7361237" cy="4896544"/>
          </a:xfrm>
          <a:ln/>
        </p:spPr>
        <p:txBody>
          <a:bodyPr lIns="0" tIns="9601" rIns="0" bIns="0" anchor="ctr">
            <a:normAutofit/>
          </a:bodyPr>
          <a:lstStyle/>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Management:</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General comfort measures</a:t>
            </a:r>
            <a:br>
              <a:rPr lang="en-GB" sz="2000" dirty="0">
                <a:solidFill>
                  <a:schemeClr val="tx1"/>
                </a:solidFill>
              </a:rPr>
            </a:br>
            <a:r>
              <a:rPr lang="en-GB" sz="2000" dirty="0">
                <a:solidFill>
                  <a:schemeClr val="tx1"/>
                </a:solidFill>
              </a:rPr>
              <a:t>Calm approach to individual </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solidFill>
                  <a:schemeClr val="tx1"/>
                </a:solidFill>
              </a:rPr>
              <a:t>Orthopnoeic</a:t>
            </a:r>
            <a:r>
              <a:rPr lang="en-GB" sz="2000" dirty="0">
                <a:solidFill>
                  <a:schemeClr val="tx1"/>
                </a:solidFill>
              </a:rPr>
              <a:t> positions </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Use of fans/ air flow</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Extra “personal space”</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Relaxation techniques</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Education of individual and family</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Oxygen may help, but not for all</a:t>
            </a: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solidFill>
                <a:schemeClr val="tx1"/>
              </a:solidFill>
            </a:endParaRPr>
          </a:p>
          <a:p>
            <a:pPr algn="l"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rPr>
              <a:t>Medication – treat underlying condition,                                           opiates, benzodiazepines</a:t>
            </a:r>
          </a:p>
        </p:txBody>
      </p:sp>
      <p:sp>
        <p:nvSpPr>
          <p:cNvPr id="6" name="Rectangle 6"/>
          <p:cNvSpPr>
            <a:spLocks noGrp="1" noChangeArrowheads="1"/>
          </p:cNvSpPr>
          <p:nvPr>
            <p:ph type="sldNum" sz="quarter" idx="12"/>
          </p:nvPr>
        </p:nvSpPr>
        <p:spPr/>
        <p:txBody>
          <a:bodyPr/>
          <a:lstStyle/>
          <a:p>
            <a:fld id="{38E933C7-48CE-4B86-953A-E994E694CBD3}" type="slidenum">
              <a:rPr lang="en-GB"/>
              <a:pPr/>
              <a:t>21</a:t>
            </a:fld>
            <a:endParaRPr lang="en-GB"/>
          </a:p>
        </p:txBody>
      </p:sp>
      <p:pic>
        <p:nvPicPr>
          <p:cNvPr id="111618" name="Picture 2"/>
          <p:cNvPicPr>
            <a:picLocks noChangeAspect="1" noChangeArrowheads="1"/>
          </p:cNvPicPr>
          <p:nvPr/>
        </p:nvPicPr>
        <p:blipFill>
          <a:blip r:embed="rId3" cstate="print"/>
          <a:srcRect/>
          <a:stretch>
            <a:fillRect/>
          </a:stretch>
        </p:blipFill>
        <p:spPr bwMode="auto">
          <a:xfrm>
            <a:off x="5580113" y="2348880"/>
            <a:ext cx="3593592" cy="2880320"/>
          </a:xfrm>
          <a:prstGeom prst="rect">
            <a:avLst/>
          </a:prstGeom>
          <a:noFill/>
          <a:ln w="9525">
            <a:noFill/>
            <a:round/>
            <a:headEnd/>
            <a:tailEnd/>
          </a:ln>
          <a:effectLst/>
        </p:spPr>
      </p:pic>
      <p:sp>
        <p:nvSpPr>
          <p:cNvPr id="111621" name="Line 5"/>
          <p:cNvSpPr>
            <a:spLocks noChangeShapeType="1"/>
          </p:cNvSpPr>
          <p:nvPr/>
        </p:nvSpPr>
        <p:spPr bwMode="auto">
          <a:xfrm>
            <a:off x="3275856" y="2924944"/>
            <a:ext cx="2376264" cy="432048"/>
          </a:xfrm>
          <a:prstGeom prst="line">
            <a:avLst/>
          </a:prstGeom>
          <a:noFill/>
          <a:ln w="9525">
            <a:solidFill>
              <a:srgbClr val="000000"/>
            </a:solidFill>
            <a:round/>
            <a:headEnd/>
            <a:tailEnd type="triangle" w="med" len="med"/>
          </a:ln>
          <a:effectLst/>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827584" y="116632"/>
            <a:ext cx="7344866" cy="1159718"/>
          </a:xfrm>
          <a:ln/>
        </p:spPr>
        <p:txBody>
          <a:bodyPr lIns="34615" tIns="56559" rIns="34615" bIns="34615"/>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dirty="0"/>
              <a:t>Agitation</a:t>
            </a:r>
          </a:p>
        </p:txBody>
      </p:sp>
      <p:sp>
        <p:nvSpPr>
          <p:cNvPr id="89091" name="Rectangle 3"/>
          <p:cNvSpPr>
            <a:spLocks noGrp="1" noChangeArrowheads="1"/>
          </p:cNvSpPr>
          <p:nvPr>
            <p:ph idx="1"/>
          </p:nvPr>
        </p:nvSpPr>
        <p:spPr>
          <a:xfrm>
            <a:off x="971600" y="1412777"/>
            <a:ext cx="7560840" cy="5872262"/>
          </a:xfrm>
          <a:ln/>
        </p:spPr>
        <p:txBody>
          <a:bodyPr lIns="34615" tIns="44216" rIns="34615" bIns="34615">
            <a:normAutofit/>
          </a:bodyPr>
          <a:lstStyle/>
          <a:p>
            <a:pPr marL="431800" indent="-323850" defTabSz="449263">
              <a:buClr>
                <a:srgbClr val="FFFFFF"/>
              </a:buClr>
              <a:buSzPct val="45000"/>
              <a:buNone/>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pPr>
            <a:r>
              <a:rPr lang="pl-PL" sz="2400" dirty="0"/>
              <a:t>Agitation, within a palliative care definition, i</a:t>
            </a:r>
            <a:r>
              <a:rPr lang="en-GB" sz="2400" dirty="0"/>
              <a:t>s </a:t>
            </a:r>
            <a:r>
              <a:rPr lang="pl-PL" sz="2400" dirty="0"/>
              <a:t>usually associated with the symptoms of restlessness and distress seen at the end of life</a:t>
            </a:r>
            <a:endParaRPr lang="en-GB" sz="2400" dirty="0"/>
          </a:p>
          <a:p>
            <a:pPr marL="431800" indent="-323850" defTabSz="449263">
              <a:buClr>
                <a:srgbClr val="FFFFFF"/>
              </a:buClr>
              <a:buSzPct val="45000"/>
              <a:buNone/>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pPr>
            <a:r>
              <a:rPr lang="en-GB" sz="2400" dirty="0"/>
              <a:t>Reversible causes should always be excluded, e.g., u</a:t>
            </a:r>
            <a:r>
              <a:rPr lang="pl-PL" sz="2400" dirty="0"/>
              <a:t>rinary retention</a:t>
            </a:r>
            <a:r>
              <a:rPr lang="en-GB" sz="2400" dirty="0"/>
              <a:t> or incontinence, c</a:t>
            </a:r>
            <a:r>
              <a:rPr lang="pl-PL" sz="2400" dirty="0"/>
              <a:t>onstipation</a:t>
            </a:r>
            <a:r>
              <a:rPr lang="en-GB" sz="2400" dirty="0"/>
              <a:t>, dry mouth/ hunger /thirst, p</a:t>
            </a:r>
            <a:r>
              <a:rPr lang="pl-PL" sz="2400" dirty="0"/>
              <a:t>ain</a:t>
            </a:r>
            <a:r>
              <a:rPr lang="en-GB" sz="2400" dirty="0"/>
              <a:t>, spiritual distress</a:t>
            </a:r>
          </a:p>
          <a:p>
            <a:pPr marL="431800" indent="-323850" defTabSz="449263">
              <a:buClr>
                <a:srgbClr val="FFFFFF"/>
              </a:buClr>
              <a:buSzPct val="45000"/>
              <a:buNone/>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pPr>
            <a:endParaRPr lang="en-GB" sz="2400" dirty="0"/>
          </a:p>
          <a:p>
            <a:pPr marL="0" indent="0" defTabSz="449263">
              <a:lnSpc>
                <a:spcPct val="87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Management may include:</a:t>
            </a:r>
          </a:p>
          <a:p>
            <a:pPr marL="0" indent="0" defTabSz="449263">
              <a:lnSpc>
                <a:spcPct val="87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		Minimise new faces</a:t>
            </a:r>
          </a:p>
          <a:p>
            <a:pPr marL="0" indent="0" defTabSz="449263">
              <a:lnSpc>
                <a:spcPct val="87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		Minimise interventions</a:t>
            </a:r>
          </a:p>
          <a:p>
            <a:pPr marL="0" indent="0" defTabSz="449263">
              <a:lnSpc>
                <a:spcPct val="87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		Address environment (noise/lighting etc)</a:t>
            </a:r>
          </a:p>
          <a:p>
            <a:pPr marL="0" indent="0" defTabSz="449263">
              <a:lnSpc>
                <a:spcPct val="87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		Assess other stimuli (touch/music/smell etc)</a:t>
            </a:r>
            <a:endParaRPr lang="pl-PL" sz="2400" dirty="0"/>
          </a:p>
          <a:p>
            <a:pPr>
              <a:buNone/>
            </a:pPr>
            <a:r>
              <a:rPr lang="en-GB" sz="2400" dirty="0"/>
              <a:t>		Medication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43608" y="274638"/>
            <a:ext cx="7643192" cy="1143000"/>
          </a:xfrm>
        </p:spPr>
        <p:txBody>
          <a:bodyPr>
            <a:normAutofit fontScale="90000"/>
          </a:bodyPr>
          <a:lstStyle/>
          <a:p>
            <a:pPr eaLnBrk="1" hangingPunct="1"/>
            <a:r>
              <a:rPr lang="en-GB" sz="4000" dirty="0">
                <a:solidFill>
                  <a:schemeClr val="tx2"/>
                </a:solidFill>
                <a:latin typeface="Arial" panose="020B0604020202020204" pitchFamily="34" charset="0"/>
                <a:cs typeface="Arial" panose="020B0604020202020204" pitchFamily="34" charset="0"/>
              </a:rPr>
              <a:t>What is an appropriate hospital admission at end of life?</a:t>
            </a:r>
          </a:p>
        </p:txBody>
      </p:sp>
      <p:graphicFrame>
        <p:nvGraphicFramePr>
          <p:cNvPr id="7193" name="Group 25"/>
          <p:cNvGraphicFramePr>
            <a:graphicFrameLocks noGrp="1"/>
          </p:cNvGraphicFramePr>
          <p:nvPr>
            <p:ph type="tbl" idx="1"/>
          </p:nvPr>
        </p:nvGraphicFramePr>
        <p:xfrm>
          <a:off x="539552" y="1844824"/>
          <a:ext cx="8229600" cy="4525963"/>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263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a:ln>
                            <a:noFill/>
                          </a:ln>
                          <a:solidFill>
                            <a:schemeClr val="tx1"/>
                          </a:solidFill>
                          <a:effectLst/>
                          <a:latin typeface="Arial" charset="0"/>
                        </a:rPr>
                        <a:t>HOME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rPr>
                        <a:t>RISKS- Anything that cannot be done in the home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a:ln>
                            <a:noFill/>
                          </a:ln>
                          <a:solidFill>
                            <a:schemeClr val="tx1"/>
                          </a:solidFill>
                          <a:effectLst/>
                          <a:latin typeface="Arial" charset="0"/>
                        </a:rPr>
                        <a:t>HOSPITAL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rPr>
                        <a:t>RISKS- unfamiliar people, unfamiliar place, inappropriate interventions, too busy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3BA3"/>
                    </a:solidFill>
                  </a:tcPr>
                </a:tc>
                <a:extLst>
                  <a:ext uri="{0D108BD9-81ED-4DB2-BD59-A6C34878D82A}">
                    <a16:rowId xmlns:a16="http://schemas.microsoft.com/office/drawing/2014/main" val="10000"/>
                  </a:ext>
                </a:extLst>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rPr>
                        <a:t>BENEFITS- familiar place, familiar caring people, relationship with family, personalised care, dignity &amp; peace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rPr>
                        <a:t>BENEFITS- medical help at hand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rPr>
                        <a:t>Anything that cannot be done in the 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D3BA3"/>
                    </a:solidFill>
                  </a:tcPr>
                </a:tc>
                <a:extLst>
                  <a:ext uri="{0D108BD9-81ED-4DB2-BD59-A6C34878D82A}">
                    <a16:rowId xmlns:a16="http://schemas.microsoft.com/office/drawing/2014/main" val="10001"/>
                  </a:ext>
                </a:extLst>
              </a:tr>
            </a:tbl>
          </a:graphicData>
        </a:graphic>
      </p:graphicFrame>
      <p:sp>
        <p:nvSpPr>
          <p:cNvPr id="7171" name="Text Box 4"/>
          <p:cNvSpPr txBox="1">
            <a:spLocks noChangeArrowheads="1"/>
          </p:cNvSpPr>
          <p:nvPr/>
        </p:nvSpPr>
        <p:spPr bwMode="auto">
          <a:xfrm>
            <a:off x="539750" y="1773238"/>
            <a:ext cx="3744913" cy="366712"/>
          </a:xfrm>
          <a:prstGeom prst="rect">
            <a:avLst/>
          </a:prstGeom>
          <a:noFill/>
          <a:ln w="9525">
            <a:noFill/>
            <a:miter lim="800000"/>
            <a:headEnd/>
            <a:tailEnd/>
          </a:ln>
          <a:effectLst/>
        </p:spPr>
        <p:txBody>
          <a:bodyPr>
            <a:spAutoFit/>
          </a:bodyPr>
          <a:lstStyle/>
          <a:p>
            <a:endParaRPr lang="en-US"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633412"/>
          </a:xfrm>
        </p:spPr>
        <p:txBody>
          <a:bodyPr>
            <a:normAutofit fontScale="90000"/>
          </a:bodyPr>
          <a:lstStyle/>
          <a:p>
            <a:pPr eaLnBrk="1" hangingPunct="1"/>
            <a:r>
              <a:rPr lang="en-GB" sz="4000" dirty="0"/>
              <a:t>Planning individual care</a:t>
            </a:r>
          </a:p>
        </p:txBody>
      </p:sp>
      <p:sp>
        <p:nvSpPr>
          <p:cNvPr id="8196" name="Rectangle 30"/>
          <p:cNvSpPr>
            <a:spLocks noChangeArrowheads="1"/>
          </p:cNvSpPr>
          <p:nvPr/>
        </p:nvSpPr>
        <p:spPr bwMode="auto">
          <a:xfrm>
            <a:off x="395536" y="1484784"/>
            <a:ext cx="8353177" cy="738664"/>
          </a:xfrm>
          <a:prstGeom prst="rect">
            <a:avLst/>
          </a:prstGeom>
          <a:noFill/>
          <a:ln w="9525">
            <a:noFill/>
            <a:miter lim="800000"/>
            <a:headEnd/>
            <a:tailEnd/>
          </a:ln>
          <a:effectLst/>
        </p:spPr>
        <p:txBody>
          <a:bodyPr wrap="square" anchor="ctr">
            <a:spAutoFit/>
          </a:bodyPr>
          <a:lstStyle/>
          <a:p>
            <a:r>
              <a:rPr lang="en-GB" sz="1200" dirty="0">
                <a:latin typeface="+mj-lt"/>
                <a:cs typeface="Times New Roman" pitchFamily="18" charset="0"/>
              </a:rPr>
              <a:t>INDIVIDUAL’S NAME:                                                                      NHS NUMBER:                                                      DOB:          </a:t>
            </a:r>
            <a:endParaRPr lang="en-GB" sz="900" dirty="0">
              <a:latin typeface="+mj-lt"/>
            </a:endParaRPr>
          </a:p>
          <a:p>
            <a:pPr eaLnBrk="0" hangingPunct="0"/>
            <a:r>
              <a:rPr lang="en-GB" sz="1200" dirty="0">
                <a:latin typeface="+mj-lt"/>
                <a:cs typeface="Times New Roman" pitchFamily="18" charset="0"/>
              </a:rPr>
              <a:t>DATE:                                                                                                 CARE PLAN: The person is approaching end of life:</a:t>
            </a:r>
            <a:endParaRPr lang="en-GB" sz="900" dirty="0">
              <a:latin typeface="+mj-lt"/>
            </a:endParaRPr>
          </a:p>
          <a:p>
            <a:pPr eaLnBrk="0" hangingPunct="0"/>
            <a:endParaRPr lang="en-GB" sz="1800" dirty="0"/>
          </a:p>
        </p:txBody>
      </p:sp>
      <p:graphicFrame>
        <p:nvGraphicFramePr>
          <p:cNvPr id="100433" name="Group 81"/>
          <p:cNvGraphicFramePr>
            <a:graphicFrameLocks noGrp="1"/>
          </p:cNvGraphicFramePr>
          <p:nvPr>
            <p:extLst>
              <p:ext uri="{D42A27DB-BD31-4B8C-83A1-F6EECF244321}">
                <p14:modId xmlns:p14="http://schemas.microsoft.com/office/powerpoint/2010/main" val="52874643"/>
              </p:ext>
            </p:extLst>
          </p:nvPr>
        </p:nvGraphicFramePr>
        <p:xfrm>
          <a:off x="250825" y="1988840"/>
          <a:ext cx="8497888" cy="4572000"/>
        </p:xfrm>
        <a:graphic>
          <a:graphicData uri="http://schemas.openxmlformats.org/drawingml/2006/table">
            <a:tbl>
              <a:tblPr/>
              <a:tblGrid>
                <a:gridCol w="2124075">
                  <a:extLst>
                    <a:ext uri="{9D8B030D-6E8A-4147-A177-3AD203B41FA5}">
                      <a16:colId xmlns:a16="http://schemas.microsoft.com/office/drawing/2014/main" val="20000"/>
                    </a:ext>
                  </a:extLst>
                </a:gridCol>
                <a:gridCol w="2124075">
                  <a:extLst>
                    <a:ext uri="{9D8B030D-6E8A-4147-A177-3AD203B41FA5}">
                      <a16:colId xmlns:a16="http://schemas.microsoft.com/office/drawing/2014/main" val="20001"/>
                    </a:ext>
                  </a:extLst>
                </a:gridCol>
                <a:gridCol w="2124075">
                  <a:extLst>
                    <a:ext uri="{9D8B030D-6E8A-4147-A177-3AD203B41FA5}">
                      <a16:colId xmlns:a16="http://schemas.microsoft.com/office/drawing/2014/main" val="20002"/>
                    </a:ext>
                  </a:extLst>
                </a:gridCol>
                <a:gridCol w="2125663">
                  <a:extLst>
                    <a:ext uri="{9D8B030D-6E8A-4147-A177-3AD203B41FA5}">
                      <a16:colId xmlns:a16="http://schemas.microsoft.com/office/drawing/2014/main" val="20003"/>
                    </a:ext>
                  </a:extLst>
                </a:gridCol>
              </a:tblGrid>
              <a:tr h="13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Anticipated problems                                                   </a:t>
                      </a:r>
                      <a:endParaRPr kumimoji="0" lang="en-GB" sz="1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Actual problems   - DATE                                       </a:t>
                      </a:r>
                      <a:endParaRPr kumimoji="0" lang="en-GB" sz="1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mn-lt"/>
                          <a:cs typeface="Times New Roman" pitchFamily="18" charset="0"/>
                        </a:rPr>
                        <a:t>Goals  </a:t>
                      </a:r>
                      <a:endParaRPr kumimoji="0" lang="en-GB" sz="1800" b="0" i="0" u="none" strike="noStrike" cap="none" normalizeH="0" baseline="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Actions - DATE</a:t>
                      </a:r>
                      <a:endParaRPr kumimoji="0" lang="en-GB" sz="1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6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Pain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Nausea</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Vomiting</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Respiratory problems</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Incontinence</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Bladder problems</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Constipation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Unable to eat &amp; drink</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Unable to take oral medication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Skin/mouth problems</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Mobility</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Agitation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Confusion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Family support needed</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Psychological support needed</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Spiritual support needed</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ADVANCE CARE PLAN</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DNACPR</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GP</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DISTRICT NURSES</a:t>
                      </a:r>
                      <a:endParaRPr kumimoji="0" lang="en-GB" sz="1000" b="0" i="0" u="none" strike="noStrike" cap="none" normalizeH="0" baseline="0" dirty="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OOH SERVICE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cs typeface="Times New Roman" pitchFamily="18" charset="0"/>
                        </a:rPr>
                        <a:t>Other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00808"/>
            <a:ext cx="8229600" cy="1575048"/>
          </a:xfrm>
        </p:spPr>
        <p:txBody>
          <a:bodyPr>
            <a:normAutofit/>
          </a:bodyPr>
          <a:lstStyle/>
          <a:p>
            <a:r>
              <a:rPr lang="en-GB" dirty="0"/>
              <a:t>What do you do to prevent unplanned hospital admissions?</a:t>
            </a:r>
          </a:p>
        </p:txBody>
      </p:sp>
      <p:pic>
        <p:nvPicPr>
          <p:cNvPr id="1026" name="Picture 2" descr="Hospital - Free of Charge Creative Commons Highway sign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8208" y="3933056"/>
            <a:ext cx="2592288" cy="17281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GB" sz="4000" dirty="0"/>
              <a:t>What can support decision making at the end of life?</a:t>
            </a:r>
          </a:p>
        </p:txBody>
      </p:sp>
      <p:sp>
        <p:nvSpPr>
          <p:cNvPr id="9219" name="Rectangle 3"/>
          <p:cNvSpPr>
            <a:spLocks noGrp="1" noChangeArrowheads="1"/>
          </p:cNvSpPr>
          <p:nvPr>
            <p:ph idx="1"/>
          </p:nvPr>
        </p:nvSpPr>
        <p:spPr>
          <a:xfrm>
            <a:off x="971600" y="1600200"/>
            <a:ext cx="7715200" cy="4525963"/>
          </a:xfrm>
        </p:spPr>
        <p:txBody>
          <a:bodyPr>
            <a:normAutofit/>
          </a:bodyPr>
          <a:lstStyle/>
          <a:p>
            <a:pPr eaLnBrk="1" hangingPunct="1">
              <a:lnSpc>
                <a:spcPct val="90000"/>
              </a:lnSpc>
            </a:pPr>
            <a:r>
              <a:rPr lang="en-GB" sz="2800" dirty="0"/>
              <a:t>ACP - has this been revisited?</a:t>
            </a:r>
          </a:p>
          <a:p>
            <a:pPr eaLnBrk="1" hangingPunct="1">
              <a:lnSpc>
                <a:spcPct val="90000"/>
              </a:lnSpc>
            </a:pPr>
            <a:r>
              <a:rPr lang="en-GB" sz="2800" dirty="0"/>
              <a:t>Out of Hours (OOH) handovers across all staff</a:t>
            </a:r>
          </a:p>
          <a:p>
            <a:pPr eaLnBrk="1" hangingPunct="1">
              <a:lnSpc>
                <a:spcPct val="90000"/>
              </a:lnSpc>
            </a:pPr>
            <a:r>
              <a:rPr lang="en-GB" sz="2800" dirty="0"/>
              <a:t>GP Review if appropriate</a:t>
            </a:r>
          </a:p>
          <a:p>
            <a:pPr eaLnBrk="1" hangingPunct="1">
              <a:lnSpc>
                <a:spcPct val="90000"/>
              </a:lnSpc>
            </a:pPr>
            <a:r>
              <a:rPr lang="en-GB" sz="2800" dirty="0"/>
              <a:t>DN support</a:t>
            </a:r>
          </a:p>
          <a:p>
            <a:pPr eaLnBrk="1" hangingPunct="1">
              <a:lnSpc>
                <a:spcPct val="90000"/>
              </a:lnSpc>
            </a:pPr>
            <a:r>
              <a:rPr lang="en-GB" sz="2800" dirty="0"/>
              <a:t>Holistic assessment</a:t>
            </a:r>
          </a:p>
          <a:p>
            <a:pPr eaLnBrk="1" hangingPunct="1">
              <a:lnSpc>
                <a:spcPct val="90000"/>
              </a:lnSpc>
            </a:pPr>
            <a:r>
              <a:rPr lang="en-GB" sz="2800" dirty="0"/>
              <a:t>Communication with acute sector</a:t>
            </a:r>
          </a:p>
          <a:p>
            <a:pPr eaLnBrk="1" hangingPunct="1">
              <a:lnSpc>
                <a:spcPct val="90000"/>
              </a:lnSpc>
            </a:pPr>
            <a:r>
              <a:rPr lang="en-GB" sz="2800" dirty="0"/>
              <a:t>Communicate with other appropriate professionals - SPC team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9F844771-07B9-568B-B86A-E95C16571D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5751" y="188640"/>
            <a:ext cx="4852497" cy="640871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GB" dirty="0"/>
              <a:t>Supporting Staff</a:t>
            </a:r>
          </a:p>
        </p:txBody>
      </p:sp>
      <p:sp>
        <p:nvSpPr>
          <p:cNvPr id="68611" name="Rectangle 3"/>
          <p:cNvSpPr>
            <a:spLocks noGrp="1" noChangeArrowheads="1"/>
          </p:cNvSpPr>
          <p:nvPr>
            <p:ph idx="1"/>
          </p:nvPr>
        </p:nvSpPr>
        <p:spPr>
          <a:xfrm>
            <a:off x="971600" y="1600200"/>
            <a:ext cx="7715200" cy="4525963"/>
          </a:xfrm>
        </p:spPr>
        <p:txBody>
          <a:bodyPr/>
          <a:lstStyle/>
          <a:p>
            <a:pPr eaLnBrk="1" hangingPunct="1"/>
            <a:r>
              <a:rPr lang="en-GB" sz="2800" dirty="0"/>
              <a:t>Extra physical work?</a:t>
            </a:r>
          </a:p>
          <a:p>
            <a:pPr eaLnBrk="1" hangingPunct="1"/>
            <a:r>
              <a:rPr lang="en-GB" sz="2800" dirty="0"/>
              <a:t>Emotional stress</a:t>
            </a:r>
          </a:p>
          <a:p>
            <a:pPr eaLnBrk="1" hangingPunct="1"/>
            <a:endParaRPr lang="en-GB" sz="2800" dirty="0"/>
          </a:p>
          <a:p>
            <a:pPr eaLnBrk="1" hangingPunct="1"/>
            <a:r>
              <a:rPr lang="en-GB" sz="2800" dirty="0"/>
              <a:t>Removing the taboo - the traffic lights</a:t>
            </a:r>
          </a:p>
          <a:p>
            <a:pPr eaLnBrk="1" hangingPunct="1"/>
            <a:r>
              <a:rPr lang="en-GB" sz="2800" dirty="0"/>
              <a:t>Its ok to show feelings</a:t>
            </a:r>
          </a:p>
          <a:p>
            <a:pPr eaLnBrk="1" hangingPunct="1"/>
            <a:r>
              <a:rPr lang="en-GB" sz="2800" dirty="0"/>
              <a:t>Supervision - could you use reflection?</a:t>
            </a:r>
          </a:p>
          <a:p>
            <a:pPr eaLnBrk="1" hangingPunct="1"/>
            <a:r>
              <a:rPr lang="en-GB" sz="2800" dirty="0"/>
              <a:t>Peer support</a:t>
            </a:r>
          </a:p>
          <a:p>
            <a:pPr eaLnBrk="1" hangingPunct="1"/>
            <a:endParaRPr lang="en-GB" dirty="0"/>
          </a:p>
          <a:p>
            <a:pPr eaLnBrk="1" hangingPunct="1">
              <a:buFontTx/>
              <a:buNone/>
            </a:pPr>
            <a:endParaRPr lang="en-GB" dirty="0"/>
          </a:p>
          <a:p>
            <a:pPr eaLnBrk="1" hangingPunct="1">
              <a:buFontTx/>
              <a:buNone/>
            </a:pPr>
            <a:endParaRPr lang="en-GB" dirty="0"/>
          </a:p>
          <a:p>
            <a:pPr eaLnBrk="1" hangingPunct="1">
              <a:buFontTx/>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hangingPunct="1"/>
            <a:r>
              <a:rPr lang="en-GB" dirty="0"/>
              <a:t>Supporting families, friends and significant others</a:t>
            </a:r>
          </a:p>
        </p:txBody>
      </p:sp>
      <p:sp>
        <p:nvSpPr>
          <p:cNvPr id="69635" name="Rectangle 3"/>
          <p:cNvSpPr>
            <a:spLocks noGrp="1" noChangeArrowheads="1"/>
          </p:cNvSpPr>
          <p:nvPr>
            <p:ph idx="1"/>
          </p:nvPr>
        </p:nvSpPr>
        <p:spPr>
          <a:xfrm>
            <a:off x="971600" y="1844824"/>
            <a:ext cx="7715200" cy="4281339"/>
          </a:xfrm>
        </p:spPr>
        <p:txBody>
          <a:bodyPr>
            <a:normAutofit/>
          </a:bodyPr>
          <a:lstStyle/>
          <a:p>
            <a:r>
              <a:rPr lang="en-GB" sz="2800" dirty="0"/>
              <a:t>How do you tell families, friends and significant others when someone is dying?</a:t>
            </a:r>
          </a:p>
          <a:p>
            <a:pPr eaLnBrk="1" hangingPunct="1"/>
            <a:endParaRPr lang="en-GB" sz="2800" dirty="0"/>
          </a:p>
          <a:p>
            <a:pPr eaLnBrk="1" hangingPunct="1"/>
            <a:r>
              <a:rPr lang="en-GB" sz="2800" dirty="0"/>
              <a:t>Are there any particular people who may be more affected than others?</a:t>
            </a:r>
          </a:p>
          <a:p>
            <a:pPr eaLnBrk="1" hangingPunct="1"/>
            <a:endParaRPr lang="en-GB" sz="2800" dirty="0"/>
          </a:p>
          <a:p>
            <a:pPr eaLnBrk="1" hangingPunct="1"/>
            <a:r>
              <a:rPr lang="en-GB" sz="2800" dirty="0"/>
              <a:t>Should this be discussed?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259632" y="274638"/>
            <a:ext cx="6912768" cy="1143000"/>
          </a:xfrm>
        </p:spPr>
        <p:txBody>
          <a:bodyPr/>
          <a:lstStyle/>
          <a:p>
            <a:pPr algn="ctr"/>
            <a:r>
              <a:rPr lang="en-GB" sz="3600" dirty="0">
                <a:solidFill>
                  <a:schemeClr val="tx2"/>
                </a:solidFill>
                <a:latin typeface="Arial" panose="020B0604020202020204" pitchFamily="34" charset="0"/>
                <a:cs typeface="Arial" panose="020B0604020202020204" pitchFamily="34" charset="0"/>
              </a:rPr>
              <a:t>Objectives</a:t>
            </a:r>
          </a:p>
        </p:txBody>
      </p:sp>
      <p:sp>
        <p:nvSpPr>
          <p:cNvPr id="6147" name="Rectangle 3"/>
          <p:cNvSpPr>
            <a:spLocks noGrp="1"/>
          </p:cNvSpPr>
          <p:nvPr>
            <p:ph type="body" idx="4294967295"/>
          </p:nvPr>
        </p:nvSpPr>
        <p:spPr>
          <a:xfrm>
            <a:off x="971600" y="1557338"/>
            <a:ext cx="7920880" cy="5026025"/>
          </a:xfrm>
        </p:spPr>
        <p:txBody>
          <a:bodyPr>
            <a:normAutofit lnSpcReduction="10000"/>
          </a:bodyPr>
          <a:lstStyle/>
          <a:p>
            <a:pPr fontAlgn="base"/>
            <a:r>
              <a:rPr lang="en-GB" sz="2800" dirty="0">
                <a:latin typeface="Arial" panose="020B0604020202020204" pitchFamily="34" charset="0"/>
                <a:cs typeface="Arial" panose="020B0604020202020204" pitchFamily="34" charset="0"/>
              </a:rPr>
              <a:t>Identify the five priorities for care of the dying person</a:t>
            </a:r>
          </a:p>
          <a:p>
            <a:pPr fontAlgn="base"/>
            <a:r>
              <a:rPr lang="en-GB" sz="2800" dirty="0">
                <a:latin typeface="Arial" panose="020B0604020202020204" pitchFamily="34" charset="0"/>
                <a:cs typeface="Arial" panose="020B0604020202020204" pitchFamily="34" charset="0"/>
              </a:rPr>
              <a:t>Recognise the point where the resident enters the dying phase</a:t>
            </a:r>
          </a:p>
          <a:p>
            <a:pPr fontAlgn="base"/>
            <a:r>
              <a:rPr lang="en-GB" sz="2800" dirty="0">
                <a:latin typeface="Arial" panose="020B0604020202020204" pitchFamily="34" charset="0"/>
                <a:cs typeface="Arial" panose="020B0604020202020204" pitchFamily="34" charset="0"/>
              </a:rPr>
              <a:t>Be able to care for the resident in the final days</a:t>
            </a:r>
          </a:p>
          <a:p>
            <a:pPr fontAlgn="base"/>
            <a:r>
              <a:rPr lang="en-GB" sz="2800" dirty="0">
                <a:latin typeface="Arial" panose="020B0604020202020204" pitchFamily="34" charset="0"/>
                <a:cs typeface="Arial" panose="020B0604020202020204" pitchFamily="34" charset="0"/>
              </a:rPr>
              <a:t>Recognise appropriate and inappropriate care pathways</a:t>
            </a:r>
          </a:p>
          <a:p>
            <a:pPr fontAlgn="base"/>
            <a:r>
              <a:rPr lang="en-GB" sz="2800" dirty="0">
                <a:latin typeface="Arial" panose="020B0604020202020204" pitchFamily="34" charset="0"/>
                <a:cs typeface="Arial" panose="020B0604020202020204" pitchFamily="34" charset="0"/>
              </a:rPr>
              <a:t>Know how to care for the people important to them, staff and other residents with dignity when a resident enters the dying phase</a:t>
            </a:r>
          </a:p>
        </p:txBody>
      </p:sp>
    </p:spTree>
    <p:extLst>
      <p:ext uri="{BB962C8B-B14F-4D97-AF65-F5344CB8AC3E}">
        <p14:creationId xmlns:p14="http://schemas.microsoft.com/office/powerpoint/2010/main" val="3203870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692696"/>
            <a:ext cx="7992888" cy="3600986"/>
          </a:xfrm>
          <a:prstGeom prst="rect">
            <a:avLst/>
          </a:prstGeom>
          <a:noFill/>
        </p:spPr>
        <p:txBody>
          <a:bodyPr wrap="square" rtlCol="0">
            <a:spAutoFit/>
          </a:bodyPr>
          <a:lstStyle/>
          <a:p>
            <a:pPr algn="ctr"/>
            <a:r>
              <a:rPr lang="en-GB" sz="3600" dirty="0">
                <a:solidFill>
                  <a:schemeClr val="tx2"/>
                </a:solidFill>
                <a:latin typeface="Arial" panose="020B0604020202020204" pitchFamily="34" charset="0"/>
                <a:cs typeface="Arial" panose="020B0604020202020204" pitchFamily="34" charset="0"/>
              </a:rPr>
              <a:t>To conclude...</a:t>
            </a:r>
          </a:p>
          <a:p>
            <a:pPr>
              <a:buFont typeface="Arial" pitchFamily="34" charset="0"/>
              <a:buChar char="•"/>
            </a:pPr>
            <a:endParaRPr lang="en-GB" sz="3600"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  </a:t>
            </a:r>
            <a:r>
              <a:rPr lang="en-GB" sz="3600" dirty="0">
                <a:solidFill>
                  <a:srgbClr val="FF0000"/>
                </a:solidFill>
                <a:latin typeface="Arial" panose="020B0604020202020204" pitchFamily="34" charset="0"/>
                <a:cs typeface="Arial" panose="020B0604020202020204" pitchFamily="34" charset="0"/>
              </a:rPr>
              <a:t>Any questions???</a:t>
            </a:r>
          </a:p>
          <a:p>
            <a:pPr>
              <a:buFont typeface="Arial" pitchFamily="34" charset="0"/>
              <a:buChar char="•"/>
            </a:pPr>
            <a:endParaRPr lang="en-GB" sz="3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Mapping today’s session to the portfolio</a:t>
            </a:r>
          </a:p>
          <a:p>
            <a:pPr marL="457200" indent="-457200">
              <a:buFont typeface="Arial" panose="020B0604020202020204" pitchFamily="34" charset="0"/>
              <a:buChar char="•"/>
            </a:pPr>
            <a:r>
              <a:rPr lang="en-GB" sz="2800" i="1" dirty="0">
                <a:latin typeface="Arial" panose="020B0604020202020204" pitchFamily="34" charset="0"/>
                <a:cs typeface="Arial" panose="020B0604020202020204" pitchFamily="34" charset="0"/>
              </a:rPr>
              <a:t>Next time – ‘To do’ list</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Evaluation forms</a:t>
            </a:r>
          </a:p>
        </p:txBody>
      </p:sp>
    </p:spTree>
    <p:extLst>
      <p:ext uri="{BB962C8B-B14F-4D97-AF65-F5344CB8AC3E}">
        <p14:creationId xmlns:p14="http://schemas.microsoft.com/office/powerpoint/2010/main" val="268199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331640" y="274638"/>
            <a:ext cx="6897960" cy="1143000"/>
          </a:xfrm>
        </p:spPr>
        <p:txBody>
          <a:bodyPr/>
          <a:lstStyle/>
          <a:p>
            <a:r>
              <a:rPr lang="en-GB" sz="3600" dirty="0">
                <a:solidFill>
                  <a:schemeClr val="tx2"/>
                </a:solidFill>
                <a:latin typeface="Arial" panose="020B0604020202020204" pitchFamily="34" charset="0"/>
                <a:cs typeface="Arial" panose="020B0604020202020204" pitchFamily="34" charset="0"/>
              </a:rPr>
              <a:t>Plan of session</a:t>
            </a:r>
          </a:p>
        </p:txBody>
      </p:sp>
      <p:sp>
        <p:nvSpPr>
          <p:cNvPr id="6147" name="Rectangle 3"/>
          <p:cNvSpPr>
            <a:spLocks noGrp="1"/>
          </p:cNvSpPr>
          <p:nvPr>
            <p:ph type="body" idx="4294967295"/>
          </p:nvPr>
        </p:nvSpPr>
        <p:spPr>
          <a:xfrm>
            <a:off x="971600" y="1557339"/>
            <a:ext cx="7920880" cy="3671862"/>
          </a:xfrm>
        </p:spPr>
        <p:txBody>
          <a:bodyPr>
            <a:normAutofit/>
          </a:bodyPr>
          <a:lstStyle/>
          <a:p>
            <a:r>
              <a:rPr lang="en-GB" sz="2800" dirty="0">
                <a:latin typeface="Arial" panose="020B0604020202020204" pitchFamily="34" charset="0"/>
                <a:cs typeface="Arial" panose="020B0604020202020204" pitchFamily="34" charset="0"/>
              </a:rPr>
              <a:t>Welcome back and recap on Step 4</a:t>
            </a:r>
          </a:p>
          <a:p>
            <a:r>
              <a:rPr lang="en-GB" sz="2800" dirty="0">
                <a:latin typeface="Arial" panose="020B0604020202020204" pitchFamily="34" charset="0"/>
                <a:cs typeface="Arial" panose="020B0604020202020204" pitchFamily="34" charset="0"/>
              </a:rPr>
              <a:t>The five priorities for EOLC</a:t>
            </a:r>
          </a:p>
          <a:p>
            <a:r>
              <a:rPr lang="en-GB" sz="2800" dirty="0">
                <a:latin typeface="Arial" panose="020B0604020202020204" pitchFamily="34" charset="0"/>
                <a:cs typeface="Arial" panose="020B0604020202020204" pitchFamily="34" charset="0"/>
              </a:rPr>
              <a:t>Identifying residents at the very end of life</a:t>
            </a:r>
          </a:p>
          <a:p>
            <a:r>
              <a:rPr lang="en-GB" sz="2800" dirty="0">
                <a:latin typeface="Arial" panose="020B0604020202020204" pitchFamily="34" charset="0"/>
                <a:cs typeface="Arial" panose="020B0604020202020204" pitchFamily="34" charset="0"/>
              </a:rPr>
              <a:t>Care of residents (and significant others) in the final days of life</a:t>
            </a:r>
          </a:p>
          <a:p>
            <a:r>
              <a:rPr lang="en-GB" sz="2800" dirty="0">
                <a:latin typeface="Arial" panose="020B0604020202020204" pitchFamily="34" charset="0"/>
                <a:cs typeface="Arial" panose="020B0604020202020204" pitchFamily="34" charset="0"/>
              </a:rPr>
              <a:t>Recognising appropriate and inappropriate care</a:t>
            </a:r>
          </a:p>
        </p:txBody>
      </p:sp>
    </p:spTree>
    <p:extLst>
      <p:ext uri="{BB962C8B-B14F-4D97-AF65-F5344CB8AC3E}">
        <p14:creationId xmlns:p14="http://schemas.microsoft.com/office/powerpoint/2010/main" val="233112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5 Priorities for Care of the Dying Person</a:t>
            </a:r>
          </a:p>
        </p:txBody>
      </p:sp>
      <p:sp>
        <p:nvSpPr>
          <p:cNvPr id="3" name="Content Placeholder 2"/>
          <p:cNvSpPr>
            <a:spLocks noGrp="1"/>
          </p:cNvSpPr>
          <p:nvPr>
            <p:ph idx="1"/>
          </p:nvPr>
        </p:nvSpPr>
        <p:spPr>
          <a:xfrm>
            <a:off x="971600" y="1600200"/>
            <a:ext cx="7715200" cy="4525963"/>
          </a:xfrm>
        </p:spPr>
        <p:txBody>
          <a:bodyPr>
            <a:normAutofit lnSpcReduction="10000"/>
          </a:bodyPr>
          <a:lstStyle/>
          <a:p>
            <a:pPr marL="0" indent="0">
              <a:buNone/>
            </a:pPr>
            <a:r>
              <a:rPr lang="en-GB" dirty="0">
                <a:solidFill>
                  <a:schemeClr val="tx2"/>
                </a:solidFill>
              </a:rPr>
              <a:t>Priority 1:</a:t>
            </a:r>
          </a:p>
          <a:p>
            <a:pPr marL="0" indent="0">
              <a:buNone/>
            </a:pPr>
            <a:endParaRPr lang="en-GB" dirty="0"/>
          </a:p>
          <a:p>
            <a:pPr marL="0" indent="0">
              <a:buNone/>
            </a:pPr>
            <a:r>
              <a:rPr lang="en-GB" dirty="0"/>
              <a:t>The possibility (that a person may die within the next few days or hours) is recognised and communicated clearly, decisions made and actions taken in accordance with the persons needs and wishes, and these are regularly reviewed and decisions reviewed accordingly</a:t>
            </a:r>
          </a:p>
        </p:txBody>
      </p:sp>
    </p:spTree>
    <p:extLst>
      <p:ext uri="{BB962C8B-B14F-4D97-AF65-F5344CB8AC3E}">
        <p14:creationId xmlns:p14="http://schemas.microsoft.com/office/powerpoint/2010/main" val="52832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71600" y="1600200"/>
            <a:ext cx="7715200" cy="4525963"/>
          </a:xfrm>
        </p:spPr>
        <p:txBody>
          <a:bodyPr/>
          <a:lstStyle/>
          <a:p>
            <a:pPr marL="0" indent="0">
              <a:buNone/>
            </a:pPr>
            <a:r>
              <a:rPr lang="en-GB" dirty="0">
                <a:solidFill>
                  <a:schemeClr val="tx2"/>
                </a:solidFill>
              </a:rPr>
              <a:t>Priority 2:</a:t>
            </a:r>
          </a:p>
          <a:p>
            <a:pPr marL="0" indent="0">
              <a:buNone/>
            </a:pPr>
            <a:endParaRPr lang="en-GB" dirty="0"/>
          </a:p>
          <a:p>
            <a:pPr marL="0" indent="0">
              <a:buNone/>
            </a:pPr>
            <a:r>
              <a:rPr lang="en-GB" dirty="0"/>
              <a:t>Sensitive communication takes place between staff and the dying person, and those identified as important to them</a:t>
            </a:r>
          </a:p>
        </p:txBody>
      </p:sp>
    </p:spTree>
    <p:extLst>
      <p:ext uri="{BB962C8B-B14F-4D97-AF65-F5344CB8AC3E}">
        <p14:creationId xmlns:p14="http://schemas.microsoft.com/office/powerpoint/2010/main" val="131376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71600" y="1600200"/>
            <a:ext cx="7715200" cy="4525963"/>
          </a:xfrm>
        </p:spPr>
        <p:txBody>
          <a:bodyPr/>
          <a:lstStyle/>
          <a:p>
            <a:pPr marL="0" indent="0">
              <a:buNone/>
            </a:pPr>
            <a:r>
              <a:rPr lang="en-GB" dirty="0">
                <a:solidFill>
                  <a:schemeClr val="tx2"/>
                </a:solidFill>
              </a:rPr>
              <a:t>Priority 3:</a:t>
            </a:r>
          </a:p>
          <a:p>
            <a:pPr marL="0" indent="0">
              <a:buNone/>
            </a:pPr>
            <a:endParaRPr lang="en-GB" dirty="0"/>
          </a:p>
          <a:p>
            <a:pPr marL="0" indent="0">
              <a:buNone/>
            </a:pPr>
            <a:r>
              <a:rPr lang="en-GB" dirty="0"/>
              <a:t>The dying person, and those identified as important to them, are involved in decisions about treatment and care to the extent that the dying person wants</a:t>
            </a:r>
          </a:p>
        </p:txBody>
      </p:sp>
    </p:spTree>
    <p:extLst>
      <p:ext uri="{BB962C8B-B14F-4D97-AF65-F5344CB8AC3E}">
        <p14:creationId xmlns:p14="http://schemas.microsoft.com/office/powerpoint/2010/main" val="362110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71600" y="1600200"/>
            <a:ext cx="7715200" cy="4525963"/>
          </a:xfrm>
        </p:spPr>
        <p:txBody>
          <a:bodyPr/>
          <a:lstStyle/>
          <a:p>
            <a:pPr marL="0" indent="0">
              <a:buNone/>
            </a:pPr>
            <a:r>
              <a:rPr lang="en-GB" dirty="0">
                <a:solidFill>
                  <a:schemeClr val="tx2"/>
                </a:solidFill>
              </a:rPr>
              <a:t>Priority 4:</a:t>
            </a:r>
          </a:p>
          <a:p>
            <a:pPr marL="0" indent="0">
              <a:buNone/>
            </a:pPr>
            <a:endParaRPr lang="en-GB" dirty="0"/>
          </a:p>
          <a:p>
            <a:pPr marL="0" indent="0">
              <a:buNone/>
            </a:pPr>
            <a:r>
              <a:rPr lang="en-GB" dirty="0"/>
              <a:t>The needs of families and others identified as important to the dying person are actively explored, respected and met as far as possible</a:t>
            </a:r>
          </a:p>
        </p:txBody>
      </p:sp>
    </p:spTree>
    <p:extLst>
      <p:ext uri="{BB962C8B-B14F-4D97-AF65-F5344CB8AC3E}">
        <p14:creationId xmlns:p14="http://schemas.microsoft.com/office/powerpoint/2010/main" val="108885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71600" y="1600200"/>
            <a:ext cx="7715200" cy="4525963"/>
          </a:xfrm>
        </p:spPr>
        <p:txBody>
          <a:bodyPr/>
          <a:lstStyle/>
          <a:p>
            <a:pPr marL="0" indent="0">
              <a:buNone/>
            </a:pPr>
            <a:r>
              <a:rPr lang="en-GB" dirty="0">
                <a:solidFill>
                  <a:schemeClr val="tx2"/>
                </a:solidFill>
              </a:rPr>
              <a:t>Priority 5:</a:t>
            </a:r>
          </a:p>
          <a:p>
            <a:pPr marL="0" indent="0">
              <a:buNone/>
            </a:pPr>
            <a:endParaRPr lang="en-GB" dirty="0"/>
          </a:p>
          <a:p>
            <a:pPr marL="0" indent="0">
              <a:buNone/>
            </a:pPr>
            <a:r>
              <a:rPr lang="en-GB" dirty="0"/>
              <a:t>An individual plan of care, which includes food and drink, symptom control and psychological, social and spiritual support, is agreed, co-ordinated and delivered with compassion</a:t>
            </a:r>
          </a:p>
        </p:txBody>
      </p:sp>
    </p:spTree>
    <p:extLst>
      <p:ext uri="{BB962C8B-B14F-4D97-AF65-F5344CB8AC3E}">
        <p14:creationId xmlns:p14="http://schemas.microsoft.com/office/powerpoint/2010/main" val="944073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81CEF23FA0B3429B96123A3C79236C" ma:contentTypeVersion="11" ma:contentTypeDescription="Create a new document." ma:contentTypeScope="" ma:versionID="e2e2b4407d2d2fb3b12c415e9a472029">
  <xsd:schema xmlns:xsd="http://www.w3.org/2001/XMLSchema" xmlns:xs="http://www.w3.org/2001/XMLSchema" xmlns:p="http://schemas.microsoft.com/office/2006/metadata/properties" xmlns:ns3="3dd27dd8-1d95-4ec5-b1b1-f3959ebae561" targetNamespace="http://schemas.microsoft.com/office/2006/metadata/properties" ma:root="true" ma:fieldsID="8d29a925f2b7f339f01f1f905972cbe4" ns3:_="">
    <xsd:import namespace="3dd27dd8-1d95-4ec5-b1b1-f3959ebae56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27dd8-1d95-4ec5-b1b1-f3959ebae56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A7F4B5-E279-43B6-A918-F9AF35693916}">
  <ds:schemaRefs>
    <ds:schemaRef ds:uri="http://schemas.microsoft.com/sharepoint/v3/contenttype/forms"/>
  </ds:schemaRefs>
</ds:datastoreItem>
</file>

<file path=customXml/itemProps2.xml><?xml version="1.0" encoding="utf-8"?>
<ds:datastoreItem xmlns:ds="http://schemas.openxmlformats.org/officeDocument/2006/customXml" ds:itemID="{A93429B0-3055-46E7-A6C8-E7A5D28E54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d27dd8-1d95-4ec5-b1b1-f3959ebae5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86095B-ED28-4C8B-9264-60859EAA79C6}">
  <ds:schemaRefs>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purl.org/dc/elements/1.1/"/>
    <ds:schemaRef ds:uri="3dd27dd8-1d95-4ec5-b1b1-f3959ebae56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683</TotalTime>
  <Words>1322</Words>
  <Application>Microsoft Office PowerPoint</Application>
  <PresentationFormat>On-screen Show (4:3)</PresentationFormat>
  <Paragraphs>218</Paragraphs>
  <Slides>30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Narrow</vt:lpstr>
      <vt:lpstr>Calibri</vt:lpstr>
      <vt:lpstr>Gill Sans</vt:lpstr>
      <vt:lpstr>Office Theme</vt:lpstr>
      <vt:lpstr>N.B  The PowerPoint presentations included in this programme are for guidance only and facilitators/educators have permission to use their own ensuring the content and  outcomes of the programme are met.</vt:lpstr>
      <vt:lpstr>PowerPoint Presentation</vt:lpstr>
      <vt:lpstr>Objectives</vt:lpstr>
      <vt:lpstr>Plan of session</vt:lpstr>
      <vt:lpstr>5 Priorities for Care of the Dying Person</vt:lpstr>
      <vt:lpstr>PowerPoint Presentation</vt:lpstr>
      <vt:lpstr>PowerPoint Presentation</vt:lpstr>
      <vt:lpstr>PowerPoint Presentation</vt:lpstr>
      <vt:lpstr>PowerPoint Presentation</vt:lpstr>
      <vt:lpstr>PowerPoint Presentation</vt:lpstr>
      <vt:lpstr>Recognising when an individual enters the dying phase</vt:lpstr>
      <vt:lpstr>Recognising when an individual is dying - Why is it important?</vt:lpstr>
      <vt:lpstr>The last days of life</vt:lpstr>
      <vt:lpstr>Recognising Dying</vt:lpstr>
      <vt:lpstr>Dying Trajectories</vt:lpstr>
      <vt:lpstr>Actively Managing the Terminal Phase</vt:lpstr>
      <vt:lpstr>Local individualised care plan for end of life for the dying adult </vt:lpstr>
      <vt:lpstr>PowerPoint Presentation</vt:lpstr>
      <vt:lpstr>Pain</vt:lpstr>
      <vt:lpstr>Terminal Secretions</vt:lpstr>
      <vt:lpstr>Breathlessness </vt:lpstr>
      <vt:lpstr>Agitation</vt:lpstr>
      <vt:lpstr>What is an appropriate hospital admission at end of life?</vt:lpstr>
      <vt:lpstr>Planning individual care</vt:lpstr>
      <vt:lpstr>What do you do to prevent unplanned hospital admissions?</vt:lpstr>
      <vt:lpstr>What can support decision making at the end of life?</vt:lpstr>
      <vt:lpstr>PowerPoint Presentation</vt:lpstr>
      <vt:lpstr>Supporting Staff</vt:lpstr>
      <vt:lpstr>Supporting families, friends and significant others</vt:lpstr>
      <vt:lpstr>PowerPoint Presentation</vt:lpstr>
    </vt:vector>
  </TitlesOfParts>
  <Company>Warrington PCT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STEPS to Success in End of Life Care for residential homes Workshop 5</dc:title>
  <dc:creator>Administrator</dc:creator>
  <cp:lastModifiedBy>Lynne Partington</cp:lastModifiedBy>
  <cp:revision>93</cp:revision>
  <dcterms:created xsi:type="dcterms:W3CDTF">2011-06-10T08:47:13Z</dcterms:created>
  <dcterms:modified xsi:type="dcterms:W3CDTF">2022-08-26T13:08:51Z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0x010100DE81CEF23FA0B3429B96123A3C79236C</vt:lpwstr>
  </property>
  <property fmtid="{D5CDD505-2E9C-101B-9397-08002B2CF9AE}" pid="3" name="MSIP_Label_866e7664-3e46-48e3-b7c9-792afb9a9acb_Enabled">
    <vt:lpwstr>true</vt:lpwstr>
  </property>
  <property fmtid="{D5CDD505-2E9C-101B-9397-08002B2CF9AE}" pid="4" name="MSIP_Label_866e7664-3e46-48e3-b7c9-792afb9a9acb_SetDate">
    <vt:lpwstr>2022-08-26T13:05:32Z</vt:lpwstr>
  </property>
  <property fmtid="{D5CDD505-2E9C-101B-9397-08002B2CF9AE}" pid="5" name="MSIP_Label_866e7664-3e46-48e3-b7c9-792afb9a9acb_Method">
    <vt:lpwstr>Privileged</vt:lpwstr>
  </property>
  <property fmtid="{D5CDD505-2E9C-101B-9397-08002B2CF9AE}" pid="6" name="MSIP_Label_866e7664-3e46-48e3-b7c9-792afb9a9acb_Name">
    <vt:lpwstr>Public</vt:lpwstr>
  </property>
  <property fmtid="{D5CDD505-2E9C-101B-9397-08002B2CF9AE}" pid="7" name="MSIP_Label_866e7664-3e46-48e3-b7c9-792afb9a9acb_SiteId">
    <vt:lpwstr>22a817db-f950-47e3-b3d3-0395a2011240</vt:lpwstr>
  </property>
  <property fmtid="{D5CDD505-2E9C-101B-9397-08002B2CF9AE}" pid="8" name="MSIP_Label_866e7664-3e46-48e3-b7c9-792afb9a9acb_ActionId">
    <vt:lpwstr>31c9e865-997a-437d-a738-af60914df469</vt:lpwstr>
  </property>
  <property fmtid="{D5CDD505-2E9C-101B-9397-08002B2CF9AE}" pid="9" name="MSIP_Label_866e7664-3e46-48e3-b7c9-792afb9a9acb_ContentBits">
    <vt:lpwstr>0</vt:lpwstr>
  </property>
</Properties>
</file>