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21"/>
  </p:notesMasterIdLst>
  <p:sldIdLst>
    <p:sldId id="302" r:id="rId5"/>
    <p:sldId id="293" r:id="rId6"/>
    <p:sldId id="303" r:id="rId7"/>
    <p:sldId id="304" r:id="rId8"/>
    <p:sldId id="291" r:id="rId9"/>
    <p:sldId id="312" r:id="rId10"/>
    <p:sldId id="313" r:id="rId11"/>
    <p:sldId id="261" r:id="rId12"/>
    <p:sldId id="266" r:id="rId13"/>
    <p:sldId id="309" r:id="rId14"/>
    <p:sldId id="308" r:id="rId15"/>
    <p:sldId id="310" r:id="rId16"/>
    <p:sldId id="307" r:id="rId17"/>
    <p:sldId id="306" r:id="rId18"/>
    <p:sldId id="311" r:id="rId19"/>
    <p:sldId id="305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033FAA-F7A8-4FC4-8536-5DBB9BD22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both</a:t>
            </a:r>
            <a:r>
              <a:rPr lang="en-GB" baseline="0" dirty="0" smtClean="0"/>
              <a:t> </a:t>
            </a:r>
            <a:r>
              <a:rPr lang="en-GB" baseline="0" smtClean="0"/>
              <a:t>for residesnts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33FAA-F7A8-4FC4-8536-5DBB9BD2269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7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Engineered</a:t>
            </a:r>
            <a:r>
              <a:rPr lang="en-GB" baseline="0" dirty="0" smtClean="0"/>
              <a:t> groups of 3-4 (depending on size of overall group)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Significant event template on A3 if possible for each group.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After feedback display the charts for participants to review at break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FF7DC-1413-42A4-A83D-AE5A2BA6D7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1A801-153E-48D0-ACF8-25E0EDAF03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60BF1-D541-43C8-8C3F-6C81AAECC0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D32AE-40EC-4C97-938A-B877D57B774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4" y="274638"/>
            <a:ext cx="7381875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8366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0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ject 3"/>
          <p:cNvPicPr>
            <a:picLocks noChangeArrowheads="1"/>
          </p:cNvPicPr>
          <p:nvPr userDrawn="1"/>
        </p:nvPicPr>
        <p:blipFill>
          <a:blip r:embed="rId2" cstate="print"/>
          <a:srcRect t="-496" b="-793"/>
          <a:stretch>
            <a:fillRect/>
          </a:stretch>
        </p:blipFill>
        <p:spPr bwMode="auto">
          <a:xfrm>
            <a:off x="0" y="404813"/>
            <a:ext cx="130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156117"/>
            <a:ext cx="1100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1CA7BA-59A1-4C8B-8ACB-AD3CD19D3E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24BFE-2D2E-4BDA-9C53-A8896A92EB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19754-5207-4621-8FAF-CD473E3D15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F949D-0829-4E40-A22E-F56B469993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C3F69-BE71-497C-8D43-9E3E28F42B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21F25-4DD4-423F-9572-2108856927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042AC-D813-4234-8949-065FD907ED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6C2D9-E2AD-4445-ABBE-7B27653644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45" r:id="rId12"/>
    <p:sldLayoutId id="2147483746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pPr algn="l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N.B </a:t>
            </a:r>
            <a:b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PowerPoint presentations included in this programme are for guidance only and facilitators/educators have permission to use their own ensuring the content and outcomes of the programme are met.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Disclaimer: It is the responsibility of the provider organisation and those delivering the programme to ensure educators/facilitators have the appropriate skills,  knowledge and competencies to deliver the programme and support the organisations undertaking the programme.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1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63284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dirty="0" smtClean="0"/>
              <a:t>Co-ordination within the organisation</a:t>
            </a:r>
          </a:p>
        </p:txBody>
      </p:sp>
      <p:pic>
        <p:nvPicPr>
          <p:cNvPr id="77826" name="Picture 2" descr="http://thecopperwireblog.files.wordpress.com/2011/01/model-of-communication-cop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2636912"/>
            <a:ext cx="6624736" cy="3489251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sz="2800" dirty="0" smtClean="0"/>
              <a:t>Why is good communication important to good end of life care?</a:t>
            </a:r>
          </a:p>
        </p:txBody>
      </p:sp>
      <p:sp>
        <p:nvSpPr>
          <p:cNvPr id="2" name="Cloud 1"/>
          <p:cNvSpPr/>
          <p:nvPr/>
        </p:nvSpPr>
        <p:spPr>
          <a:xfrm>
            <a:off x="4572000" y="3284984"/>
            <a:ext cx="914400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Challenging communications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What skills do we need?</a:t>
            </a:r>
          </a:p>
          <a:p>
            <a:r>
              <a:rPr lang="en-US" altLang="en-US" sz="2800" dirty="0" smtClean="0"/>
              <a:t>Non-verbal </a:t>
            </a:r>
            <a:r>
              <a:rPr lang="en-US" altLang="en-US" sz="2800" dirty="0"/>
              <a:t>awareness</a:t>
            </a:r>
          </a:p>
          <a:p>
            <a:r>
              <a:rPr lang="en-US" altLang="en-US" sz="2800" dirty="0"/>
              <a:t>Giving time</a:t>
            </a:r>
          </a:p>
          <a:p>
            <a:r>
              <a:rPr lang="en-US" altLang="en-US" sz="2800" dirty="0"/>
              <a:t>Appearing approachable/willing</a:t>
            </a:r>
          </a:p>
          <a:p>
            <a:r>
              <a:rPr lang="en-US" altLang="en-US" sz="2800" dirty="0"/>
              <a:t>Being able to cope (or looking like it)</a:t>
            </a:r>
          </a:p>
          <a:p>
            <a:r>
              <a:rPr lang="en-US" altLang="en-US" sz="2800" dirty="0"/>
              <a:t>Intuition</a:t>
            </a:r>
          </a:p>
          <a:p>
            <a:r>
              <a:rPr lang="en-US" altLang="en-US" sz="2800" dirty="0"/>
              <a:t>Confidence</a:t>
            </a:r>
          </a:p>
          <a:p>
            <a:r>
              <a:rPr lang="en-US" altLang="en-US" sz="2800" dirty="0"/>
              <a:t>Acceptance that we wont always get it right, but willingness to try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7821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Challenging communications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2"/>
                </a:solidFill>
              </a:rPr>
              <a:t>What verbal skills </a:t>
            </a:r>
            <a:r>
              <a:rPr lang="en-US" altLang="en-US" sz="2800" dirty="0">
                <a:solidFill>
                  <a:schemeClr val="tx2"/>
                </a:solidFill>
              </a:rPr>
              <a:t>d</a:t>
            </a:r>
            <a:r>
              <a:rPr lang="en-US" altLang="en-US" sz="2800" dirty="0" smtClean="0">
                <a:solidFill>
                  <a:schemeClr val="tx2"/>
                </a:solidFill>
              </a:rPr>
              <a:t>o we need?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Active listening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Acknowledging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Encouraging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Picking up of cues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Reflection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Questioning- use of open, directive questions increases disclosure of patient </a:t>
            </a:r>
            <a:r>
              <a:rPr lang="en-GB" altLang="en-US" sz="2800" dirty="0" smtClean="0"/>
              <a:t>concerns</a:t>
            </a:r>
            <a:endParaRPr lang="en-GB" altLang="en-US" sz="2800" dirty="0"/>
          </a:p>
          <a:p>
            <a:pPr>
              <a:lnSpc>
                <a:spcPct val="90000"/>
              </a:lnSpc>
            </a:pPr>
            <a:r>
              <a:rPr lang="en-GB" altLang="en-US" sz="2800" dirty="0"/>
              <a:t>Clarifying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Empathy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Confronting/challenging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Information giving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210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Liz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68760"/>
            <a:ext cx="75608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Significant event analysis (SEA)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GB" sz="2800" dirty="0" smtClean="0"/>
              <a:t>The importance of reflection</a:t>
            </a:r>
          </a:p>
        </p:txBody>
      </p:sp>
      <p:pic>
        <p:nvPicPr>
          <p:cNvPr id="18436" name="Picture 4" descr="MC90019364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349500"/>
            <a:ext cx="5489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   Significant Event Analysis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Group activity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In groups discuss a recent end of life care event. Make notes on the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Significant Event Analysis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template.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Be ready to feedback to the group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51DBF4-C3CA-4255-B77A-E6CE8A5FA69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To conclude...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/>
          </a:p>
          <a:p>
            <a:pPr algn="ctr"/>
            <a:r>
              <a:rPr lang="en-GB" sz="3600" dirty="0" smtClean="0"/>
              <a:t>  </a:t>
            </a:r>
            <a:r>
              <a:rPr lang="en-GB" sz="3600" dirty="0" smtClean="0">
                <a:solidFill>
                  <a:srgbClr val="FF0000"/>
                </a:solidFill>
              </a:rPr>
              <a:t>Any questions???</a:t>
            </a:r>
          </a:p>
          <a:p>
            <a:pPr>
              <a:buFont typeface="Arial" pitchFamily="34" charset="0"/>
              <a:buChar char="•"/>
            </a:pPr>
            <a:endParaRPr lang="en-GB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Mapping today’s session to the portfolio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smtClean="0"/>
              <a:t>Next time – ‘To do’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Evaluation forms</a:t>
            </a:r>
          </a:p>
        </p:txBody>
      </p:sp>
    </p:spTree>
    <p:extLst>
      <p:ext uri="{BB962C8B-B14F-4D97-AF65-F5344CB8AC3E}">
        <p14:creationId xmlns:p14="http://schemas.microsoft.com/office/powerpoint/2010/main" val="4244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187450" y="1052513"/>
            <a:ext cx="7716838" cy="4090987"/>
            <a:chOff x="1187450" y="1052513"/>
            <a:chExt cx="7716838" cy="3528615"/>
          </a:xfrm>
        </p:grpSpPr>
        <p:pic>
          <p:nvPicPr>
            <p:cNvPr id="6" name="Picture 12" descr="Picture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450" y="1052513"/>
              <a:ext cx="7716838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Subtitle 2"/>
            <p:cNvSpPr txBox="1">
              <a:spLocks/>
            </p:cNvSpPr>
            <p:nvPr/>
          </p:nvSpPr>
          <p:spPr bwMode="auto">
            <a:xfrm>
              <a:off x="1403648" y="3429000"/>
              <a:ext cx="6336704" cy="1152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GB" sz="2800" dirty="0">
                  <a:latin typeface="Arial Narrow" pitchFamily="34" charset="0"/>
                </a:rPr>
                <a:t>The North West End of Life Care Programme for Care </a:t>
              </a:r>
              <a:r>
                <a:rPr lang="en-GB" sz="2800" dirty="0" smtClean="0">
                  <a:latin typeface="Arial Narrow" pitchFamily="34" charset="0"/>
                </a:rPr>
                <a:t>Homes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endParaRPr lang="en-GB" sz="2800" dirty="0" smtClean="0"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GB" sz="2800" dirty="0" smtClean="0">
                  <a:solidFill>
                    <a:schemeClr val="accent1"/>
                  </a:solidFill>
                  <a:latin typeface="Arial Narrow" pitchFamily="34" charset="0"/>
                </a:rPr>
                <a:t>Step 3 workshop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912768" cy="1143000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tx2"/>
                </a:solidFill>
                <a:latin typeface="+mn-lt"/>
              </a:rPr>
              <a:t>Objectives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971600" y="1557338"/>
            <a:ext cx="7920880" cy="50260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 proactive in the promotion of collaborative working</a:t>
            </a:r>
          </a:p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Recognise the importance of sharing information with the wider multidisciplinary team</a:t>
            </a:r>
          </a:p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Staff are able to deal with situations with challenging communication issues</a:t>
            </a:r>
          </a:p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Define and implement the role of the end of life care champion</a:t>
            </a:r>
          </a:p>
          <a:p>
            <a:pPr fontAlgn="base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have a system in place to reflect on any significant events that have occurred</a:t>
            </a:r>
          </a:p>
        </p:txBody>
      </p:sp>
    </p:spTree>
    <p:extLst>
      <p:ext uri="{BB962C8B-B14F-4D97-AF65-F5344CB8AC3E}">
        <p14:creationId xmlns:p14="http://schemas.microsoft.com/office/powerpoint/2010/main" val="24851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689796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session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971600" y="1557338"/>
            <a:ext cx="7920880" cy="5026025"/>
          </a:xfrm>
        </p:spPr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back and recap on Step 2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working and sharing information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 communication issues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the role of the Six Steps Champion/ Representative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Event Analysis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506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Co-ordination of Care</a:t>
            </a:r>
          </a:p>
        </p:txBody>
      </p:sp>
      <p:sp>
        <p:nvSpPr>
          <p:cNvPr id="269315" name="Rectangle 3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Co-ordination – </a:t>
            </a:r>
            <a:r>
              <a:rPr lang="en-US" sz="2800" u="sng" dirty="0" smtClean="0"/>
              <a:t>who is involved</a:t>
            </a:r>
            <a:r>
              <a:rPr lang="en-US" sz="2800" dirty="0" smtClean="0"/>
              <a:t>???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Need to be aware of available services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Co-ordination is a major activity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Whose responsibility? - Can take away from direct delivery of care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Lack of co-ordination = Increased chance of dying in a place not of individual’s choice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2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2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9"/>
          <p:cNvSpPr>
            <a:spLocks noChangeArrowheads="1"/>
          </p:cNvSpPr>
          <p:nvPr/>
        </p:nvSpPr>
        <p:spPr bwMode="auto">
          <a:xfrm>
            <a:off x="341445" y="1265808"/>
            <a:ext cx="1363662" cy="3111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31750" algn="ctr">
            <a:solidFill>
              <a:srgbClr val="4F81BD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Stable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le 42"/>
          <p:cNvSpPr>
            <a:spLocks noChangeArrowheads="1"/>
          </p:cNvSpPr>
          <p:nvPr/>
        </p:nvSpPr>
        <p:spPr bwMode="auto">
          <a:xfrm>
            <a:off x="251521" y="1624174"/>
            <a:ext cx="1512168" cy="5117194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Person diagnosed with life-limiting condition; treatable symptoms, but incurable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Supportive care to help prevent or manage adverse effects of disease and/or treatment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Offer ACP discussion to put PCSP in place; consider how soon/how likely capacity may be lost; </a:t>
            </a:r>
            <a:r>
              <a:rPr kumimoji="0" lang="en-GB" altLang="en-US" sz="9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</a:t>
            </a:r>
            <a:r>
              <a:rPr kumimoji="0" lang="en-GB" altLang="en-US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en-US" sz="9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include</a:t>
            </a:r>
            <a:r>
              <a:rPr kumimoji="0" lang="en-GB" altLang="en-US" sz="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GB" altLang="en-US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CPR discussion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Record EPACCS / equivalent, with consent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Benefits review for person and carers: e.g. grants, prescription exemption, Blue Badge scheme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any possible crises; agree anticipatory clinical plan with the person / those  important to them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Monitor and support; consider timely referral to other specialist services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ICD discussion about possible future deactivation, if applicable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Early Identification guides: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Primary care– </a:t>
            </a:r>
            <a:r>
              <a:rPr kumimoji="0" lang="en-GB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EARLY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 Homes—</a:t>
            </a:r>
            <a:r>
              <a:rPr kumimoji="0" lang="en-GB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Six Steps</a:t>
            </a: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GB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Shadow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NEWS2</a:t>
            </a: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29"/>
          <p:cNvSpPr>
            <a:spLocks noChangeArrowheads="1"/>
          </p:cNvSpPr>
          <p:nvPr/>
        </p:nvSpPr>
        <p:spPr bwMode="auto">
          <a:xfrm>
            <a:off x="1862549" y="1292285"/>
            <a:ext cx="1601787" cy="2921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1750" algn="ctr">
            <a:solidFill>
              <a:srgbClr val="4F81BD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Gradual Decline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42"/>
          <p:cNvSpPr>
            <a:spLocks noChangeArrowheads="1"/>
          </p:cNvSpPr>
          <p:nvPr/>
        </p:nvSpPr>
        <p:spPr bwMode="auto">
          <a:xfrm>
            <a:off x="1835696" y="1624174"/>
            <a:ext cx="1664989" cy="5117194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Person identified as deteriorating despite optimal therapeutic management of underlying medical condition(s)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Exclude reversible causes of   deterioration; investigate and treat as appropriate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Include on primary care supportive/ palliative care register; review regularly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District Nurse referral for assessment of care needs (if at home)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if the care is still in line with  PCSP, or offer an ACP discussion </a:t>
            </a: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put PCSP in place; may include TEPs and CPR  discussion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Record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EPaCCS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equivalent, with consent (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Data Protection)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Share important clinical and  social information with all health and social care professionals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Benefits review for person and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carers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e.g. DS1500, attendance allowance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Early identification of symptoms and   holistic needs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referral to other services based on needs assessment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Continuing Health Care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ICD discussion, if applicable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43"/>
          <p:cNvSpPr>
            <a:spLocks noChangeArrowheads="1"/>
          </p:cNvSpPr>
          <p:nvPr/>
        </p:nvSpPr>
        <p:spPr bwMode="auto">
          <a:xfrm>
            <a:off x="3572693" y="1624174"/>
            <a:ext cx="2007419" cy="5117194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806000"/>
                </a:solidFill>
                <a:effectLst/>
                <a:latin typeface="Arial" panose="020B0604020202020204" pitchFamily="34" charset="0"/>
              </a:rPr>
              <a:t>Person identified as in rapid decline    despite optimal therapeutic management of underlying medical condition(s)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Exclude reversible causes of deterioration; investigate and treat as appropriate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 - supportive/palliative care  meeting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Discuss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prescribe anticipatory    medication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District Nurse referral for assessment of care needs (if at home)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Enable rapid discharge to PPC/PPD (if in hospital)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Monitor frequently, consider any possible crises; ensure people have contact details of who to call in time of crisis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Review, or offer, ACP discussion to put PCSP in place; record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EPaCCS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or      equivalent with consent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Continuing Health Care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Consider DS1500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Assessment of equipment needs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ICD discussion/deactivation, if applicable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CPR considered/discussed; document      conversation and decision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Share information with OOH/NWAS,        include CPR status and ACP; update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EPaCCS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Refer to other specialist services as needed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25163"/>
            <a:ext cx="671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North West Model for Life Limiting </a:t>
            </a:r>
            <a:r>
              <a:rPr lang="en-GB" sz="2400" smtClean="0">
                <a:solidFill>
                  <a:srgbClr val="002060"/>
                </a:solidFill>
              </a:rPr>
              <a:t>Conditions </a:t>
            </a:r>
            <a:r>
              <a:rPr lang="en-GB" sz="2400">
                <a:solidFill>
                  <a:srgbClr val="002060"/>
                </a:solidFill>
              </a:rPr>
              <a:t>good practice guide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9" name="Rounded Rectangle 38"/>
          <p:cNvSpPr>
            <a:spLocks noChangeArrowheads="1"/>
          </p:cNvSpPr>
          <p:nvPr/>
        </p:nvSpPr>
        <p:spPr bwMode="auto">
          <a:xfrm>
            <a:off x="3668928" y="1284595"/>
            <a:ext cx="1803400" cy="304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1750" algn="ctr">
            <a:solidFill>
              <a:srgbClr val="4F81BD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Rapid decline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38"/>
          <p:cNvSpPr>
            <a:spLocks noChangeArrowheads="1"/>
          </p:cNvSpPr>
          <p:nvPr/>
        </p:nvSpPr>
        <p:spPr bwMode="auto">
          <a:xfrm>
            <a:off x="5801528" y="1310286"/>
            <a:ext cx="1447800" cy="282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algn="ctr">
            <a:solidFill>
              <a:srgbClr val="4F81BD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Last Days of Life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38"/>
          <p:cNvSpPr>
            <a:spLocks noChangeArrowheads="1"/>
          </p:cNvSpPr>
          <p:nvPr/>
        </p:nvSpPr>
        <p:spPr bwMode="auto">
          <a:xfrm>
            <a:off x="7498975" y="1284886"/>
            <a:ext cx="1377950" cy="307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00CC"/>
              </a:gs>
              <a:gs pos="34999">
                <a:srgbClr val="9651DC"/>
              </a:gs>
              <a:gs pos="53999">
                <a:srgbClr val="C7A2EC"/>
              </a:gs>
              <a:gs pos="98999">
                <a:srgbClr val="E1CCF5"/>
              </a:gs>
              <a:gs pos="100000">
                <a:srgbClr val="E1CCF5"/>
              </a:gs>
            </a:gsLst>
            <a:lin ang="0" scaled="1"/>
          </a:gradFill>
          <a:ln w="31750" algn="ctr">
            <a:solidFill>
              <a:srgbClr val="4F81BD"/>
            </a:solidFill>
            <a:round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 After Death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43"/>
          <p:cNvSpPr>
            <a:spLocks noChangeArrowheads="1"/>
          </p:cNvSpPr>
          <p:nvPr/>
        </p:nvSpPr>
        <p:spPr bwMode="auto">
          <a:xfrm>
            <a:off x="5670545" y="1640280"/>
            <a:ext cx="1709767" cy="5101088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MDT agree person is in the last days of life—</a:t>
            </a:r>
            <a:r>
              <a:rPr kumimoji="0" lang="en-US" altLang="en-US" sz="900" b="1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NICE guidance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Exclude reversible causes of deterioration; investigate and treat as appropriate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Agree individual plan of care for the dying person, supported by local documentation, coordinated and delivered with compassion; review regularly 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Priorities for care of the dying person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One Chance to Get it Right</a:t>
            </a: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Anticipatory medication prescribed and authorized for use by MDT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Monitor frequently, consider any possible crises; ensure people have contact details of who to call in time of crisis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Implement care of the dying</a:t>
            </a:r>
            <a:r>
              <a:rPr kumimoji="0" lang="en-US" altLang="en-US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nursing interventions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ICD discussion and deactivation if not previously initiated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Community patients: share information about 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expected death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 OOH/NWAS, include CPR status and ACP; update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EPaCCS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Sensitive communication with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carers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/family, including what to expect when someone is dying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Respect and support cultural/religious faith customs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43"/>
          <p:cNvSpPr>
            <a:spLocks noChangeArrowheads="1"/>
          </p:cNvSpPr>
          <p:nvPr/>
        </p:nvSpPr>
        <p:spPr bwMode="auto">
          <a:xfrm>
            <a:off x="7470745" y="1642962"/>
            <a:ext cx="1512168" cy="5098405"/>
          </a:xfrm>
          <a:prstGeom prst="rect">
            <a:avLst/>
          </a:prstGeom>
          <a:solidFill>
            <a:srgbClr val="FFFFFF"/>
          </a:solidFill>
          <a:ln w="31750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anose="020B0604020202020204" pitchFamily="34" charset="0"/>
              </a:rPr>
              <a:t>Verification of death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 Medical Certification of death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Respect and support cultural/religious faith   customs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Post death reporting: Notifiable diseases,      Significant Event Analysis, Coroner referral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Family,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carers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those important to the person  offered practical and emotional support (signpost to bereavement services)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What to do after a death:       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https://www.gov.uk/when-someone-dies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Update supportive/palliative care record and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EPaCCS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with date and place of death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Inform all relevant agencies: CCG, GP, social care, ambulance service, OOH, Specialist Palliative Care Team, Allied Health Professionals, equipment store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à"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Timely debrief and identify if staff support required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kumimoji="0" lang="en-GB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5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836" y="116632"/>
            <a:ext cx="861016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Review 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85100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36" y="6371455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NB This is an abbreviated version of the full document – see website for full version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7455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role of the key worker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/>
              <a:t>A person who with the patients consent and agreement takes a key role in co-ordinating the patient’s care and promoting continuity, ensuring the patient knows who to access for information and advice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None/>
            </a:pPr>
            <a:endParaRPr lang="en-GB" sz="2000" dirty="0" smtClean="0"/>
          </a:p>
          <a:p>
            <a:pPr eaLnBrk="1" hangingPunct="1">
              <a:buNone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Sharing Information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Changes in condition: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Staff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Family members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GP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District nurses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Other health professionals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Single Point of Access/OOH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Continuing healthcare (funding)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Do you have a ‘key contacts’ list (office/staff)?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70658" name="Picture 2" descr="http://canucksarmy.com/uploads/Image/Two_Way-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340768"/>
            <a:ext cx="2114600" cy="186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EF23FA0B3429B96123A3C79236C" ma:contentTypeVersion="11" ma:contentTypeDescription="Create a new document." ma:contentTypeScope="" ma:versionID="e2e2b4407d2d2fb3b12c415e9a472029">
  <xsd:schema xmlns:xsd="http://www.w3.org/2001/XMLSchema" xmlns:xs="http://www.w3.org/2001/XMLSchema" xmlns:p="http://schemas.microsoft.com/office/2006/metadata/properties" xmlns:ns3="3dd27dd8-1d95-4ec5-b1b1-f3959ebae561" targetNamespace="http://schemas.microsoft.com/office/2006/metadata/properties" ma:root="true" ma:fieldsID="8d29a925f2b7f339f01f1f905972cbe4" ns3:_="">
    <xsd:import namespace="3dd27dd8-1d95-4ec5-b1b1-f3959ebae5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27dd8-1d95-4ec5-b1b1-f3959ebae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9FB28-6ED0-4C66-84F8-EDE637591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27dd8-1d95-4ec5-b1b1-f3959ebae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5032E2-4261-43B3-B8FF-D9A64599D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6F2679-5EE9-4555-983E-B92150B9F6C7}">
  <ds:schemaRefs>
    <ds:schemaRef ds:uri="3dd27dd8-1d95-4ec5-b1b1-f3959ebae56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1259</Words>
  <Application>Microsoft Office PowerPoint</Application>
  <PresentationFormat>On-screen Show (4:3)</PresentationFormat>
  <Paragraphs>172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Symbol</vt:lpstr>
      <vt:lpstr>Office Theme</vt:lpstr>
      <vt:lpstr>N.B  The PowerPoint presentations included in this programme are for guidance only and facilitators/educators have permission to use their own ensuring the content and outcomes of the programme are met.</vt:lpstr>
      <vt:lpstr>PowerPoint Presentation</vt:lpstr>
      <vt:lpstr>Objectives</vt:lpstr>
      <vt:lpstr>Plan of session</vt:lpstr>
      <vt:lpstr>Co-ordination of Care</vt:lpstr>
      <vt:lpstr>PowerPoint Presentation</vt:lpstr>
      <vt:lpstr>PowerPoint Presentation</vt:lpstr>
      <vt:lpstr>The role of the key worker</vt:lpstr>
      <vt:lpstr>Sharing Information</vt:lpstr>
      <vt:lpstr>Co-ordination within the organisation</vt:lpstr>
      <vt:lpstr>Challenging communications</vt:lpstr>
      <vt:lpstr>Challenging communications</vt:lpstr>
      <vt:lpstr>Meet Liz</vt:lpstr>
      <vt:lpstr>Significant event analysis (SEA)</vt:lpstr>
      <vt:lpstr>    Significant Event Analysis</vt:lpstr>
      <vt:lpstr>PowerPoint Presentation</vt:lpstr>
    </vt:vector>
  </TitlesOfParts>
  <Company>Warrington PCT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Steps to success in end of life care- Workshop 3</dc:title>
  <dc:creator>Administrator</dc:creator>
  <cp:lastModifiedBy>Lynne Partington</cp:lastModifiedBy>
  <cp:revision>77</cp:revision>
  <dcterms:created xsi:type="dcterms:W3CDTF">2011-05-20T10:33:33Z</dcterms:created>
  <dcterms:modified xsi:type="dcterms:W3CDTF">2022-03-10T19:55:33Z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0x010100DE81CEF23FA0B3429B96123A3C79236C</vt:lpwstr>
  </property>
</Properties>
</file>