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11" r:id="rId2"/>
  </p:sldMasterIdLst>
  <p:notesMasterIdLst>
    <p:notesMasterId r:id="rId30"/>
  </p:notesMasterIdLst>
  <p:handoutMasterIdLst>
    <p:handoutMasterId r:id="rId31"/>
  </p:handoutMasterIdLst>
  <p:sldIdLst>
    <p:sldId id="419" r:id="rId3"/>
    <p:sldId id="256" r:id="rId4"/>
    <p:sldId id="420" r:id="rId5"/>
    <p:sldId id="422" r:id="rId6"/>
    <p:sldId id="421" r:id="rId7"/>
    <p:sldId id="400" r:id="rId8"/>
    <p:sldId id="401" r:id="rId9"/>
    <p:sldId id="402" r:id="rId10"/>
    <p:sldId id="403" r:id="rId11"/>
    <p:sldId id="418" r:id="rId12"/>
    <p:sldId id="427" r:id="rId13"/>
    <p:sldId id="411" r:id="rId14"/>
    <p:sldId id="412" r:id="rId15"/>
    <p:sldId id="414" r:id="rId16"/>
    <p:sldId id="384" r:id="rId17"/>
    <p:sldId id="386" r:id="rId18"/>
    <p:sldId id="364" r:id="rId19"/>
    <p:sldId id="425" r:id="rId20"/>
    <p:sldId id="365" r:id="rId21"/>
    <p:sldId id="272" r:id="rId22"/>
    <p:sldId id="279" r:id="rId23"/>
    <p:sldId id="283" r:id="rId24"/>
    <p:sldId id="374" r:id="rId25"/>
    <p:sldId id="375" r:id="rId26"/>
    <p:sldId id="423" r:id="rId27"/>
    <p:sldId id="426" r:id="rId28"/>
    <p:sldId id="424" r:id="rId2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85" d="100"/>
          <a:sy n="85" d="100"/>
        </p:scale>
        <p:origin x="113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84995"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8895A5D3-F2EE-404D-BA92-9467332AA322}" type="datetimeFigureOut">
              <a:rPr lang="en-GB"/>
              <a:pPr>
                <a:defRPr/>
              </a:pPr>
              <a:t>10/03/2022</a:t>
            </a:fld>
            <a:endParaRPr lang="en-GB"/>
          </a:p>
        </p:txBody>
      </p:sp>
      <p:sp>
        <p:nvSpPr>
          <p:cNvPr id="84996"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84997"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47080E0-DB48-4A83-BFB4-BFEF86BC4BC4}" type="slidenum">
              <a:rPr lang="en-GB"/>
              <a:pPr>
                <a:defRPr/>
              </a:pPr>
              <a:t>‹#›</a:t>
            </a:fld>
            <a:endParaRPr lang="en-GB"/>
          </a:p>
        </p:txBody>
      </p:sp>
    </p:spTree>
    <p:extLst>
      <p:ext uri="{BB962C8B-B14F-4D97-AF65-F5344CB8AC3E}">
        <p14:creationId xmlns:p14="http://schemas.microsoft.com/office/powerpoint/2010/main" val="2642408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00C276-4D82-4C5E-9C7A-BC5D7651D07D}" type="datetimeFigureOut">
              <a:rPr lang="en-GB"/>
              <a:pPr>
                <a:defRPr/>
              </a:pPr>
              <a:t>10/03/2022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DA150E-2B1C-4244-8A1B-B5E10F09F098}" type="slidenum">
              <a:rPr lang="en-GB"/>
              <a:pPr>
                <a:defRPr/>
              </a:pPr>
              <a:t>‹#›</a:t>
            </a:fld>
            <a:endParaRPr lang="en-GB"/>
          </a:p>
        </p:txBody>
      </p:sp>
    </p:spTree>
    <p:extLst>
      <p:ext uri="{BB962C8B-B14F-4D97-AF65-F5344CB8AC3E}">
        <p14:creationId xmlns:p14="http://schemas.microsoft.com/office/powerpoint/2010/main" val="349613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A7A5E16D-BF73-4B0F-92A3-71C2BE76751A}" type="slidenum">
              <a:rPr lang="en-GB"/>
              <a:pPr/>
              <a:t>6</a:t>
            </a:fld>
            <a:endParaRPr lang="en-GB"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45769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CD461B14-F683-48FB-863E-B9FB5C41FFB1}" type="slidenum">
              <a:rPr lang="en-GB"/>
              <a:pPr/>
              <a:t>7</a:t>
            </a:fld>
            <a:endParaRPr lang="en-GB"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6536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E30F541C-564F-4C33-92BB-90244AAF4685}" type="slidenum">
              <a:rPr lang="en-GB"/>
              <a:pPr/>
              <a:t>8</a:t>
            </a:fld>
            <a:endParaRPr lang="en-GB"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05753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ED33F07B-F493-48B6-B11A-C48F24058A8C}" type="slidenum">
              <a:rPr lang="en-GB"/>
              <a:pPr/>
              <a:t>9</a:t>
            </a:fld>
            <a:endParaRPr lang="en-GB"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07794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A0DA2B8F-5501-4C01-8E67-29EA91B279CB}" type="slidenum">
              <a:rPr lang="en-GB"/>
              <a:pPr/>
              <a:t>12</a:t>
            </a:fld>
            <a:endParaRPr lang="en-GB"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5570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301386EF-F817-469F-B49E-997ECCB46DAA}" type="slidenum">
              <a:rPr lang="en-GB"/>
              <a:pPr/>
              <a:t>13</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4324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7BAD76-34DE-41AC-986B-216F055364CD}" type="slidenum">
              <a:rPr lang="en-US" smtClean="0"/>
              <a:pPr>
                <a:defRPr/>
              </a:pPr>
              <a:t>26</a:t>
            </a:fld>
            <a:endParaRPr lang="en-US"/>
          </a:p>
        </p:txBody>
      </p:sp>
    </p:spTree>
    <p:extLst>
      <p:ext uri="{BB962C8B-B14F-4D97-AF65-F5344CB8AC3E}">
        <p14:creationId xmlns:p14="http://schemas.microsoft.com/office/powerpoint/2010/main" val="1527890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9A6715E-69DF-47E4-A77B-3D678A6DFF28}" type="datetimeFigureOut">
              <a:rPr lang="en-GB"/>
              <a:pPr>
                <a:defRPr/>
              </a:pPr>
              <a:t>10/03/2022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76AEE2-C504-43FA-A74A-3CE580AB5309}" type="slidenum">
              <a:rPr lang="en-GB"/>
              <a:pPr>
                <a:defRPr/>
              </a:pPr>
              <a:t>‹#›</a:t>
            </a:fld>
            <a:endParaRPr lang="en-GB"/>
          </a:p>
        </p:txBody>
      </p:sp>
      <p:pic>
        <p:nvPicPr>
          <p:cNvPr id="7"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8"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9"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057A824-1C4A-48BC-9AB4-EDE75B874D62}" type="datetimeFigureOut">
              <a:rPr lang="en-GB"/>
              <a:pPr>
                <a:defRPr/>
              </a:pPr>
              <a:t>10/03/2022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2933F3-C2AA-4C41-896C-9726BC191E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820728-AE24-45CA-B5CD-991C3A3FC9D0}" type="datetimeFigureOut">
              <a:rPr lang="en-GB"/>
              <a:pPr>
                <a:defRPr/>
              </a:pPr>
              <a:t>10/03/2022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6B4F732-2BBE-4EB9-884A-0F5B50AA0E8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pic>
        <p:nvPicPr>
          <p:cNvPr id="3"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4"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297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pic>
        <p:nvPicPr>
          <p:cNvPr id="3"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4"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89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pic>
        <p:nvPicPr>
          <p:cNvPr id="3"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4"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09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pic>
        <p:nvPicPr>
          <p:cNvPr id="3"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4"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0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Object 3"/>
          <p:cNvPicPr>
            <a:picLocks noChangeArrowheads="1"/>
          </p:cNvPicPr>
          <p:nvPr userDrawn="1"/>
        </p:nvPicPr>
        <p:blipFill>
          <a:blip r:embed="rId2" cstate="print"/>
          <a:srcRect t="-496" b="-793"/>
          <a:stretch>
            <a:fillRect/>
          </a:stretch>
        </p:blipFill>
        <p:spPr bwMode="auto">
          <a:xfrm>
            <a:off x="0" y="0"/>
            <a:ext cx="1304925" cy="1295400"/>
          </a:xfrm>
          <a:prstGeom prst="rect">
            <a:avLst/>
          </a:prstGeom>
          <a:noFill/>
          <a:ln w="9525">
            <a:noFill/>
            <a:miter lim="800000"/>
            <a:headEnd/>
            <a:tailEnd/>
          </a:ln>
        </p:spPr>
      </p:pic>
      <p:pic>
        <p:nvPicPr>
          <p:cNvPr id="8" name="Object 3"/>
          <p:cNvPicPr>
            <a:picLocks noChangeArrowheads="1"/>
          </p:cNvPicPr>
          <p:nvPr userDrawn="1"/>
        </p:nvPicPr>
        <p:blipFill>
          <a:blip r:embed="rId2" cstate="print"/>
          <a:srcRect t="-496" b="-793"/>
          <a:stretch>
            <a:fillRect/>
          </a:stretch>
        </p:blipFill>
        <p:spPr bwMode="auto">
          <a:xfrm>
            <a:off x="0" y="836613"/>
            <a:ext cx="1304925" cy="1295400"/>
          </a:xfrm>
          <a:prstGeom prst="rect">
            <a:avLst/>
          </a:prstGeom>
          <a:noFill/>
          <a:ln w="9525">
            <a:noFill/>
            <a:miter lim="800000"/>
            <a:headEnd/>
            <a:tailEnd/>
          </a:ln>
        </p:spPr>
      </p:pic>
      <p:pic>
        <p:nvPicPr>
          <p:cNvPr id="9" name="Object 3"/>
          <p:cNvPicPr>
            <a:picLocks noChangeArrowheads="1"/>
          </p:cNvPicPr>
          <p:nvPr userDrawn="1"/>
        </p:nvPicPr>
        <p:blipFill>
          <a:blip r:embed="rId2" cstate="print"/>
          <a:srcRect t="-496" b="-793"/>
          <a:stretch>
            <a:fillRect/>
          </a:stretch>
        </p:blipFill>
        <p:spPr bwMode="auto">
          <a:xfrm>
            <a:off x="0" y="404813"/>
            <a:ext cx="1304925" cy="1295400"/>
          </a:xfrm>
          <a:prstGeom prst="rect">
            <a:avLst/>
          </a:prstGeom>
          <a:noFill/>
          <a:ln w="9525">
            <a:noFill/>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7CF60-544F-4F85-A050-E3FB8AD3A0C0}" type="datetimeFigureOut">
              <a:rPr lang="en-GB" smtClean="0"/>
              <a:pPr/>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190F9-BFDE-4DA5-AECB-C4B2351733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455BD-44A3-4863-8CBA-F054DA53CE92}" type="datetimeFigureOut">
              <a:rPr lang="en-GB"/>
              <a:pPr>
                <a:defRPr/>
              </a:pPr>
              <a:t>10/03/2022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22974E-D205-4E83-BB8F-D40EDBEE98F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0080B86-CCA9-42CE-B360-E6D58AEB7DC0}" type="datetimeFigureOut">
              <a:rPr lang="en-GB"/>
              <a:pPr>
                <a:defRPr/>
              </a:pPr>
              <a:t>10/03/2022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4BAE31-292C-42C0-B266-4D36EBAE346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E16FDD-24AB-4B5D-93CB-AB12A00CF089}" type="datetimeFigureOut">
              <a:rPr lang="en-GB"/>
              <a:pPr>
                <a:defRPr/>
              </a:pPr>
              <a:t>10/03/2022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642D03-7685-4F33-BAAA-09844B0DF18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51DC5172-6756-45AD-85BF-9CB2BF1F3E26}" type="datetimeFigureOut">
              <a:rPr lang="en-GB"/>
              <a:pPr>
                <a:defRPr/>
              </a:pPr>
              <a:t>10/03/2022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0A41999-72E6-43AE-96D1-229F3D18535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C139A7-C00F-406C-86FF-128772021FB0}" type="datetimeFigureOut">
              <a:rPr lang="en-GB"/>
              <a:pPr>
                <a:defRPr/>
              </a:pPr>
              <a:t>10/03/2022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CC6DDA4-A9C9-4135-9142-6E754DE3ED9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0A166E-B54A-42E1-BDBD-FB8B794BC790}" type="datetimeFigureOut">
              <a:rPr lang="en-GB"/>
              <a:pPr>
                <a:defRPr/>
              </a:pPr>
              <a:t>10/03/2022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0A8B6B3-156E-4CA3-95B2-78C9858D5A1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3CDC81-A67B-47B2-87BE-88EAD7771B20}" type="datetimeFigureOut">
              <a:rPr lang="en-GB"/>
              <a:pPr>
                <a:defRPr/>
              </a:pPr>
              <a:t>10/03/2022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42F7F03-7031-4189-9B3B-083A9108748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7664" y="274638"/>
            <a:ext cx="71391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7463B5F-B70C-450B-B753-94FD8C7B5EF7}" type="datetimeFigureOut">
              <a:rPr lang="en-GB"/>
              <a:pPr>
                <a:defRPr/>
              </a:pPr>
              <a:t>10/03/2022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358B863-D26A-447D-ACC5-A72C878B699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9" r:id="rId1"/>
    <p:sldLayoutId id="2147483808" r:id="rId2"/>
    <p:sldLayoutId id="2147483807" r:id="rId3"/>
    <p:sldLayoutId id="2147483806" r:id="rId4"/>
    <p:sldLayoutId id="2147483805" r:id="rId5"/>
    <p:sldLayoutId id="2147483804" r:id="rId6"/>
    <p:sldLayoutId id="2147483803" r:id="rId7"/>
    <p:sldLayoutId id="2147483802" r:id="rId8"/>
    <p:sldLayoutId id="2147483801" r:id="rId9"/>
    <p:sldLayoutId id="2147483800" r:id="rId10"/>
    <p:sldLayoutId id="2147483799" r:id="rId11"/>
    <p:sldLayoutId id="2147483823" r:id="rId12"/>
    <p:sldLayoutId id="2147483824" r:id="rId13"/>
    <p:sldLayoutId id="2147483825" r:id="rId14"/>
    <p:sldLayoutId id="2147483826" r:id="rId15"/>
  </p:sldLayoutIdLst>
  <p:txStyles>
    <p:title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CF60-544F-4F85-A050-E3FB8AD3A0C0}" type="datetimeFigureOut">
              <a:rPr lang="en-GB" smtClean="0"/>
              <a:pPr/>
              <a:t>10/03/2022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190F9-BFDE-4DA5-AECB-C4B2351733D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p:spPr>
        <p:txBody>
          <a:bodyPr/>
          <a:lstStyle/>
          <a:p>
            <a:pPr algn="l"/>
            <a:r>
              <a:rPr lang="en-GB" sz="1800" dirty="0" smtClean="0">
                <a:latin typeface="Arial" panose="020B0604020202020204" pitchFamily="34" charset="0"/>
                <a:cs typeface="Arial" panose="020B0604020202020204" pitchFamily="34" charset="0"/>
              </a:rPr>
              <a:t>N.B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The PowerPoint presentations included in this programme are for guidance only and facilitators/educators have permission to use their own ensuring the content and  outcomes of the programme are met.</a:t>
            </a:r>
            <a:endParaRPr lang="en-GB" sz="1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GB" sz="1800" dirty="0" smtClean="0">
                <a:latin typeface="Arial" panose="020B0604020202020204" pitchFamily="34" charset="0"/>
                <a:cs typeface="Arial" panose="020B0604020202020204" pitchFamily="34" charset="0"/>
              </a:rPr>
              <a:t>Disclaimer: It is the responsibility of the provider organisation and those delivering the programme to ensure educators/facilitators have the appropriate skills,  knowledge and competencies to deliver the programme and support the organisations undertaking the programme. </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49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13836" y="116632"/>
            <a:ext cx="8610160" cy="706090"/>
          </a:xfrm>
          <a:prstGeom prst="rect">
            <a:avLst/>
          </a:prstGeom>
        </p:spPr>
        <p:txBody>
          <a:bodyPr>
            <a:normAutofit/>
          </a:bodyPr>
          <a:lstStyle>
            <a:lvl1pPr algn="l"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3600" dirty="0" smtClean="0">
                <a:solidFill>
                  <a:schemeClr val="tx2"/>
                </a:solidFill>
              </a:rPr>
              <a:t>Assess, plan, implement, evaluate</a:t>
            </a:r>
          </a:p>
        </p:txBody>
      </p:sp>
      <p:pic>
        <p:nvPicPr>
          <p:cNvPr id="2" name="Picture 1"/>
          <p:cNvPicPr>
            <a:picLocks noChangeAspect="1"/>
          </p:cNvPicPr>
          <p:nvPr/>
        </p:nvPicPr>
        <p:blipFill>
          <a:blip r:embed="rId2"/>
          <a:stretch>
            <a:fillRect/>
          </a:stretch>
        </p:blipFill>
        <p:spPr>
          <a:xfrm>
            <a:off x="395536" y="908720"/>
            <a:ext cx="8385100" cy="5616624"/>
          </a:xfrm>
          <a:prstGeom prst="rect">
            <a:avLst/>
          </a:prstGeom>
        </p:spPr>
      </p:pic>
      <p:sp>
        <p:nvSpPr>
          <p:cNvPr id="3" name="TextBox 2"/>
          <p:cNvSpPr txBox="1"/>
          <p:nvPr/>
        </p:nvSpPr>
        <p:spPr>
          <a:xfrm>
            <a:off x="313836" y="6371455"/>
            <a:ext cx="6912768" cy="307777"/>
          </a:xfrm>
          <a:prstGeom prst="rect">
            <a:avLst/>
          </a:prstGeom>
          <a:noFill/>
        </p:spPr>
        <p:txBody>
          <a:bodyPr wrap="square" rtlCol="0">
            <a:spAutoFit/>
          </a:bodyPr>
          <a:lstStyle/>
          <a:p>
            <a:r>
              <a:rPr lang="en-GB" sz="1400" i="1" dirty="0" smtClean="0"/>
              <a:t>NB This is an abbreviated version of the full document – see website for full version</a:t>
            </a:r>
            <a:endParaRPr lang="en-GB" sz="1400" i="1" dirty="0"/>
          </a:p>
        </p:txBody>
      </p:sp>
    </p:spTree>
    <p:extLst>
      <p:ext uri="{BB962C8B-B14F-4D97-AF65-F5344CB8AC3E}">
        <p14:creationId xmlns:p14="http://schemas.microsoft.com/office/powerpoint/2010/main" val="389658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9"/>
          <p:cNvSpPr>
            <a:spLocks noChangeArrowheads="1"/>
          </p:cNvSpPr>
          <p:nvPr/>
        </p:nvSpPr>
        <p:spPr bwMode="auto">
          <a:xfrm>
            <a:off x="341445" y="1265808"/>
            <a:ext cx="1363662" cy="311150"/>
          </a:xfrm>
          <a:prstGeom prst="roundRect">
            <a:avLst>
              <a:gd name="adj" fmla="val 16667"/>
            </a:avLst>
          </a:prstGeom>
          <a:solidFill>
            <a:srgbClr val="0070C0"/>
          </a:solidFill>
          <a:ln w="31750" algn="ctr">
            <a:solidFill>
              <a:srgbClr val="4F81BD"/>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1" i="0" u="none" strike="noStrike" cap="none" normalizeH="0" baseline="0" dirty="0" smtClean="0">
                <a:ln>
                  <a:noFill/>
                </a:ln>
                <a:solidFill>
                  <a:srgbClr val="000000"/>
                </a:solidFill>
                <a:effectLst/>
                <a:latin typeface="Arial" panose="020B0604020202020204" pitchFamily="34" charset="0"/>
              </a:rPr>
              <a:t>Stable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ounded Rectangle 42"/>
          <p:cNvSpPr>
            <a:spLocks noChangeArrowheads="1"/>
          </p:cNvSpPr>
          <p:nvPr/>
        </p:nvSpPr>
        <p:spPr bwMode="auto">
          <a:xfrm>
            <a:off x="251521" y="1624174"/>
            <a:ext cx="1512168" cy="5117194"/>
          </a:xfrm>
          <a:prstGeom prst="rect">
            <a:avLst/>
          </a:prstGeom>
          <a:solidFill>
            <a:srgbClr val="FFFFFF"/>
          </a:solidFill>
          <a:ln w="31750" algn="ctr">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ts val="1000"/>
              <a:tabLst/>
            </a:pPr>
            <a:r>
              <a:rPr kumimoji="0" lang="en-GB" altLang="en-US" sz="900" b="1" i="0" u="none" strike="noStrike" cap="none" normalizeH="0" baseline="0" dirty="0" smtClean="0">
                <a:ln>
                  <a:noFill/>
                </a:ln>
                <a:solidFill>
                  <a:srgbClr val="0070C0"/>
                </a:solidFill>
                <a:effectLst/>
                <a:latin typeface="Arial" panose="020B0604020202020204" pitchFamily="34" charset="0"/>
              </a:rPr>
              <a:t>Person diagnosed with life-limiting condition; treatable symptoms, but incurable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Supportive care to help prevent or manage adverse effects of disease and/or treatment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Offer ACP discussion to put PCSP in place; consider how soon/how likely capacity may be lost; </a:t>
            </a:r>
            <a:r>
              <a:rPr kumimoji="0" lang="en-GB" altLang="en-US" sz="900" b="1" i="1" u="sng" strike="noStrike" cap="none" normalizeH="0" baseline="0" dirty="0" smtClean="0">
                <a:ln>
                  <a:noFill/>
                </a:ln>
                <a:solidFill>
                  <a:srgbClr val="000000"/>
                </a:solidFill>
                <a:effectLst/>
                <a:latin typeface="Arial" panose="020B0604020202020204" pitchFamily="34" charset="0"/>
              </a:rPr>
              <a:t>may</a:t>
            </a:r>
            <a:r>
              <a:rPr kumimoji="0" lang="en-GB" altLang="en-US" sz="900" b="1" i="0" u="sng" strike="noStrike" cap="none" normalizeH="0" baseline="0" dirty="0" smtClean="0">
                <a:ln>
                  <a:noFill/>
                </a:ln>
                <a:solidFill>
                  <a:srgbClr val="000000"/>
                </a:solidFill>
                <a:effectLst/>
                <a:latin typeface="Arial" panose="020B0604020202020204" pitchFamily="34" charset="0"/>
              </a:rPr>
              <a:t> </a:t>
            </a:r>
            <a:r>
              <a:rPr kumimoji="0" lang="en-GB" altLang="en-US" sz="900" b="1" i="1" u="sng" strike="noStrike" cap="none" normalizeH="0" baseline="0" dirty="0" smtClean="0">
                <a:ln>
                  <a:noFill/>
                </a:ln>
                <a:solidFill>
                  <a:srgbClr val="000000"/>
                </a:solidFill>
                <a:effectLst/>
                <a:latin typeface="Arial" panose="020B0604020202020204" pitchFamily="34" charset="0"/>
              </a:rPr>
              <a:t>include</a:t>
            </a:r>
            <a:r>
              <a:rPr kumimoji="0" lang="en-GB" altLang="en-US" sz="900" b="1" i="1" u="none" strike="noStrike" cap="none" normalizeH="0" baseline="0" dirty="0" smtClean="0">
                <a:ln>
                  <a:noFill/>
                </a:ln>
                <a:solidFill>
                  <a:srgbClr val="000000"/>
                </a:solidFill>
                <a:effectLst/>
                <a:latin typeface="Arial" panose="020B0604020202020204" pitchFamily="34" charset="0"/>
              </a:rPr>
              <a:t> </a:t>
            </a:r>
            <a:r>
              <a:rPr kumimoji="0" lang="en-GB" altLang="en-US" sz="900" b="0" i="1" u="none" strike="noStrike" cap="none" normalizeH="0" baseline="0" dirty="0" smtClean="0">
                <a:ln>
                  <a:noFill/>
                </a:ln>
                <a:solidFill>
                  <a:srgbClr val="000000"/>
                </a:solidFill>
                <a:effectLst/>
                <a:latin typeface="Arial" panose="020B0604020202020204" pitchFamily="34" charset="0"/>
              </a:rPr>
              <a:t>CPR discussion</a:t>
            </a:r>
            <a:endParaRPr kumimoji="0" lang="en-GB"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Record EPACCS / equivalent, with consent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Benefits review for person and carers: e.g. grants, prescription exemption, Blue Badge scheme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Consider any possible crises; agree anticipatory clinical plan with the person / those  important to them</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Monitor and support; consider timely referral to other specialist services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ICD discussion about possible future deactivation, if applicable</a:t>
            </a:r>
            <a:endParaRPr kumimoji="0" lang="en-GB" altLang="en-US" sz="9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alibri" panose="020F0502020204030204" pitchFamily="34" charset="0"/>
              </a:rPr>
              <a:t/>
            </a:r>
            <a:br>
              <a:rPr kumimoji="0" lang="en-GB" altLang="en-US" sz="900" b="1" i="0" u="none" strike="noStrike" cap="none" normalizeH="0" baseline="0" dirty="0" smtClean="0">
                <a:ln>
                  <a:noFill/>
                </a:ln>
                <a:solidFill>
                  <a:srgbClr val="000000"/>
                </a:solidFill>
                <a:effectLst/>
                <a:latin typeface="Calibri" panose="020F0502020204030204" pitchFamily="34" charset="0"/>
              </a:rPr>
            </a:br>
            <a:r>
              <a:rPr kumimoji="0" lang="en-GB" altLang="en-US" sz="900" b="1" i="0" u="none" strike="noStrike" cap="none" normalizeH="0" baseline="0" dirty="0" smtClean="0">
                <a:ln>
                  <a:noFill/>
                </a:ln>
                <a:solidFill>
                  <a:srgbClr val="000000"/>
                </a:solidFill>
                <a:effectLst/>
                <a:latin typeface="Arial" panose="020B0604020202020204" pitchFamily="34" charset="0"/>
              </a:rPr>
              <a:t>Early Identification guides: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0000"/>
                </a:solidFill>
                <a:effectLst/>
                <a:latin typeface="Arial" panose="020B0604020202020204" pitchFamily="34" charset="0"/>
              </a:rPr>
              <a:t>Primary care– </a:t>
            </a:r>
            <a:r>
              <a:rPr kumimoji="0" lang="en-GB" altLang="en-US" sz="900" b="0" i="0" u="sng" strike="noStrike" cap="none" normalizeH="0" baseline="0" dirty="0" smtClean="0">
                <a:ln>
                  <a:noFill/>
                </a:ln>
                <a:solidFill>
                  <a:srgbClr val="085296"/>
                </a:solidFill>
                <a:effectLst/>
                <a:latin typeface="Arial" panose="020B0604020202020204" pitchFamily="34" charset="0"/>
              </a:rPr>
              <a:t>EARLY</a:t>
            </a:r>
            <a:endParaRPr kumimoji="0" lang="en-GB"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0000"/>
                </a:solidFill>
                <a:effectLst/>
                <a:latin typeface="Arial" panose="020B0604020202020204" pitchFamily="34" charset="0"/>
              </a:rPr>
              <a:t>Care Homes—</a:t>
            </a:r>
            <a:r>
              <a:rPr kumimoji="0" lang="en-GB" altLang="en-US" sz="900" b="0" i="0" u="sng" strike="noStrike" cap="none" normalizeH="0" baseline="0" dirty="0" smtClean="0">
                <a:ln>
                  <a:noFill/>
                </a:ln>
                <a:solidFill>
                  <a:srgbClr val="085296"/>
                </a:solidFill>
                <a:effectLst/>
                <a:latin typeface="Arial" panose="020B0604020202020204" pitchFamily="34" charset="0"/>
              </a:rPr>
              <a:t>Six Steps</a:t>
            </a:r>
            <a:r>
              <a:rPr kumimoji="0" lang="en-GB" altLang="en-US" sz="900" b="0" i="0" u="none" strike="noStrike" cap="none" normalizeH="0" baseline="0" dirty="0" smtClean="0">
                <a:ln>
                  <a:noFill/>
                </a:ln>
                <a:solidFill>
                  <a:srgbClr val="000000"/>
                </a:solidFill>
                <a:effectLst/>
                <a:latin typeface="Arial" panose="020B0604020202020204" pitchFamily="34" charset="0"/>
              </a:rPr>
              <a:t> / </a:t>
            </a:r>
            <a:r>
              <a:rPr kumimoji="0" lang="en-GB" altLang="en-US" sz="900" b="0" i="0" u="sng" strike="noStrike" cap="none" normalizeH="0" baseline="0" dirty="0" smtClean="0">
                <a:ln>
                  <a:noFill/>
                </a:ln>
                <a:solidFill>
                  <a:srgbClr val="085296"/>
                </a:solidFill>
                <a:effectLst/>
                <a:latin typeface="Arial" panose="020B0604020202020204" pitchFamily="34" charset="0"/>
              </a:rPr>
              <a:t>Shadow</a:t>
            </a:r>
            <a:endParaRPr kumimoji="0" lang="en-GB"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sng" strike="noStrike" cap="none" normalizeH="0" baseline="0" dirty="0" smtClean="0">
                <a:ln>
                  <a:noFill/>
                </a:ln>
                <a:solidFill>
                  <a:srgbClr val="085296"/>
                </a:solidFill>
                <a:effectLst/>
                <a:latin typeface="Arial" panose="020B0604020202020204" pitchFamily="34" charset="0"/>
              </a:rPr>
              <a:t>NEWS2</a:t>
            </a:r>
            <a:r>
              <a:rPr kumimoji="0" lang="en-GB" altLang="en-US" sz="900" b="0" i="0" u="none" strike="noStrike" cap="none" normalizeH="0" baseline="0" dirty="0" smtClean="0">
                <a:ln>
                  <a:noFill/>
                </a:ln>
                <a:solidFill>
                  <a:srgbClr val="000000"/>
                </a:solidFill>
                <a:effectLst/>
                <a:latin typeface="Arial" panose="020B0604020202020204" pitchFamily="34" charset="0"/>
              </a:rPr>
              <a:t> </a:t>
            </a:r>
            <a:endParaRPr kumimoji="0" lang="en-GB" altLang="en-US" sz="9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29"/>
          <p:cNvSpPr>
            <a:spLocks noChangeArrowheads="1"/>
          </p:cNvSpPr>
          <p:nvPr/>
        </p:nvSpPr>
        <p:spPr bwMode="auto">
          <a:xfrm>
            <a:off x="1862549" y="1292285"/>
            <a:ext cx="1601787" cy="292100"/>
          </a:xfrm>
          <a:prstGeom prst="roundRect">
            <a:avLst>
              <a:gd name="adj" fmla="val 16667"/>
            </a:avLst>
          </a:prstGeom>
          <a:solidFill>
            <a:srgbClr val="00B050"/>
          </a:solidFill>
          <a:ln w="31750" algn="ctr">
            <a:solidFill>
              <a:srgbClr val="4F81BD"/>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1" i="0" u="none" strike="noStrike" cap="none" normalizeH="0" baseline="0" dirty="0" smtClean="0">
                <a:ln>
                  <a:noFill/>
                </a:ln>
                <a:solidFill>
                  <a:srgbClr val="000000"/>
                </a:solidFill>
                <a:effectLst/>
                <a:latin typeface="Arial" panose="020B0604020202020204" pitchFamily="34" charset="0"/>
              </a:rPr>
              <a:t>Gradual Decline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ounded Rectangle 42"/>
          <p:cNvSpPr>
            <a:spLocks noChangeArrowheads="1"/>
          </p:cNvSpPr>
          <p:nvPr/>
        </p:nvSpPr>
        <p:spPr bwMode="auto">
          <a:xfrm>
            <a:off x="1835696" y="1624174"/>
            <a:ext cx="1664989" cy="5117194"/>
          </a:xfrm>
          <a:prstGeom prst="rect">
            <a:avLst/>
          </a:prstGeom>
          <a:solidFill>
            <a:srgbClr val="FFFFFF"/>
          </a:solidFill>
          <a:ln w="31750" algn="ctr">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ts val="1000"/>
              <a:tabLst/>
            </a:pPr>
            <a:r>
              <a:rPr kumimoji="0" lang="en-GB" altLang="en-US" sz="900" b="1" i="0" u="none" strike="noStrike" cap="none" normalizeH="0" baseline="0" dirty="0" smtClean="0">
                <a:ln>
                  <a:noFill/>
                </a:ln>
                <a:solidFill>
                  <a:srgbClr val="00B050"/>
                </a:solidFill>
                <a:effectLst/>
                <a:latin typeface="Arial" panose="020B0604020202020204" pitchFamily="34" charset="0"/>
              </a:rPr>
              <a:t>Person identified as deteriorating despite optimal therapeutic management of underlying medical condition(s)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Exclude reversible causes of   deterioration; investigate and treat as appropriate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Include on primary care supportive/ palliative care register; review regularly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District Nurse referral for assessment of care needs (if at home)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Consider if the care is still in line with  PCSP, or offer an ACP discussion </a:t>
            </a:r>
            <a:r>
              <a:rPr kumimoji="0" lang="en-GB" altLang="en-US" sz="900" b="0" i="0" u="none" strike="noStrike" cap="none" normalizeH="0" baseline="0" dirty="0" smtClean="0">
                <a:ln>
                  <a:noFill/>
                </a:ln>
                <a:solidFill>
                  <a:srgbClr val="000000"/>
                </a:solidFill>
                <a:effectLst/>
                <a:latin typeface="Arial" panose="020B0604020202020204" pitchFamily="34" charset="0"/>
              </a:rPr>
              <a:t>to put PCSP in place; may include TEPs and CPR  discussion</a:t>
            </a:r>
            <a:endParaRPr kumimoji="0" lang="en-US"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Record </a:t>
            </a:r>
            <a:r>
              <a:rPr kumimoji="0" lang="en-US" altLang="en-US" sz="900" b="0" i="0" u="none" strike="noStrike" cap="none" normalizeH="0" baseline="0" dirty="0" err="1" smtClean="0">
                <a:ln>
                  <a:noFill/>
                </a:ln>
                <a:solidFill>
                  <a:srgbClr val="000000"/>
                </a:solidFill>
                <a:effectLst/>
                <a:latin typeface="Arial" panose="020B0604020202020204" pitchFamily="34" charset="0"/>
              </a:rPr>
              <a:t>EPaCCS</a:t>
            </a:r>
            <a:r>
              <a:rPr kumimoji="0" lang="en-US" altLang="en-US" sz="900" b="0" i="0" u="none" strike="noStrike" cap="none" normalizeH="0" baseline="0" dirty="0" smtClean="0">
                <a:ln>
                  <a:noFill/>
                </a:ln>
                <a:solidFill>
                  <a:srgbClr val="000000"/>
                </a:solidFill>
                <a:effectLst/>
                <a:latin typeface="Arial" panose="020B0604020202020204" pitchFamily="34" charset="0"/>
              </a:rPr>
              <a:t> or equivalent, with consent (</a:t>
            </a:r>
            <a:r>
              <a:rPr kumimoji="0" lang="en-US" altLang="en-US" sz="900" b="0" i="0" u="sng" strike="noStrike" cap="none" normalizeH="0" baseline="0" dirty="0" smtClean="0">
                <a:ln>
                  <a:noFill/>
                </a:ln>
                <a:solidFill>
                  <a:srgbClr val="085296"/>
                </a:solidFill>
                <a:effectLst/>
                <a:latin typeface="Arial" panose="020B0604020202020204" pitchFamily="34" charset="0"/>
              </a:rPr>
              <a:t>Data Protection)</a:t>
            </a:r>
            <a:endParaRPr kumimoji="0" lang="en-US"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Share important clinical and  social information with all health and social care professionals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Benefits review for person and </a:t>
            </a:r>
            <a:r>
              <a:rPr kumimoji="0" lang="en-US" altLang="en-US" sz="900" b="0" i="0" u="none" strike="noStrike" cap="none" normalizeH="0" baseline="0" dirty="0" err="1" smtClean="0">
                <a:ln>
                  <a:noFill/>
                </a:ln>
                <a:solidFill>
                  <a:srgbClr val="000000"/>
                </a:solidFill>
                <a:effectLst/>
                <a:latin typeface="Arial" panose="020B0604020202020204" pitchFamily="34" charset="0"/>
              </a:rPr>
              <a:t>carers</a:t>
            </a:r>
            <a:r>
              <a:rPr kumimoji="0" lang="en-US" altLang="en-US" sz="900" b="0" i="0" u="none" strike="noStrike" cap="none" normalizeH="0" baseline="0" dirty="0" smtClean="0">
                <a:ln>
                  <a:noFill/>
                </a:ln>
                <a:solidFill>
                  <a:srgbClr val="000000"/>
                </a:solidFill>
                <a:effectLst/>
                <a:latin typeface="Arial" panose="020B0604020202020204" pitchFamily="34" charset="0"/>
              </a:rPr>
              <a:t>: e.g. DS1500, attendance allowance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Early identification of symptoms and   holistic needs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Consider referral to other services based on needs assessment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Consider Continuing Health Care Funding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GB" altLang="en-US" sz="900" b="0" i="0" u="none" strike="noStrike" cap="none" normalizeH="0" baseline="0" dirty="0" smtClean="0">
                <a:ln>
                  <a:noFill/>
                </a:ln>
                <a:solidFill>
                  <a:srgbClr val="000000"/>
                </a:solidFill>
                <a:effectLst/>
                <a:latin typeface="Arial" panose="020B0604020202020204" pitchFamily="34" charset="0"/>
              </a:rPr>
              <a:t> ICD discussion, if applicable</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ounded Rectangle 43"/>
          <p:cNvSpPr>
            <a:spLocks noChangeArrowheads="1"/>
          </p:cNvSpPr>
          <p:nvPr/>
        </p:nvSpPr>
        <p:spPr bwMode="auto">
          <a:xfrm>
            <a:off x="3572693" y="1624174"/>
            <a:ext cx="2007419" cy="5117194"/>
          </a:xfrm>
          <a:prstGeom prst="rect">
            <a:avLst/>
          </a:prstGeom>
          <a:solidFill>
            <a:srgbClr val="FFFFFF"/>
          </a:solidFill>
          <a:ln w="31750" algn="ctr">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ts val="1000"/>
              <a:tabLst/>
            </a:pPr>
            <a:r>
              <a:rPr kumimoji="0" lang="en-US" altLang="en-US" sz="900" b="1" i="0" u="none" strike="noStrike" cap="none" normalizeH="0" baseline="0" dirty="0" smtClean="0">
                <a:ln>
                  <a:noFill/>
                </a:ln>
                <a:solidFill>
                  <a:srgbClr val="806000"/>
                </a:solidFill>
                <a:effectLst/>
                <a:latin typeface="Arial" panose="020B0604020202020204" pitchFamily="34" charset="0"/>
              </a:rPr>
              <a:t>Person identified as in rapid decline    despite optimal therapeutic management of underlying medical condition(s)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Exclude reversible causes of deterioration; investigate and treat as appropriate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Review - supportive/palliative care  meeting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sng" strike="noStrike" cap="none" normalizeH="0" baseline="0" dirty="0" smtClean="0">
                <a:ln>
                  <a:noFill/>
                </a:ln>
                <a:solidFill>
                  <a:srgbClr val="000000"/>
                </a:solidFill>
                <a:effectLst/>
                <a:latin typeface="Arial" panose="020B0604020202020204" pitchFamily="34" charset="0"/>
              </a:rPr>
              <a:t> Discuss</a:t>
            </a:r>
            <a:r>
              <a:rPr kumimoji="0" lang="en-US" altLang="en-US" sz="900" b="0" i="0" u="none" strike="noStrike" cap="none" normalizeH="0" baseline="0" dirty="0" smtClean="0">
                <a:ln>
                  <a:noFill/>
                </a:ln>
                <a:solidFill>
                  <a:srgbClr val="000000"/>
                </a:solidFill>
                <a:effectLst/>
                <a:latin typeface="Arial" panose="020B0604020202020204" pitchFamily="34" charset="0"/>
              </a:rPr>
              <a:t> and prescribe anticipatory    medication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District Nurse referral for assessment of care needs (if at home)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Enable rapid discharge to PPC/PPD (if in hospital)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Monitor frequently, consider any possible crises; ensure people have contact details of who to call in time of crisis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Review, or offer, ACP discussion to put PCSP in place; record </a:t>
            </a:r>
            <a:r>
              <a:rPr kumimoji="0" lang="en-US" altLang="en-US" sz="900" b="0" i="0" u="none" strike="noStrike" cap="none" normalizeH="0" baseline="0" dirty="0" err="1" smtClean="0">
                <a:ln>
                  <a:noFill/>
                </a:ln>
                <a:solidFill>
                  <a:srgbClr val="000000"/>
                </a:solidFill>
                <a:effectLst/>
                <a:latin typeface="Arial" panose="020B0604020202020204" pitchFamily="34" charset="0"/>
              </a:rPr>
              <a:t>EPaCCS</a:t>
            </a:r>
            <a:r>
              <a:rPr kumimoji="0" lang="en-US" altLang="en-US" sz="900" b="0" i="0" u="none" strike="noStrike" cap="none" normalizeH="0" baseline="0" dirty="0" smtClean="0">
                <a:ln>
                  <a:noFill/>
                </a:ln>
                <a:solidFill>
                  <a:srgbClr val="000000"/>
                </a:solidFill>
                <a:effectLst/>
                <a:latin typeface="Arial" panose="020B0604020202020204" pitchFamily="34" charset="0"/>
              </a:rPr>
              <a:t> or      equivalent with consent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Consider Continuing Health Care funding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Consider DS1500</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Assessment of equipment needs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ICD discussion/deactivation, if applicable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CPR considered/discussed; document      conversation and decision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Share information with OOH/NWAS,        include CPR status and ACP; update </a:t>
            </a:r>
            <a:r>
              <a:rPr kumimoji="0" lang="en-US" altLang="en-US" sz="900" b="0" i="0" u="none" strike="noStrike" cap="none" normalizeH="0" baseline="0" dirty="0" err="1" smtClean="0">
                <a:ln>
                  <a:noFill/>
                </a:ln>
                <a:solidFill>
                  <a:srgbClr val="000000"/>
                </a:solidFill>
                <a:effectLst/>
                <a:latin typeface="Arial" panose="020B0604020202020204" pitchFamily="34" charset="0"/>
              </a:rPr>
              <a:t>EPaCCS</a:t>
            </a:r>
            <a:r>
              <a:rPr kumimoji="0" lang="en-US" altLang="en-US" sz="900" b="0" i="0" u="none" strike="noStrike" cap="none" normalizeH="0" baseline="0" dirty="0" smtClean="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Refer to other specialist services as needed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FF0000"/>
                </a:solidFill>
                <a:effectLst/>
                <a:latin typeface="Calibri" panose="020F0502020204030204" pitchFamily="34" charset="0"/>
              </a:rPr>
              <a:t> </a:t>
            </a: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1547664" y="125163"/>
            <a:ext cx="6712326" cy="830997"/>
          </a:xfrm>
          <a:prstGeom prst="rect">
            <a:avLst/>
          </a:prstGeom>
          <a:noFill/>
        </p:spPr>
        <p:txBody>
          <a:bodyPr wrap="square" rtlCol="0">
            <a:spAutoFit/>
          </a:bodyPr>
          <a:lstStyle/>
          <a:p>
            <a:pPr algn="ctr"/>
            <a:r>
              <a:rPr lang="en-GB" sz="2400" dirty="0">
                <a:solidFill>
                  <a:srgbClr val="002060"/>
                </a:solidFill>
              </a:rPr>
              <a:t>North West Model for Life Limiting </a:t>
            </a:r>
            <a:r>
              <a:rPr lang="en-GB" sz="2400" smtClean="0">
                <a:solidFill>
                  <a:srgbClr val="002060"/>
                </a:solidFill>
              </a:rPr>
              <a:t>Conditions </a:t>
            </a:r>
            <a:r>
              <a:rPr lang="en-GB" sz="2400">
                <a:solidFill>
                  <a:srgbClr val="002060"/>
                </a:solidFill>
              </a:rPr>
              <a:t>good practice guide </a:t>
            </a:r>
            <a:endParaRPr lang="en-GB" sz="2400" dirty="0">
              <a:solidFill>
                <a:srgbClr val="002060"/>
              </a:solidFill>
            </a:endParaRPr>
          </a:p>
        </p:txBody>
      </p:sp>
      <p:sp>
        <p:nvSpPr>
          <p:cNvPr id="9" name="Rounded Rectangle 38"/>
          <p:cNvSpPr>
            <a:spLocks noChangeArrowheads="1"/>
          </p:cNvSpPr>
          <p:nvPr/>
        </p:nvSpPr>
        <p:spPr bwMode="auto">
          <a:xfrm>
            <a:off x="3668928" y="1284595"/>
            <a:ext cx="1803400" cy="304800"/>
          </a:xfrm>
          <a:prstGeom prst="roundRect">
            <a:avLst>
              <a:gd name="adj" fmla="val 16667"/>
            </a:avLst>
          </a:prstGeom>
          <a:solidFill>
            <a:srgbClr val="FFC000"/>
          </a:solidFill>
          <a:ln w="31750" algn="ctr">
            <a:solidFill>
              <a:srgbClr val="4F81BD"/>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0000"/>
                </a:solidFill>
                <a:effectLst/>
                <a:latin typeface="Arial" panose="020B0604020202020204" pitchFamily="34" charset="0"/>
              </a:rPr>
              <a:t>Rapid decline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ounded Rectangle 38"/>
          <p:cNvSpPr>
            <a:spLocks noChangeArrowheads="1"/>
          </p:cNvSpPr>
          <p:nvPr/>
        </p:nvSpPr>
        <p:spPr bwMode="auto">
          <a:xfrm>
            <a:off x="5801528" y="1310286"/>
            <a:ext cx="1447800" cy="282575"/>
          </a:xfrm>
          <a:prstGeom prst="roundRect">
            <a:avLst>
              <a:gd name="adj" fmla="val 16667"/>
            </a:avLst>
          </a:prstGeom>
          <a:solidFill>
            <a:srgbClr val="FF0000"/>
          </a:solidFill>
          <a:ln w="31750" algn="ctr">
            <a:solidFill>
              <a:srgbClr val="4F81BD"/>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1" i="0" u="none" strike="noStrike" cap="none" normalizeH="0" baseline="0" dirty="0" smtClean="0">
                <a:ln>
                  <a:noFill/>
                </a:ln>
                <a:solidFill>
                  <a:srgbClr val="000000"/>
                </a:solidFill>
                <a:effectLst/>
                <a:latin typeface="Arial" panose="020B0604020202020204" pitchFamily="34" charset="0"/>
              </a:rPr>
              <a:t>Last Days of Life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ounded Rectangle 38"/>
          <p:cNvSpPr>
            <a:spLocks noChangeArrowheads="1"/>
          </p:cNvSpPr>
          <p:nvPr/>
        </p:nvSpPr>
        <p:spPr bwMode="auto">
          <a:xfrm>
            <a:off x="7498975" y="1284886"/>
            <a:ext cx="1377950" cy="307975"/>
          </a:xfrm>
          <a:prstGeom prst="roundRect">
            <a:avLst>
              <a:gd name="adj" fmla="val 16667"/>
            </a:avLst>
          </a:prstGeom>
          <a:gradFill rotWithShape="1">
            <a:gsLst>
              <a:gs pos="0">
                <a:srgbClr val="6600CC"/>
              </a:gs>
              <a:gs pos="34999">
                <a:srgbClr val="9651DC"/>
              </a:gs>
              <a:gs pos="53999">
                <a:srgbClr val="C7A2EC"/>
              </a:gs>
              <a:gs pos="98999">
                <a:srgbClr val="E1CCF5"/>
              </a:gs>
              <a:gs pos="100000">
                <a:srgbClr val="E1CCF5"/>
              </a:gs>
            </a:gsLst>
            <a:lin ang="0" scaled="1"/>
          </a:gradFill>
          <a:ln w="31750" algn="ctr">
            <a:solidFill>
              <a:srgbClr val="4F81BD"/>
            </a:solidFill>
            <a:round/>
            <a:headEnd/>
            <a:tailEnd/>
          </a:ln>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1" i="0" u="none" strike="noStrike" cap="none" normalizeH="0" baseline="0" dirty="0" smtClean="0">
                <a:ln>
                  <a:noFill/>
                </a:ln>
                <a:solidFill>
                  <a:srgbClr val="000000"/>
                </a:solidFill>
                <a:effectLst/>
                <a:latin typeface="Arial" panose="020B0604020202020204" pitchFamily="34" charset="0"/>
              </a:rPr>
              <a:t> Care After Death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ounded Rectangle 43"/>
          <p:cNvSpPr>
            <a:spLocks noChangeArrowheads="1"/>
          </p:cNvSpPr>
          <p:nvPr/>
        </p:nvSpPr>
        <p:spPr bwMode="auto">
          <a:xfrm>
            <a:off x="5670545" y="1640280"/>
            <a:ext cx="1709767" cy="5101088"/>
          </a:xfrm>
          <a:prstGeom prst="rect">
            <a:avLst/>
          </a:prstGeom>
          <a:solidFill>
            <a:srgbClr val="FFFFFF"/>
          </a:solidFill>
          <a:ln w="31750" algn="ctr">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000" tIns="36000" rIns="36000" bIns="3600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Pts val="1000"/>
              <a:tabLst/>
            </a:pPr>
            <a:r>
              <a:rPr kumimoji="0" lang="en-US" altLang="en-US" sz="900" b="1" i="0" u="none" strike="noStrike" cap="none" normalizeH="0" baseline="0" dirty="0" smtClean="0">
                <a:ln>
                  <a:noFill/>
                </a:ln>
                <a:solidFill>
                  <a:srgbClr val="FF0000"/>
                </a:solidFill>
                <a:effectLst/>
                <a:latin typeface="Arial" panose="020B0604020202020204" pitchFamily="34" charset="0"/>
              </a:rPr>
              <a:t>MDT agree person is in the last days of life—</a:t>
            </a:r>
            <a:r>
              <a:rPr kumimoji="0" lang="en-US" altLang="en-US" sz="900" b="1" i="0" u="sng" strike="noStrike" cap="none" normalizeH="0" baseline="0" dirty="0" smtClean="0">
                <a:ln>
                  <a:noFill/>
                </a:ln>
                <a:solidFill>
                  <a:srgbClr val="085296"/>
                </a:solidFill>
                <a:effectLst/>
                <a:latin typeface="Arial" panose="020B0604020202020204" pitchFamily="34" charset="0"/>
              </a:rPr>
              <a:t>NICE guidance</a:t>
            </a:r>
            <a:endParaRPr kumimoji="0" lang="en-US" altLang="en-US" sz="900" b="0"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Exclude reversible causes of deterioration; investigate and treat as appropriate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Agree individual plan of care for the dying person, supported by local documentation, coordinated and delivered with compassion; review regularly </a:t>
            </a:r>
            <a:r>
              <a:rPr kumimoji="0" lang="en-US" altLang="en-US" sz="900" b="0" i="0" u="sng" strike="noStrike" cap="none" normalizeH="0" baseline="0" dirty="0" smtClean="0">
                <a:ln>
                  <a:noFill/>
                </a:ln>
                <a:solidFill>
                  <a:srgbClr val="085296"/>
                </a:solidFill>
                <a:effectLst/>
                <a:latin typeface="Arial" panose="020B0604020202020204" pitchFamily="34" charset="0"/>
              </a:rPr>
              <a:t>Priorities for care of the dying person</a:t>
            </a:r>
            <a:r>
              <a:rPr kumimoji="0" lang="en-US" altLang="en-US" sz="900" b="0" i="0" u="none" strike="noStrike" cap="none" normalizeH="0" baseline="0" dirty="0" smtClean="0">
                <a:ln>
                  <a:noFill/>
                </a:ln>
                <a:solidFill>
                  <a:srgbClr val="000000"/>
                </a:solidFill>
                <a:effectLst/>
                <a:latin typeface="Arial" panose="020B0604020202020204" pitchFamily="34" charset="0"/>
              </a:rPr>
              <a:t> / </a:t>
            </a:r>
            <a:r>
              <a:rPr kumimoji="0" lang="en-US" altLang="en-US" sz="900" b="0" i="0" u="sng" strike="noStrike" cap="none" normalizeH="0" baseline="0" dirty="0" smtClean="0">
                <a:ln>
                  <a:noFill/>
                </a:ln>
                <a:solidFill>
                  <a:srgbClr val="085296"/>
                </a:solidFill>
                <a:effectLst/>
                <a:latin typeface="Arial" panose="020B0604020202020204" pitchFamily="34" charset="0"/>
              </a:rPr>
              <a:t>One Chance to Get it Right</a:t>
            </a:r>
            <a:endParaRPr kumimoji="0" lang="en-US" altLang="en-US" sz="900" b="1"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Anticipatory medication prescribed and authorized for use by MDT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Monitor frequently, consider any possible crises; ensure people have contact details of who to call in time of crisis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Implement care of the dying</a:t>
            </a:r>
            <a:r>
              <a:rPr kumimoji="0" lang="en-US" altLang="en-US" sz="900" b="0" i="0" u="none" strike="noStrike" cap="none" normalizeH="0" dirty="0" smtClean="0">
                <a:ln>
                  <a:noFill/>
                </a:ln>
                <a:solidFill>
                  <a:srgbClr val="000000"/>
                </a:solidFill>
                <a:effectLst/>
                <a:latin typeface="Arial" panose="020B0604020202020204" pitchFamily="34" charset="0"/>
              </a:rPr>
              <a:t> </a:t>
            </a:r>
            <a:r>
              <a:rPr kumimoji="0" lang="en-US" altLang="en-US" sz="900" b="0" i="0" u="none" strike="noStrike" cap="none" normalizeH="0" baseline="0" dirty="0" smtClean="0">
                <a:ln>
                  <a:noFill/>
                </a:ln>
                <a:solidFill>
                  <a:srgbClr val="000000"/>
                </a:solidFill>
                <a:effectLst/>
                <a:latin typeface="Arial" panose="020B0604020202020204" pitchFamily="34" charset="0"/>
              </a:rPr>
              <a:t>nursing interventions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ICD discussion and deactivation if not previously initiated</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Community patients: share information about </a:t>
            </a:r>
            <a:r>
              <a:rPr kumimoji="0" lang="en-US" altLang="en-US" sz="900" b="0" i="0" u="sng" strike="noStrike" cap="none" normalizeH="0" baseline="0" dirty="0" smtClean="0">
                <a:ln>
                  <a:noFill/>
                </a:ln>
                <a:solidFill>
                  <a:srgbClr val="000000"/>
                </a:solidFill>
                <a:effectLst/>
                <a:latin typeface="Arial" panose="020B0604020202020204" pitchFamily="34" charset="0"/>
              </a:rPr>
              <a:t>expected death </a:t>
            </a:r>
            <a:r>
              <a:rPr kumimoji="0" lang="en-US" altLang="en-US" sz="900" b="0" i="0" u="none" strike="noStrike" cap="none" normalizeH="0" baseline="0" dirty="0" smtClean="0">
                <a:ln>
                  <a:noFill/>
                </a:ln>
                <a:solidFill>
                  <a:srgbClr val="000000"/>
                </a:solidFill>
                <a:effectLst/>
                <a:latin typeface="Arial" panose="020B0604020202020204" pitchFamily="34" charset="0"/>
              </a:rPr>
              <a:t>with OOH/NWAS, include CPR status and ACP; update </a:t>
            </a:r>
            <a:r>
              <a:rPr kumimoji="0" lang="en-US" altLang="en-US" sz="900" b="0" i="0" u="none" strike="noStrike" cap="none" normalizeH="0" baseline="0" dirty="0" err="1" smtClean="0">
                <a:ln>
                  <a:noFill/>
                </a:ln>
                <a:solidFill>
                  <a:srgbClr val="000000"/>
                </a:solidFill>
                <a:effectLst/>
                <a:latin typeface="Arial" panose="020B0604020202020204" pitchFamily="34" charset="0"/>
              </a:rPr>
              <a:t>EPaCCS</a:t>
            </a:r>
            <a:endParaRPr kumimoji="0" lang="en-US"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Sensitive communication with </a:t>
            </a:r>
            <a:r>
              <a:rPr kumimoji="0" lang="en-US" altLang="en-US" sz="900" b="0" i="0" u="none" strike="noStrike" cap="none" normalizeH="0" baseline="0" dirty="0" err="1" smtClean="0">
                <a:ln>
                  <a:noFill/>
                </a:ln>
                <a:solidFill>
                  <a:srgbClr val="000000"/>
                </a:solidFill>
                <a:effectLst/>
                <a:latin typeface="Arial" panose="020B0604020202020204" pitchFamily="34" charset="0"/>
              </a:rPr>
              <a:t>carers</a:t>
            </a:r>
            <a:r>
              <a:rPr kumimoji="0" lang="en-US" altLang="en-US" sz="900" b="0" i="0" u="none" strike="noStrike" cap="none" normalizeH="0" baseline="0" dirty="0" smtClean="0">
                <a:ln>
                  <a:noFill/>
                </a:ln>
                <a:solidFill>
                  <a:srgbClr val="000000"/>
                </a:solidFill>
                <a:effectLst/>
                <a:latin typeface="Arial" panose="020B0604020202020204" pitchFamily="34" charset="0"/>
              </a:rPr>
              <a:t>/family, including what to expect when someone is dying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Respect and support cultural/religious faith customs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FF0000"/>
                </a:solidFill>
                <a:effectLst/>
                <a:latin typeface="Calibri" panose="020F0502020204030204" pitchFamily="34" charset="0"/>
              </a:rPr>
              <a:t> </a:t>
            </a: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ounded Rectangle 43"/>
          <p:cNvSpPr>
            <a:spLocks noChangeArrowheads="1"/>
          </p:cNvSpPr>
          <p:nvPr/>
        </p:nvSpPr>
        <p:spPr bwMode="auto">
          <a:xfrm>
            <a:off x="7470745" y="1642962"/>
            <a:ext cx="1512168" cy="5098405"/>
          </a:xfrm>
          <a:prstGeom prst="rect">
            <a:avLst/>
          </a:prstGeom>
          <a:solidFill>
            <a:srgbClr val="FFFFFF"/>
          </a:solidFill>
          <a:ln w="31750" algn="ctr">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Pts val="1000"/>
              <a:tabLst/>
            </a:pPr>
            <a:r>
              <a:rPr kumimoji="0" lang="en-US" altLang="en-US" sz="900" b="1" i="0" u="none" strike="noStrike" cap="none" normalizeH="0" baseline="0" dirty="0" smtClean="0">
                <a:ln>
                  <a:noFill/>
                </a:ln>
                <a:solidFill>
                  <a:srgbClr val="6600CC"/>
                </a:solidFill>
                <a:effectLst/>
                <a:latin typeface="Arial" panose="020B0604020202020204" pitchFamily="34" charset="0"/>
              </a:rPr>
              <a:t>Verification of death</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sng" strike="noStrike" cap="none" normalizeH="0" baseline="0" dirty="0" smtClean="0">
                <a:ln>
                  <a:noFill/>
                </a:ln>
                <a:solidFill>
                  <a:srgbClr val="085296"/>
                </a:solidFill>
                <a:effectLst/>
                <a:latin typeface="Arial" panose="020B0604020202020204" pitchFamily="34" charset="0"/>
              </a:rPr>
              <a:t> Medical Certification of death</a:t>
            </a:r>
            <a:r>
              <a:rPr kumimoji="0" lang="en-US" altLang="en-US" sz="900" b="0" i="0" u="none" strike="noStrike" cap="none" normalizeH="0" baseline="0" dirty="0" smtClean="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Respect and support cultural/religious faith   customs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Post death reporting: Notifiable diseases,      Significant Event Analysis, Coroner referral</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Family, </a:t>
            </a:r>
            <a:r>
              <a:rPr kumimoji="0" lang="en-US" altLang="en-US" sz="900" b="0" i="0" u="none" strike="noStrike" cap="none" normalizeH="0" baseline="0" dirty="0" err="1" smtClean="0">
                <a:ln>
                  <a:noFill/>
                </a:ln>
                <a:solidFill>
                  <a:srgbClr val="000000"/>
                </a:solidFill>
                <a:effectLst/>
                <a:latin typeface="Arial" panose="020B0604020202020204" pitchFamily="34" charset="0"/>
              </a:rPr>
              <a:t>carers</a:t>
            </a:r>
            <a:r>
              <a:rPr kumimoji="0" lang="en-US" altLang="en-US" sz="900" b="0" i="0" u="none" strike="noStrike" cap="none" normalizeH="0" baseline="0" dirty="0" smtClean="0">
                <a:ln>
                  <a:noFill/>
                </a:ln>
                <a:solidFill>
                  <a:srgbClr val="000000"/>
                </a:solidFill>
                <a:effectLst/>
                <a:latin typeface="Arial" panose="020B0604020202020204" pitchFamily="34" charset="0"/>
              </a:rPr>
              <a:t> and those important to the person  offered practical and emotional support (signpost to bereavement services)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What to do after a death:       </a:t>
            </a:r>
            <a:r>
              <a:rPr kumimoji="0" lang="en-US" altLang="en-US" sz="900" b="0" i="0" u="sng" strike="noStrike" cap="none" normalizeH="0" baseline="0" dirty="0" smtClean="0">
                <a:ln>
                  <a:noFill/>
                </a:ln>
                <a:solidFill>
                  <a:srgbClr val="085296"/>
                </a:solidFill>
                <a:effectLst/>
                <a:latin typeface="Arial" panose="020B0604020202020204" pitchFamily="34" charset="0"/>
              </a:rPr>
              <a:t>https://www.gov.uk/when-someone-dies</a:t>
            </a:r>
            <a:endParaRPr kumimoji="0" lang="en-US" altLang="en-US" sz="9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Update supportive/palliative care record and </a:t>
            </a:r>
            <a:r>
              <a:rPr kumimoji="0" lang="en-US" altLang="en-US" sz="900" b="0" i="0" u="none" strike="noStrike" cap="none" normalizeH="0" baseline="0" dirty="0" err="1" smtClean="0">
                <a:ln>
                  <a:noFill/>
                </a:ln>
                <a:solidFill>
                  <a:srgbClr val="000000"/>
                </a:solidFill>
                <a:effectLst/>
                <a:latin typeface="Arial" panose="020B0604020202020204" pitchFamily="34" charset="0"/>
              </a:rPr>
              <a:t>EPaCCS</a:t>
            </a:r>
            <a:r>
              <a:rPr kumimoji="0" lang="en-US" altLang="en-US" sz="900" b="0" i="0" u="none" strike="noStrike" cap="none" normalizeH="0" baseline="0" dirty="0" smtClean="0">
                <a:ln>
                  <a:noFill/>
                </a:ln>
                <a:solidFill>
                  <a:srgbClr val="000000"/>
                </a:solidFill>
                <a:effectLst/>
                <a:latin typeface="Arial" panose="020B0604020202020204" pitchFamily="34" charset="0"/>
              </a:rPr>
              <a:t> with date and place of death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Inform all relevant agencies: CCG, GP, social care, ambulance service, OOH, Specialist Palliative Care Team, Allied Health Professionals, equipment store</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à"/>
              <a:tabLst/>
            </a:pPr>
            <a:r>
              <a:rPr kumimoji="0" lang="en-US" altLang="en-US" sz="900" b="0" i="0" u="none" strike="noStrike" cap="none" normalizeH="0" baseline="0" dirty="0" smtClean="0">
                <a:ln>
                  <a:noFill/>
                </a:ln>
                <a:solidFill>
                  <a:srgbClr val="000000"/>
                </a:solidFill>
                <a:effectLst/>
                <a:latin typeface="Arial" panose="020B0604020202020204" pitchFamily="34" charset="0"/>
              </a:rPr>
              <a:t> Timely debrief and identify if staff support required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FF0000"/>
                </a:solidFill>
                <a:effectLst/>
                <a:latin typeface="Calibri" panose="020F0502020204030204" pitchFamily="34" charset="0"/>
              </a:rPr>
              <a:t> </a:t>
            </a: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r>
              <a:rPr kumimoji="0" lang="en-GB" altLang="en-US" sz="800" b="0" i="0" u="none" strike="noStrike" cap="none" normalizeH="0" baseline="0" dirty="0" smtClean="0">
                <a:ln>
                  <a:noFill/>
                </a:ln>
                <a:solidFill>
                  <a:srgbClr val="000000"/>
                </a:solidFill>
                <a:effectLst/>
                <a:latin typeface="Calibri" panose="020F0502020204030204" pitchFamily="34" charset="0"/>
              </a:rPr>
              <a:t/>
            </a:r>
            <a:br>
              <a:rPr kumimoji="0" lang="en-GB" altLang="en-US" sz="800" b="0" i="0" u="none" strike="noStrike" cap="none" normalizeH="0" baseline="0" dirty="0" smtClean="0">
                <a:ln>
                  <a:noFill/>
                </a:ln>
                <a:solidFill>
                  <a:srgbClr val="000000"/>
                </a:solidFill>
                <a:effectLst/>
                <a:latin typeface="Calibri" panose="020F0502020204030204" pitchFamily="34" charset="0"/>
              </a:rPr>
            </a:b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457200" marR="0" lvl="1" indent="0" algn="l" defTabSz="914400" rtl="0" eaLnBrk="0" fontAlgn="base" latinLnBrk="0" hangingPunct="0">
              <a:lnSpc>
                <a:spcPct val="100000"/>
              </a:lnSpc>
              <a:spcBef>
                <a:spcPct val="0"/>
              </a:spcBef>
              <a:spcAft>
                <a:spcPts val="800"/>
              </a:spcAft>
              <a:buClrTx/>
              <a:buSzTx/>
              <a:buFontTx/>
              <a:buNone/>
              <a:tabLst/>
            </a:pPr>
            <a:endParaRPr kumimoji="0" lang="en-GB" altLang="en-US" sz="8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323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31640" y="274638"/>
            <a:ext cx="6768752" cy="1143000"/>
          </a:xfrm>
        </p:spPr>
        <p:txBody>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Tools</a:t>
            </a:r>
            <a:r>
              <a:rPr lang="en-GB" dirty="0" smtClean="0">
                <a:solidFill>
                  <a:schemeClr val="tx2"/>
                </a:solidFill>
              </a:rPr>
              <a:t> </a:t>
            </a:r>
          </a:p>
        </p:txBody>
      </p:sp>
      <p:sp>
        <p:nvSpPr>
          <p:cNvPr id="27651" name="Rectangle 3"/>
          <p:cNvSpPr>
            <a:spLocks noGrp="1" noChangeArrowheads="1"/>
          </p:cNvSpPr>
          <p:nvPr>
            <p:ph idx="1"/>
          </p:nvPr>
        </p:nvSpPr>
        <p:spPr>
          <a:xfrm>
            <a:off x="971600" y="1600200"/>
            <a:ext cx="7920880" cy="4525963"/>
          </a:xfrm>
        </p:spPr>
        <p:txBody>
          <a:bodyPr/>
          <a:lstStyle/>
          <a:p>
            <a:pPr eaLnBrk="1" hangingPunct="1"/>
            <a:endParaRPr lang="en-GB" dirty="0" smtClean="0"/>
          </a:p>
          <a:p>
            <a:pPr eaLnBrk="1" hangingPunct="1"/>
            <a:r>
              <a:rPr lang="en-GB" sz="2800" dirty="0" smtClean="0"/>
              <a:t>Do you have any examples of tools you use for assessment?</a:t>
            </a:r>
          </a:p>
        </p:txBody>
      </p:sp>
      <p:pic>
        <p:nvPicPr>
          <p:cNvPr id="27652" name="Picture 5" descr="MC900326354[1]"/>
          <p:cNvPicPr>
            <a:picLocks noChangeAspect="1" noChangeArrowheads="1"/>
          </p:cNvPicPr>
          <p:nvPr/>
        </p:nvPicPr>
        <p:blipFill>
          <a:blip r:embed="rId3" cstate="print"/>
          <a:srcRect/>
          <a:stretch>
            <a:fillRect/>
          </a:stretch>
        </p:blipFill>
        <p:spPr bwMode="auto">
          <a:xfrm>
            <a:off x="806626" y="3917010"/>
            <a:ext cx="1954907" cy="1825625"/>
          </a:xfrm>
          <a:prstGeom prst="rect">
            <a:avLst/>
          </a:prstGeom>
          <a:noFill/>
          <a:ln w="9525">
            <a:noFill/>
            <a:miter lim="800000"/>
            <a:headEnd/>
            <a:tailEnd/>
          </a:ln>
        </p:spPr>
      </p:pic>
      <p:pic>
        <p:nvPicPr>
          <p:cNvPr id="27653" name="Picture 7" descr="MP900448213[1]"/>
          <p:cNvPicPr>
            <a:picLocks noChangeAspect="1" noChangeArrowheads="1"/>
          </p:cNvPicPr>
          <p:nvPr/>
        </p:nvPicPr>
        <p:blipFill>
          <a:blip r:embed="rId4" cstate="print"/>
          <a:srcRect/>
          <a:stretch>
            <a:fillRect/>
          </a:stretch>
        </p:blipFill>
        <p:spPr bwMode="auto">
          <a:xfrm>
            <a:off x="6444208" y="4149080"/>
            <a:ext cx="2248376" cy="1702878"/>
          </a:xfrm>
          <a:prstGeom prst="rect">
            <a:avLst/>
          </a:prstGeom>
          <a:noFill/>
          <a:ln w="9525">
            <a:noFill/>
            <a:miter lim="800000"/>
            <a:headEnd/>
            <a:tailEnd/>
          </a:ln>
        </p:spPr>
      </p:pic>
      <p:pic>
        <p:nvPicPr>
          <p:cNvPr id="27654" name="Picture 9" descr="j0199727"/>
          <p:cNvPicPr>
            <a:picLocks noChangeAspect="1" noChangeArrowheads="1"/>
          </p:cNvPicPr>
          <p:nvPr/>
        </p:nvPicPr>
        <p:blipFill>
          <a:blip r:embed="rId5" cstate="print"/>
          <a:srcRect/>
          <a:stretch>
            <a:fillRect/>
          </a:stretch>
        </p:blipFill>
        <p:spPr bwMode="auto">
          <a:xfrm>
            <a:off x="3584600" y="4036554"/>
            <a:ext cx="1770062" cy="1739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31640" y="274638"/>
            <a:ext cx="7355160" cy="1143000"/>
          </a:xfrm>
        </p:spPr>
        <p:txBody>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Assessment Tools</a:t>
            </a:r>
          </a:p>
        </p:txBody>
      </p:sp>
      <p:sp>
        <p:nvSpPr>
          <p:cNvPr id="28675" name="Rectangle 3"/>
          <p:cNvSpPr>
            <a:spLocks noGrp="1" noChangeArrowheads="1"/>
          </p:cNvSpPr>
          <p:nvPr>
            <p:ph idx="1"/>
          </p:nvPr>
        </p:nvSpPr>
        <p:spPr>
          <a:xfrm>
            <a:off x="971599" y="1340768"/>
            <a:ext cx="7936011" cy="4800600"/>
          </a:xfrm>
        </p:spPr>
        <p:txBody>
          <a:bodyPr/>
          <a:lstStyle/>
          <a:p>
            <a:pPr eaLnBrk="1" hangingPunct="1">
              <a:buFont typeface="Wingdings" pitchFamily="2" charset="2"/>
              <a:buNone/>
            </a:pPr>
            <a:endParaRPr lang="en-GB" dirty="0" smtClean="0"/>
          </a:p>
          <a:p>
            <a:pPr eaLnBrk="1" hangingPunct="1">
              <a:buFont typeface="Wingdings" pitchFamily="2" charset="2"/>
              <a:buNone/>
            </a:pPr>
            <a:endParaRPr lang="en-GB" dirty="0" smtClean="0"/>
          </a:p>
          <a:p>
            <a:pPr eaLnBrk="1" hangingPunct="1">
              <a:buFont typeface="Wingdings" pitchFamily="2" charset="2"/>
              <a:buNone/>
            </a:pPr>
            <a:r>
              <a:rPr lang="en-GB" dirty="0" smtClean="0"/>
              <a:t>Skin Breakdown – Braden/</a:t>
            </a:r>
            <a:r>
              <a:rPr lang="en-GB" dirty="0" err="1" smtClean="0"/>
              <a:t>Waterlow</a:t>
            </a:r>
            <a:endParaRPr lang="en-GB" dirty="0" smtClean="0"/>
          </a:p>
          <a:p>
            <a:pPr eaLnBrk="1" hangingPunct="1">
              <a:buFont typeface="Wingdings" pitchFamily="2" charset="2"/>
              <a:buNone/>
            </a:pPr>
            <a:r>
              <a:rPr lang="en-GB" dirty="0" smtClean="0"/>
              <a:t>Oral Assessment</a:t>
            </a:r>
          </a:p>
          <a:p>
            <a:pPr eaLnBrk="1" hangingPunct="1">
              <a:buFont typeface="Wingdings" pitchFamily="2" charset="2"/>
              <a:buNone/>
            </a:pPr>
            <a:r>
              <a:rPr lang="en-GB" dirty="0" smtClean="0"/>
              <a:t>HOPE - Spiritual assessment</a:t>
            </a:r>
          </a:p>
          <a:p>
            <a:pPr eaLnBrk="1" hangingPunct="1">
              <a:buFont typeface="Wingdings" pitchFamily="2" charset="2"/>
              <a:buNone/>
            </a:pPr>
            <a:r>
              <a:rPr lang="en-GB" dirty="0" smtClean="0"/>
              <a:t>Pain</a:t>
            </a:r>
          </a:p>
          <a:p>
            <a:pPr eaLnBrk="1" hangingPunct="1">
              <a:buFont typeface="Wingdings" pitchFamily="2" charset="2"/>
              <a:buNone/>
            </a:pPr>
            <a:r>
              <a:rPr lang="en-GB" dirty="0" smtClean="0"/>
              <a:t>Fluids</a:t>
            </a:r>
          </a:p>
          <a:p>
            <a:pPr eaLnBrk="1" hangingPunct="1">
              <a:buFont typeface="Wingdings" pitchFamily="2" charset="2"/>
              <a:buNone/>
            </a:pPr>
            <a:r>
              <a:rPr lang="en-GB" dirty="0" smtClean="0"/>
              <a:t>Bowels</a:t>
            </a:r>
          </a:p>
          <a:p>
            <a:pPr eaLnBrk="1" hangingPunct="1">
              <a:buFont typeface="Wingdings" pitchFamily="2" charset="2"/>
              <a:buNone/>
            </a:pPr>
            <a:endParaRPr lang="en-GB" dirty="0" smtClean="0"/>
          </a:p>
        </p:txBody>
      </p:sp>
      <p:pic>
        <p:nvPicPr>
          <p:cNvPr id="28676" name="Picture 5" descr="MC900071268[1]"/>
          <p:cNvPicPr>
            <a:picLocks noChangeAspect="1" noChangeArrowheads="1"/>
          </p:cNvPicPr>
          <p:nvPr/>
        </p:nvPicPr>
        <p:blipFill>
          <a:blip r:embed="rId3" cstate="print"/>
          <a:srcRect/>
          <a:stretch>
            <a:fillRect/>
          </a:stretch>
        </p:blipFill>
        <p:spPr bwMode="auto">
          <a:xfrm>
            <a:off x="7596336" y="1484784"/>
            <a:ext cx="1311275" cy="43204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Advance Care Planning</a:t>
            </a:r>
            <a:endParaRPr lang="en-GB" sz="3600"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1043608" y="2705725"/>
            <a:ext cx="7200800" cy="954107"/>
          </a:xfrm>
          <a:prstGeom prst="rect">
            <a:avLst/>
          </a:prstGeom>
        </p:spPr>
        <p:txBody>
          <a:bodyPr wrap="square">
            <a:spAutoFit/>
          </a:bodyPr>
          <a:lstStyle/>
          <a:p>
            <a:pPr algn="ctr"/>
            <a:r>
              <a:rPr lang="en-GB" sz="2800" dirty="0">
                <a:latin typeface="Arial" panose="020B0604020202020204" pitchFamily="34" charset="0"/>
                <a:ea typeface="+mj-ea"/>
                <a:cs typeface="Arial" panose="020B0604020202020204" pitchFamily="34" charset="0"/>
              </a:rPr>
              <a:t>What </a:t>
            </a:r>
            <a:r>
              <a:rPr lang="en-GB" sz="2800" dirty="0" smtClean="0">
                <a:latin typeface="Arial" panose="020B0604020202020204" pitchFamily="34" charset="0"/>
                <a:ea typeface="+mj-ea"/>
                <a:cs typeface="Arial" panose="020B0604020202020204" pitchFamily="34" charset="0"/>
              </a:rPr>
              <a:t>is a good death in relation to a resident’s choices and decision making?</a:t>
            </a:r>
            <a:endParaRPr lang="en-GB"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1600" y="1600200"/>
            <a:ext cx="7715200" cy="4525963"/>
          </a:xfrm>
        </p:spPr>
        <p:txBody>
          <a:bodyPr rtlCol="0">
            <a:normAutofit fontScale="85000" lnSpcReduction="10000"/>
          </a:bodyPr>
          <a:lstStyle/>
          <a:p>
            <a:pPr fontAlgn="auto">
              <a:spcAft>
                <a:spcPts val="0"/>
              </a:spcAft>
              <a:buFont typeface="Arial" pitchFamily="34" charset="0"/>
              <a:buChar char="•"/>
              <a:defRPr/>
            </a:pPr>
            <a:r>
              <a:rPr lang="en-US" sz="3300" dirty="0" smtClean="0">
                <a:latin typeface="Arial" panose="020B0604020202020204" pitchFamily="34" charset="0"/>
                <a:cs typeface="Arial" panose="020B0604020202020204" pitchFamily="34" charset="0"/>
              </a:rPr>
              <a:t>A </a:t>
            </a:r>
            <a:r>
              <a:rPr lang="en-US" sz="3300" b="1" dirty="0" smtClean="0">
                <a:latin typeface="Arial" panose="020B0604020202020204" pitchFamily="34" charset="0"/>
                <a:cs typeface="Arial" panose="020B0604020202020204" pitchFamily="34" charset="0"/>
              </a:rPr>
              <a:t>voluntary process of discussion </a:t>
            </a:r>
            <a:r>
              <a:rPr lang="en-US" sz="3300" dirty="0" smtClean="0">
                <a:latin typeface="Arial" panose="020B0604020202020204" pitchFamily="34" charset="0"/>
                <a:cs typeface="Arial" panose="020B0604020202020204" pitchFamily="34" charset="0"/>
              </a:rPr>
              <a:t>about future care between an individual and their care providers, irrespective of discipline. If the individual wishes, their family and friends may be included. It is recommended, with the individuals agreement, that this discussion is </a:t>
            </a:r>
            <a:r>
              <a:rPr lang="en-US" sz="3300" b="1" dirty="0" smtClean="0">
                <a:latin typeface="Arial" panose="020B0604020202020204" pitchFamily="34" charset="0"/>
                <a:cs typeface="Arial" panose="020B0604020202020204" pitchFamily="34" charset="0"/>
              </a:rPr>
              <a:t>documented</a:t>
            </a:r>
            <a:r>
              <a:rPr lang="en-US" sz="3300" dirty="0" smtClean="0">
                <a:latin typeface="Arial" panose="020B0604020202020204" pitchFamily="34" charset="0"/>
                <a:cs typeface="Arial" panose="020B0604020202020204" pitchFamily="34" charset="0"/>
              </a:rPr>
              <a:t>, </a:t>
            </a:r>
            <a:r>
              <a:rPr lang="en-US" sz="3300" b="1" dirty="0" smtClean="0">
                <a:latin typeface="Arial" panose="020B0604020202020204" pitchFamily="34" charset="0"/>
                <a:cs typeface="Arial" panose="020B0604020202020204" pitchFamily="34" charset="0"/>
              </a:rPr>
              <a:t>regularly reviewed, and communicated to key persons involved in their care</a:t>
            </a:r>
          </a:p>
          <a:p>
            <a:pPr fontAlgn="auto">
              <a:spcAft>
                <a:spcPts val="0"/>
              </a:spcAft>
              <a:buFont typeface="Arial" pitchFamily="34" charset="0"/>
              <a:buChar char="•"/>
              <a:defRPr/>
            </a:pPr>
            <a:endParaRPr lang="en-US" i="1" dirty="0" smtClean="0"/>
          </a:p>
          <a:p>
            <a:pPr algn="r" fontAlgn="auto">
              <a:spcAft>
                <a:spcPts val="0"/>
              </a:spcAft>
              <a:buFont typeface="Wingdings 2" pitchFamily="18" charset="2"/>
              <a:buNone/>
              <a:defRPr/>
            </a:pPr>
            <a:r>
              <a:rPr lang="en-US" i="1" dirty="0" smtClean="0"/>
              <a:t>         </a:t>
            </a:r>
            <a:endParaRPr lang="en-US" dirty="0" smtClean="0"/>
          </a:p>
        </p:txBody>
      </p:sp>
      <p:sp>
        <p:nvSpPr>
          <p:cNvPr id="2" name="Title 1"/>
          <p:cNvSpPr>
            <a:spLocks noGrp="1"/>
          </p:cNvSpPr>
          <p:nvPr>
            <p:ph type="title"/>
          </p:nvPr>
        </p:nvSpPr>
        <p:spPr>
          <a:xfrm>
            <a:off x="1331640" y="274638"/>
            <a:ext cx="756084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What is Advance Care Planning</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Diagram to explain Advance Care Planning</a:t>
            </a:r>
          </a:p>
        </p:txBody>
      </p:sp>
      <p:sp>
        <p:nvSpPr>
          <p:cNvPr id="20482" name="Text Box 8"/>
          <p:cNvSpPr txBox="1">
            <a:spLocks noChangeArrowheads="1"/>
          </p:cNvSpPr>
          <p:nvPr/>
        </p:nvSpPr>
        <p:spPr bwMode="auto">
          <a:xfrm>
            <a:off x="5181600" y="6400800"/>
            <a:ext cx="3581400" cy="336550"/>
          </a:xfrm>
          <a:prstGeom prst="rect">
            <a:avLst/>
          </a:prstGeom>
          <a:noFill/>
          <a:ln w="9525">
            <a:noFill/>
            <a:miter lim="800000"/>
            <a:headEnd/>
            <a:tailEnd/>
          </a:ln>
        </p:spPr>
        <p:txBody>
          <a:bodyPr>
            <a:spAutoFit/>
          </a:bodyPr>
          <a:lstStyle/>
          <a:p>
            <a:pPr>
              <a:spcBef>
                <a:spcPct val="50000"/>
              </a:spcBef>
            </a:pPr>
            <a:r>
              <a:rPr lang="en-GB" sz="1600">
                <a:latin typeface="Verdana" pitchFamily="34" charset="0"/>
              </a:rPr>
              <a:t>(Gold Standards Framework)</a:t>
            </a:r>
          </a:p>
        </p:txBody>
      </p:sp>
      <p:sp>
        <p:nvSpPr>
          <p:cNvPr id="20483" name="Rectangle 11"/>
          <p:cNvSpPr>
            <a:spLocks noChangeArrowheads="1"/>
          </p:cNvSpPr>
          <p:nvPr/>
        </p:nvSpPr>
        <p:spPr bwMode="auto">
          <a:xfrm>
            <a:off x="228600" y="3505200"/>
            <a:ext cx="1600200" cy="1143000"/>
          </a:xfrm>
          <a:prstGeom prst="rect">
            <a:avLst/>
          </a:prstGeom>
          <a:solidFill>
            <a:schemeClr val="accent1"/>
          </a:solidFill>
          <a:ln w="9525">
            <a:solidFill>
              <a:schemeClr val="tx1"/>
            </a:solidFill>
            <a:miter lim="800000"/>
            <a:headEnd/>
            <a:tailEnd/>
          </a:ln>
        </p:spPr>
        <p:txBody>
          <a:bodyPr wrap="none" anchor="ctr"/>
          <a:lstStyle/>
          <a:p>
            <a:pPr algn="ctr"/>
            <a:r>
              <a:rPr lang="en-GB" sz="1600"/>
              <a:t>ADVANCE </a:t>
            </a:r>
          </a:p>
          <a:p>
            <a:pPr algn="ctr"/>
            <a:r>
              <a:rPr lang="en-GB" sz="1600"/>
              <a:t>CARE </a:t>
            </a:r>
          </a:p>
          <a:p>
            <a:pPr algn="ctr"/>
            <a:r>
              <a:rPr lang="en-GB" sz="1600"/>
              <a:t>PLANNING</a:t>
            </a:r>
          </a:p>
        </p:txBody>
      </p:sp>
      <p:sp>
        <p:nvSpPr>
          <p:cNvPr id="20484" name="Rectangle 13"/>
          <p:cNvSpPr>
            <a:spLocks noChangeArrowheads="1"/>
          </p:cNvSpPr>
          <p:nvPr/>
        </p:nvSpPr>
        <p:spPr bwMode="auto">
          <a:xfrm>
            <a:off x="2195513" y="2133600"/>
            <a:ext cx="1676400" cy="1143000"/>
          </a:xfrm>
          <a:prstGeom prst="rect">
            <a:avLst/>
          </a:prstGeom>
          <a:solidFill>
            <a:schemeClr val="accent1"/>
          </a:solidFill>
          <a:ln w="9525">
            <a:solidFill>
              <a:schemeClr val="tx1"/>
            </a:solidFill>
            <a:miter lim="800000"/>
            <a:headEnd/>
            <a:tailEnd/>
          </a:ln>
        </p:spPr>
        <p:txBody>
          <a:bodyPr wrap="none" anchor="ctr"/>
          <a:lstStyle/>
          <a:p>
            <a:pPr algn="ctr"/>
            <a:r>
              <a:rPr lang="en-GB" sz="1600"/>
              <a:t>ADVANCE </a:t>
            </a:r>
          </a:p>
          <a:p>
            <a:pPr algn="ctr"/>
            <a:r>
              <a:rPr lang="en-GB" sz="1600"/>
              <a:t>STATEMENT</a:t>
            </a:r>
          </a:p>
        </p:txBody>
      </p:sp>
      <p:sp>
        <p:nvSpPr>
          <p:cNvPr id="20485" name="Rectangle 14"/>
          <p:cNvSpPr>
            <a:spLocks noGrp="1" noChangeArrowheads="1"/>
          </p:cNvSpPr>
          <p:nvPr>
            <p:ph type="body" idx="1"/>
          </p:nvPr>
        </p:nvSpPr>
        <p:spPr>
          <a:xfrm>
            <a:off x="2286000" y="4648200"/>
            <a:ext cx="1600200" cy="1143000"/>
          </a:xfrm>
          <a:solidFill>
            <a:schemeClr val="accent1"/>
          </a:solidFill>
          <a:ln>
            <a:solidFill>
              <a:schemeClr val="tx1"/>
            </a:solidFill>
          </a:ln>
        </p:spPr>
        <p:txBody>
          <a:bodyPr/>
          <a:lstStyle/>
          <a:p>
            <a:pPr algn="ctr">
              <a:spcBef>
                <a:spcPct val="0"/>
              </a:spcBef>
              <a:buFontTx/>
              <a:buNone/>
            </a:pPr>
            <a:endParaRPr lang="en-GB" sz="1200" smtClean="0">
              <a:latin typeface="Arial" charset="0"/>
            </a:endParaRPr>
          </a:p>
          <a:p>
            <a:pPr algn="ctr">
              <a:spcBef>
                <a:spcPct val="0"/>
              </a:spcBef>
              <a:buFontTx/>
              <a:buNone/>
            </a:pPr>
            <a:endParaRPr lang="en-GB" sz="1200" smtClean="0">
              <a:latin typeface="Arial" charset="0"/>
            </a:endParaRPr>
          </a:p>
          <a:p>
            <a:pPr algn="ctr">
              <a:spcBef>
                <a:spcPct val="0"/>
              </a:spcBef>
              <a:buFontTx/>
              <a:buNone/>
            </a:pPr>
            <a:r>
              <a:rPr lang="en-GB" sz="1600" smtClean="0">
                <a:latin typeface="Arial" charset="0"/>
              </a:rPr>
              <a:t>ADVANCE </a:t>
            </a:r>
          </a:p>
          <a:p>
            <a:pPr algn="ctr">
              <a:spcBef>
                <a:spcPct val="0"/>
              </a:spcBef>
              <a:buFontTx/>
              <a:buNone/>
            </a:pPr>
            <a:r>
              <a:rPr lang="en-GB" sz="1600" smtClean="0">
                <a:latin typeface="Arial" charset="0"/>
              </a:rPr>
              <a:t>DECISIONS</a:t>
            </a:r>
          </a:p>
        </p:txBody>
      </p:sp>
      <p:sp>
        <p:nvSpPr>
          <p:cNvPr id="20486" name="Rectangle 15"/>
          <p:cNvSpPr>
            <a:spLocks noChangeArrowheads="1"/>
          </p:cNvSpPr>
          <p:nvPr/>
        </p:nvSpPr>
        <p:spPr bwMode="auto">
          <a:xfrm>
            <a:off x="4499992" y="1371600"/>
            <a:ext cx="3733800" cy="2286000"/>
          </a:xfrm>
          <a:prstGeom prst="rect">
            <a:avLst/>
          </a:prstGeom>
          <a:solidFill>
            <a:schemeClr val="accent1"/>
          </a:solidFill>
          <a:ln w="9525">
            <a:solidFill>
              <a:schemeClr val="tx1"/>
            </a:solidFill>
            <a:miter lim="800000"/>
            <a:headEnd/>
            <a:tailEnd/>
          </a:ln>
        </p:spPr>
        <p:txBody>
          <a:bodyPr wrap="none" anchor="ctr"/>
          <a:lstStyle/>
          <a:p>
            <a:r>
              <a:rPr lang="en-GB" sz="1600"/>
              <a:t>Formalises what individuals and their </a:t>
            </a:r>
          </a:p>
          <a:p>
            <a:r>
              <a:rPr lang="en-GB" sz="1600"/>
              <a:t>family </a:t>
            </a:r>
            <a:r>
              <a:rPr lang="en-GB" sz="1600" u="sng"/>
              <a:t>do</a:t>
            </a:r>
            <a:r>
              <a:rPr lang="en-GB" sz="1600"/>
              <a:t> wish to happen to them</a:t>
            </a:r>
          </a:p>
          <a:p>
            <a:endParaRPr lang="en-GB" sz="1600"/>
          </a:p>
          <a:p>
            <a:r>
              <a:rPr lang="en-GB" sz="1600"/>
              <a:t>Can be useful to clinicians in planning </a:t>
            </a:r>
          </a:p>
          <a:p>
            <a:r>
              <a:rPr lang="en-GB" sz="1600"/>
              <a:t>of individual’s individual care</a:t>
            </a:r>
          </a:p>
          <a:p>
            <a:endParaRPr lang="en-GB" sz="1600"/>
          </a:p>
          <a:p>
            <a:r>
              <a:rPr lang="en-GB" sz="1600"/>
              <a:t>Not legally binding and may </a:t>
            </a:r>
            <a:r>
              <a:rPr lang="en-GB" sz="1600" u="sng"/>
              <a:t>also</a:t>
            </a:r>
            <a:r>
              <a:rPr lang="en-GB" sz="1600"/>
              <a:t> need </a:t>
            </a:r>
          </a:p>
          <a:p>
            <a:r>
              <a:rPr lang="en-GB" sz="1600"/>
              <a:t>Advance Decision</a:t>
            </a:r>
          </a:p>
        </p:txBody>
      </p:sp>
      <p:sp>
        <p:nvSpPr>
          <p:cNvPr id="20487" name="Rectangle 16"/>
          <p:cNvSpPr>
            <a:spLocks noChangeArrowheads="1"/>
          </p:cNvSpPr>
          <p:nvPr/>
        </p:nvSpPr>
        <p:spPr bwMode="auto">
          <a:xfrm>
            <a:off x="4499992" y="3886200"/>
            <a:ext cx="3733800" cy="2286000"/>
          </a:xfrm>
          <a:prstGeom prst="rect">
            <a:avLst/>
          </a:prstGeom>
          <a:solidFill>
            <a:schemeClr val="accent1"/>
          </a:solidFill>
          <a:ln w="9525">
            <a:solidFill>
              <a:schemeClr val="tx1"/>
            </a:solidFill>
            <a:miter lim="800000"/>
            <a:headEnd/>
            <a:tailEnd/>
          </a:ln>
        </p:spPr>
        <p:txBody>
          <a:bodyPr wrap="none" anchor="ctr"/>
          <a:lstStyle/>
          <a:p>
            <a:r>
              <a:rPr lang="en-GB" sz="1600"/>
              <a:t>Formalises what individuals </a:t>
            </a:r>
            <a:r>
              <a:rPr lang="en-GB" sz="1600" u="sng"/>
              <a:t>do not</a:t>
            </a:r>
            <a:r>
              <a:rPr lang="en-GB" sz="1600"/>
              <a:t> wish </a:t>
            </a:r>
          </a:p>
          <a:p>
            <a:r>
              <a:rPr lang="en-GB" sz="1600"/>
              <a:t>to happen to them</a:t>
            </a:r>
          </a:p>
          <a:p>
            <a:endParaRPr lang="en-GB" sz="1600"/>
          </a:p>
          <a:p>
            <a:r>
              <a:rPr lang="en-GB" sz="1600"/>
              <a:t>Legally binding document, eg (Advance </a:t>
            </a:r>
          </a:p>
          <a:p>
            <a:r>
              <a:rPr lang="en-GB" sz="1600"/>
              <a:t>Decision to Refuse Treatment (ADRT) </a:t>
            </a:r>
          </a:p>
          <a:p>
            <a:r>
              <a:rPr lang="en-GB" sz="1600"/>
              <a:t>and/or DNACPR</a:t>
            </a:r>
          </a:p>
          <a:p>
            <a:endParaRPr lang="en-GB" sz="1600"/>
          </a:p>
          <a:p>
            <a:r>
              <a:rPr lang="en-GB" sz="1600"/>
              <a:t>Related to capacity of decision making- </a:t>
            </a:r>
          </a:p>
          <a:p>
            <a:r>
              <a:rPr lang="en-GB" sz="1600"/>
              <a:t>Mental Capacity Act</a:t>
            </a:r>
          </a:p>
        </p:txBody>
      </p:sp>
      <p:sp>
        <p:nvSpPr>
          <p:cNvPr id="20488" name="Line 17"/>
          <p:cNvSpPr>
            <a:spLocks noChangeShapeType="1"/>
          </p:cNvSpPr>
          <p:nvPr/>
        </p:nvSpPr>
        <p:spPr bwMode="auto">
          <a:xfrm>
            <a:off x="990600" y="2895600"/>
            <a:ext cx="914400" cy="0"/>
          </a:xfrm>
          <a:prstGeom prst="line">
            <a:avLst/>
          </a:prstGeom>
          <a:noFill/>
          <a:ln w="38100">
            <a:solidFill>
              <a:schemeClr val="tx1"/>
            </a:solidFill>
            <a:round/>
            <a:headEnd/>
            <a:tailEnd type="triangle" w="med" len="med"/>
          </a:ln>
        </p:spPr>
        <p:txBody>
          <a:bodyPr/>
          <a:lstStyle/>
          <a:p>
            <a:endParaRPr lang="en-US"/>
          </a:p>
        </p:txBody>
      </p:sp>
      <p:sp>
        <p:nvSpPr>
          <p:cNvPr id="20489" name="Line 18"/>
          <p:cNvSpPr>
            <a:spLocks noChangeShapeType="1"/>
          </p:cNvSpPr>
          <p:nvPr/>
        </p:nvSpPr>
        <p:spPr bwMode="auto">
          <a:xfrm>
            <a:off x="1066800" y="5257800"/>
            <a:ext cx="914400" cy="0"/>
          </a:xfrm>
          <a:prstGeom prst="line">
            <a:avLst/>
          </a:prstGeom>
          <a:noFill/>
          <a:ln w="38100">
            <a:solidFill>
              <a:schemeClr val="tx1"/>
            </a:solidFill>
            <a:round/>
            <a:headEnd/>
            <a:tailEnd type="triangle" w="med" len="med"/>
          </a:ln>
        </p:spPr>
        <p:txBody>
          <a:bodyPr/>
          <a:lstStyle/>
          <a:p>
            <a:endParaRPr lang="en-US"/>
          </a:p>
        </p:txBody>
      </p:sp>
      <p:sp>
        <p:nvSpPr>
          <p:cNvPr id="20490" name="Line 19"/>
          <p:cNvSpPr>
            <a:spLocks noChangeShapeType="1"/>
          </p:cNvSpPr>
          <p:nvPr/>
        </p:nvSpPr>
        <p:spPr bwMode="auto">
          <a:xfrm>
            <a:off x="990600" y="2895600"/>
            <a:ext cx="0" cy="457200"/>
          </a:xfrm>
          <a:prstGeom prst="line">
            <a:avLst/>
          </a:prstGeom>
          <a:noFill/>
          <a:ln w="38100">
            <a:solidFill>
              <a:schemeClr val="tx1"/>
            </a:solidFill>
            <a:round/>
            <a:headEnd/>
            <a:tailEnd/>
          </a:ln>
        </p:spPr>
        <p:txBody>
          <a:bodyPr/>
          <a:lstStyle/>
          <a:p>
            <a:endParaRPr lang="en-US"/>
          </a:p>
        </p:txBody>
      </p:sp>
      <p:sp>
        <p:nvSpPr>
          <p:cNvPr id="20491" name="Line 20"/>
          <p:cNvSpPr>
            <a:spLocks noChangeShapeType="1"/>
          </p:cNvSpPr>
          <p:nvPr/>
        </p:nvSpPr>
        <p:spPr bwMode="auto">
          <a:xfrm>
            <a:off x="1066800" y="4800600"/>
            <a:ext cx="0" cy="45720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0" y="1196975"/>
            <a:ext cx="8686800" cy="4525963"/>
          </a:xfrm>
        </p:spPr>
        <p:txBody>
          <a:bodyPr/>
          <a:lstStyle/>
          <a:p>
            <a:pPr>
              <a:buFont typeface="Wingdings 3" pitchFamily="18" charset="2"/>
              <a:buNone/>
            </a:pPr>
            <a:endParaRPr lang="en-GB" smtClean="0"/>
          </a:p>
          <a:p>
            <a:endParaRPr lang="en-GB" smtClean="0"/>
          </a:p>
        </p:txBody>
      </p:sp>
      <p:sp>
        <p:nvSpPr>
          <p:cNvPr id="6" name="Rectangle 5"/>
          <p:cNvSpPr/>
          <p:nvPr/>
        </p:nvSpPr>
        <p:spPr>
          <a:xfrm>
            <a:off x="971599" y="1196975"/>
            <a:ext cx="7885063" cy="6001643"/>
          </a:xfrm>
          <a:prstGeom prst="rect">
            <a:avLst/>
          </a:prstGeom>
        </p:spPr>
        <p:txBody>
          <a:bodyPr wrap="square">
            <a:spAutoFit/>
          </a:bodyPr>
          <a:lstStyle/>
          <a:p>
            <a:pPr marL="365125" indent="-255588">
              <a:spcBef>
                <a:spcPts val="400"/>
              </a:spcBef>
              <a:buClr>
                <a:schemeClr val="accent1"/>
              </a:buClr>
              <a:buSzPct val="68000"/>
            </a:pPr>
            <a:endParaRPr lang="en-GB" sz="2400" b="1" dirty="0">
              <a:solidFill>
                <a:srgbClr val="376092"/>
              </a:solidFill>
              <a:latin typeface="Calibri" pitchFamily="34" charset="0"/>
            </a:endParaRPr>
          </a:p>
          <a:p>
            <a:pPr marL="365125" indent="-255588">
              <a:spcBef>
                <a:spcPts val="400"/>
              </a:spcBef>
              <a:buClr>
                <a:schemeClr val="accent1"/>
              </a:buClr>
              <a:buSzPct val="68000"/>
            </a:pPr>
            <a:r>
              <a:rPr lang="en-GB" sz="2400" b="1" dirty="0">
                <a:latin typeface="Arial" panose="020B0604020202020204" pitchFamily="34" charset="0"/>
                <a:cs typeface="Arial" panose="020B0604020202020204" pitchFamily="34" charset="0"/>
              </a:rPr>
              <a:t>Individual’s agenda:</a:t>
            </a:r>
            <a:endParaRPr lang="en-GB" sz="2400"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pPr>
            <a:r>
              <a:rPr lang="en-GB" sz="2400" dirty="0">
                <a:latin typeface="Arial" panose="020B0604020202020204" pitchFamily="34" charset="0"/>
                <a:cs typeface="Arial" panose="020B0604020202020204" pitchFamily="34" charset="0"/>
              </a:rPr>
              <a:t>What are the individuals </a:t>
            </a:r>
            <a:r>
              <a:rPr lang="en-GB" sz="2400" b="1" dirty="0">
                <a:latin typeface="Arial" panose="020B0604020202020204" pitchFamily="34" charset="0"/>
                <a:cs typeface="Arial" panose="020B0604020202020204" pitchFamily="34" charset="0"/>
              </a:rPr>
              <a:t>feelings about their illness</a:t>
            </a:r>
            <a:r>
              <a:rPr lang="en-GB" sz="2400" dirty="0">
                <a:latin typeface="Arial" panose="020B0604020202020204" pitchFamily="34" charset="0"/>
                <a:cs typeface="Arial" panose="020B0604020202020204" pitchFamily="34" charset="0"/>
              </a:rPr>
              <a:t>, what </a:t>
            </a:r>
            <a:r>
              <a:rPr lang="en-GB" sz="2400" b="1" dirty="0">
                <a:latin typeface="Arial" panose="020B0604020202020204" pitchFamily="34" charset="0"/>
                <a:cs typeface="Arial" panose="020B0604020202020204" pitchFamily="34" charset="0"/>
              </a:rPr>
              <a:t>concerns</a:t>
            </a:r>
            <a:r>
              <a:rPr lang="en-GB" sz="2400" dirty="0">
                <a:latin typeface="Arial" panose="020B0604020202020204" pitchFamily="34" charset="0"/>
                <a:cs typeface="Arial" panose="020B0604020202020204" pitchFamily="34" charset="0"/>
              </a:rPr>
              <a:t> do they have, what</a:t>
            </a:r>
            <a:r>
              <a:rPr lang="en-GB" sz="2400" b="1" dirty="0">
                <a:latin typeface="Arial" panose="020B0604020202020204" pitchFamily="34" charset="0"/>
                <a:cs typeface="Arial" panose="020B0604020202020204" pitchFamily="34" charset="0"/>
              </a:rPr>
              <a:t> goals </a:t>
            </a:r>
            <a:r>
              <a:rPr lang="en-GB" sz="2400" dirty="0">
                <a:latin typeface="Arial" panose="020B0604020202020204" pitchFamily="34" charset="0"/>
                <a:cs typeface="Arial" panose="020B0604020202020204" pitchFamily="34" charset="0"/>
              </a:rPr>
              <a:t>are they looking to reach, do they </a:t>
            </a:r>
            <a:r>
              <a:rPr lang="en-GB" sz="2400" b="1" dirty="0">
                <a:latin typeface="Arial" panose="020B0604020202020204" pitchFamily="34" charset="0"/>
                <a:cs typeface="Arial" panose="020B0604020202020204" pitchFamily="34" charset="0"/>
              </a:rPr>
              <a:t>understand their illness </a:t>
            </a:r>
            <a:r>
              <a:rPr lang="en-GB" sz="2400" dirty="0">
                <a:latin typeface="Arial" panose="020B0604020202020204" pitchFamily="34" charset="0"/>
                <a:cs typeface="Arial" panose="020B0604020202020204" pitchFamily="34" charset="0"/>
              </a:rPr>
              <a:t>and its </a:t>
            </a:r>
            <a:r>
              <a:rPr lang="en-GB" sz="2400" b="1" dirty="0">
                <a:latin typeface="Arial" panose="020B0604020202020204" pitchFamily="34" charset="0"/>
                <a:cs typeface="Arial" panose="020B0604020202020204" pitchFamily="34" charset="0"/>
              </a:rPr>
              <a:t>prognosis</a:t>
            </a:r>
            <a:r>
              <a:rPr lang="en-GB" sz="2400" dirty="0">
                <a:latin typeface="Arial" panose="020B0604020202020204" pitchFamily="34" charset="0"/>
                <a:cs typeface="Arial" panose="020B0604020202020204" pitchFamily="34" charset="0"/>
              </a:rPr>
              <a:t>, do they have particular care </a:t>
            </a:r>
            <a:r>
              <a:rPr lang="en-GB" sz="2400" b="1" dirty="0">
                <a:latin typeface="Arial" panose="020B0604020202020204" pitchFamily="34" charset="0"/>
                <a:cs typeface="Arial" panose="020B0604020202020204" pitchFamily="34" charset="0"/>
              </a:rPr>
              <a:t>preferences, now and in the future</a:t>
            </a:r>
            <a:r>
              <a:rPr lang="en-GB" b="1" dirty="0">
                <a:latin typeface="Arial" panose="020B0604020202020204" pitchFamily="34" charset="0"/>
                <a:cs typeface="Arial" panose="020B0604020202020204" pitchFamily="34" charset="0"/>
              </a:rPr>
              <a:t>?</a:t>
            </a:r>
          </a:p>
          <a:p>
            <a:pPr marL="365125" indent="-255588">
              <a:buClr>
                <a:schemeClr val="accent1"/>
              </a:buClr>
              <a:buSzPct val="68000"/>
              <a:buFont typeface="Arial" charset="0"/>
              <a:buChar char="•"/>
            </a:pPr>
            <a:endParaRPr lang="en-GB" sz="2400" b="1" dirty="0">
              <a:latin typeface="Arial" panose="020B0604020202020204" pitchFamily="34" charset="0"/>
              <a:cs typeface="Arial" panose="020B0604020202020204" pitchFamily="34" charset="0"/>
            </a:endParaRPr>
          </a:p>
          <a:p>
            <a:pPr marL="365125" indent="-255588">
              <a:spcBef>
                <a:spcPts val="400"/>
              </a:spcBef>
              <a:buClr>
                <a:schemeClr val="accent1"/>
              </a:buClr>
              <a:buSzPct val="68000"/>
            </a:pPr>
            <a:r>
              <a:rPr lang="en-GB" sz="2400" b="1" dirty="0">
                <a:latin typeface="Arial" panose="020B0604020202020204" pitchFamily="34" charset="0"/>
                <a:cs typeface="Arial" panose="020B0604020202020204" pitchFamily="34" charset="0"/>
              </a:rPr>
              <a:t>Tools that may help trigger conversations:</a:t>
            </a:r>
          </a:p>
          <a:p>
            <a:pPr marL="1279525" lvl="2" indent="-255588">
              <a:spcBef>
                <a:spcPts val="400"/>
              </a:spcBef>
              <a:buClr>
                <a:schemeClr val="accent1"/>
              </a:buClr>
              <a:buSzPct val="68000"/>
              <a:buFont typeface="Arial" charset="0"/>
              <a:buChar char="•"/>
            </a:pPr>
            <a:r>
              <a:rPr lang="en-GB" sz="2400" dirty="0">
                <a:latin typeface="Arial" panose="020B0604020202020204" pitchFamily="34" charset="0"/>
                <a:cs typeface="Arial" panose="020B0604020202020204" pitchFamily="34" charset="0"/>
              </a:rPr>
              <a:t>Thinking about it! Prompt card</a:t>
            </a:r>
          </a:p>
          <a:p>
            <a:pPr marL="1279525" lvl="2" indent="-255588">
              <a:spcBef>
                <a:spcPts val="400"/>
              </a:spcBef>
              <a:buClr>
                <a:schemeClr val="accent1"/>
              </a:buClr>
              <a:buSzPct val="68000"/>
              <a:buFont typeface="Arial" charset="0"/>
              <a:buChar char="•"/>
            </a:pPr>
            <a:r>
              <a:rPr lang="en-GB" sz="2400" dirty="0">
                <a:latin typeface="Arial" panose="020B0604020202020204" pitchFamily="34" charset="0"/>
                <a:cs typeface="Arial" panose="020B0604020202020204" pitchFamily="34" charset="0"/>
              </a:rPr>
              <a:t>Notice board posters</a:t>
            </a:r>
          </a:p>
          <a:p>
            <a:pPr marL="1279525" lvl="2" indent="-255588">
              <a:spcBef>
                <a:spcPts val="400"/>
              </a:spcBef>
              <a:buClr>
                <a:schemeClr val="accent1"/>
              </a:buClr>
              <a:buSzPct val="68000"/>
              <a:buFont typeface="Arial" charset="0"/>
              <a:buChar char="•"/>
            </a:pPr>
            <a:r>
              <a:rPr lang="en-GB" sz="2400" dirty="0">
                <a:latin typeface="Arial" panose="020B0604020202020204" pitchFamily="34" charset="0"/>
                <a:cs typeface="Arial" panose="020B0604020202020204" pitchFamily="34" charset="0"/>
              </a:rPr>
              <a:t>Conversations for life cards</a:t>
            </a:r>
          </a:p>
          <a:p>
            <a:pPr marL="1279525" lvl="2" indent="-255588">
              <a:spcBef>
                <a:spcPts val="400"/>
              </a:spcBef>
              <a:buClr>
                <a:schemeClr val="accent1"/>
              </a:buClr>
              <a:buSzPct val="68000"/>
              <a:buFont typeface="Arial" charset="0"/>
              <a:buChar char="•"/>
            </a:pPr>
            <a:r>
              <a:rPr lang="en-GB" sz="2400" dirty="0">
                <a:latin typeface="Arial" panose="020B0604020202020204" pitchFamily="34" charset="0"/>
                <a:cs typeface="Arial" panose="020B0604020202020204" pitchFamily="34" charset="0"/>
              </a:rPr>
              <a:t>Dying Matters Resources/ Events</a:t>
            </a:r>
          </a:p>
          <a:p>
            <a:pPr marL="1279525" lvl="2" indent="-255588">
              <a:spcBef>
                <a:spcPts val="400"/>
              </a:spcBef>
              <a:buClr>
                <a:schemeClr val="accent1"/>
              </a:buClr>
              <a:buSzPct val="68000"/>
              <a:buFont typeface="Arial" charset="0"/>
              <a:buChar char="•"/>
            </a:pPr>
            <a:r>
              <a:rPr lang="en-GB" sz="2400" dirty="0">
                <a:latin typeface="Arial" panose="020B0604020202020204" pitchFamily="34" charset="0"/>
                <a:cs typeface="Arial" panose="020B0604020202020204" pitchFamily="34" charset="0"/>
              </a:rPr>
              <a:t>Reminiscence groups/ memory boxes</a:t>
            </a:r>
          </a:p>
          <a:p>
            <a:pPr marL="365125" indent="-255588">
              <a:spcBef>
                <a:spcPts val="400"/>
              </a:spcBef>
              <a:buClr>
                <a:schemeClr val="accent1"/>
              </a:buClr>
              <a:buSzPct val="68000"/>
              <a:buFont typeface="Arial" charset="0"/>
              <a:buChar char="•"/>
            </a:pPr>
            <a:endParaRPr lang="en-GB" b="1" dirty="0">
              <a:latin typeface="Calibri" pitchFamily="34" charset="0"/>
            </a:endParaRPr>
          </a:p>
        </p:txBody>
      </p:sp>
      <p:sp>
        <p:nvSpPr>
          <p:cNvPr id="5"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What to talk about?</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2"/>
                </a:solidFill>
                <a:latin typeface="Arial" panose="020B0604020202020204" pitchFamily="34" charset="0"/>
                <a:cs typeface="Arial" panose="020B0604020202020204" pitchFamily="34" charset="0"/>
              </a:rPr>
              <a:t>Meet Betty</a:t>
            </a:r>
            <a:endParaRPr lang="en-GB"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15616" y="1426950"/>
            <a:ext cx="7344816" cy="4584171"/>
          </a:xfrm>
          <a:prstGeom prst="rect">
            <a:avLst/>
          </a:prstGeom>
        </p:spPr>
      </p:pic>
    </p:spTree>
    <p:extLst>
      <p:ext uri="{BB962C8B-B14F-4D97-AF65-F5344CB8AC3E}">
        <p14:creationId xmlns:p14="http://schemas.microsoft.com/office/powerpoint/2010/main" val="95120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600200"/>
            <a:ext cx="7715200" cy="4525963"/>
          </a:xfrm>
        </p:spPr>
        <p:txBody>
          <a:bodyPr rtlCol="0">
            <a:normAutofit fontScale="92500"/>
          </a:bodyPr>
          <a:lstStyle/>
          <a:p>
            <a:pPr marL="109537" indent="0" fontAlgn="auto">
              <a:spcAft>
                <a:spcPts val="0"/>
              </a:spcAft>
              <a:buFont typeface="Wingdings 3" pitchFamily="18" charset="2"/>
              <a:buNone/>
              <a:defRPr/>
            </a:pPr>
            <a:r>
              <a:rPr lang="en-US" sz="3500" dirty="0" smtClean="0">
                <a:latin typeface="Arial" panose="020B0604020202020204" pitchFamily="34" charset="0"/>
                <a:cs typeface="Arial" panose="020B0604020202020204" pitchFamily="34" charset="0"/>
              </a:rPr>
              <a:t>The process of ACP is more important than completing any document</a:t>
            </a:r>
          </a:p>
          <a:p>
            <a:pPr marL="109537" indent="0" fontAlgn="auto">
              <a:spcAft>
                <a:spcPts val="0"/>
              </a:spcAft>
              <a:buFont typeface="Wingdings 3" pitchFamily="18" charset="2"/>
              <a:buNone/>
              <a:defRPr/>
            </a:pPr>
            <a:endParaRPr lang="en-US" sz="3500" dirty="0" smtClean="0">
              <a:latin typeface="Arial" panose="020B0604020202020204" pitchFamily="34" charset="0"/>
              <a:cs typeface="Arial" panose="020B0604020202020204" pitchFamily="34" charset="0"/>
            </a:endParaRPr>
          </a:p>
          <a:p>
            <a:pPr marL="109537" indent="0" fontAlgn="auto">
              <a:spcAft>
                <a:spcPts val="0"/>
              </a:spcAft>
              <a:buFont typeface="Wingdings 3" pitchFamily="18" charset="2"/>
              <a:buNone/>
              <a:defRPr/>
            </a:pPr>
            <a:r>
              <a:rPr lang="en-US" sz="3500" dirty="0" smtClean="0">
                <a:latin typeface="Arial" panose="020B0604020202020204" pitchFamily="34" charset="0"/>
                <a:cs typeface="Arial" panose="020B0604020202020204" pitchFamily="34" charset="0"/>
              </a:rPr>
              <a:t> ………….</a:t>
            </a:r>
            <a:r>
              <a:rPr lang="en-US" sz="3500" dirty="0" smtClean="0">
                <a:solidFill>
                  <a:srgbClr val="FF0000"/>
                </a:solidFill>
                <a:latin typeface="Arial" panose="020B0604020202020204" pitchFamily="34" charset="0"/>
                <a:cs typeface="Arial" panose="020B0604020202020204" pitchFamily="34" charset="0"/>
              </a:rPr>
              <a:t>but it is important to document any ACP outcomes  in the most appropriate way and communicate this with appropriate others.</a:t>
            </a:r>
          </a:p>
          <a:p>
            <a:pPr fontAlgn="auto">
              <a:spcAft>
                <a:spcPts val="0"/>
              </a:spcAft>
              <a:buFont typeface="Arial" pitchFamily="34" charset="0"/>
              <a:buChar char="•"/>
              <a:defRPr/>
            </a:pPr>
            <a:endParaRPr lang="en-GB" dirty="0"/>
          </a:p>
        </p:txBody>
      </p:sp>
      <p:sp>
        <p:nvSpPr>
          <p:cNvPr id="5" name="Title 1"/>
          <p:cNvSpPr>
            <a:spLocks noGrp="1"/>
          </p:cNvSpPr>
          <p:nvPr>
            <p:ph type="title"/>
          </p:nvPr>
        </p:nvSpPr>
        <p:spPr>
          <a:xfrm>
            <a:off x="1331640" y="274638"/>
            <a:ext cx="7355160" cy="1143000"/>
          </a:xfrm>
        </p:spPr>
        <p:txBody>
          <a:bodyPr/>
          <a:lstStyle/>
          <a:p>
            <a:r>
              <a:rPr lang="en-GB" sz="3600" dirty="0" smtClean="0">
                <a:solidFill>
                  <a:schemeClr val="tx2"/>
                </a:solidFill>
                <a:latin typeface="Arial" panose="020B0604020202020204" pitchFamily="34" charset="0"/>
                <a:cs typeface="Arial" panose="020B0604020202020204" pitchFamily="34" charset="0"/>
              </a:rPr>
              <a:t>Documentation</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lnSpc>
                <a:spcPct val="90000"/>
              </a:lnSpc>
              <a:spcBef>
                <a:spcPct val="20000"/>
              </a:spcBef>
            </a:pPr>
            <a:r>
              <a:rPr lang="en-GB" sz="4000" dirty="0" smtClean="0">
                <a:solidFill>
                  <a:srgbClr val="FF0000"/>
                </a:solidFill>
              </a:rPr>
              <a:t/>
            </a:r>
            <a:br>
              <a:rPr lang="en-GB" sz="4000" dirty="0" smtClean="0">
                <a:solidFill>
                  <a:srgbClr val="FF0000"/>
                </a:solidFill>
              </a:rPr>
            </a:br>
            <a:r>
              <a:rPr lang="en-GB" sz="4000" dirty="0" smtClean="0"/>
              <a:t/>
            </a:r>
            <a:br>
              <a:rPr lang="en-GB" sz="4000" dirty="0" smtClean="0"/>
            </a:br>
            <a:r>
              <a:rPr lang="en-GB" sz="2800" dirty="0" smtClean="0">
                <a:latin typeface="Arial Narrow" pitchFamily="34" charset="0"/>
              </a:rPr>
              <a:t/>
            </a:r>
            <a:br>
              <a:rPr lang="en-GB" sz="2800" dirty="0" smtClean="0">
                <a:latin typeface="Arial Narrow" pitchFamily="34" charset="0"/>
              </a:rPr>
            </a:br>
            <a:r>
              <a:rPr lang="en-GB" sz="4000" dirty="0" smtClean="0">
                <a:latin typeface="Arial Narrow" pitchFamily="34" charset="0"/>
              </a:rPr>
              <a:t/>
            </a:r>
            <a:br>
              <a:rPr lang="en-GB" sz="4000" dirty="0" smtClean="0">
                <a:latin typeface="Arial Narrow" pitchFamily="34" charset="0"/>
              </a:rPr>
            </a:br>
            <a:endParaRPr lang="en-GB" sz="4000" dirty="0" smtClean="0"/>
          </a:p>
        </p:txBody>
      </p:sp>
      <p:sp>
        <p:nvSpPr>
          <p:cNvPr id="5" name="Subtitle 4"/>
          <p:cNvSpPr>
            <a:spLocks noGrp="1"/>
          </p:cNvSpPr>
          <p:nvPr>
            <p:ph type="subTitle" idx="1"/>
          </p:nvPr>
        </p:nvSpPr>
        <p:spPr/>
        <p:txBody>
          <a:bodyPr/>
          <a:lstStyle/>
          <a:p>
            <a:r>
              <a:rPr lang="en-GB" dirty="0">
                <a:latin typeface="Arial Narrow" pitchFamily="34" charset="0"/>
              </a:rPr>
              <a:t>Step 2 workshop</a:t>
            </a:r>
            <a:endParaRPr lang="en-GB" dirty="0"/>
          </a:p>
        </p:txBody>
      </p:sp>
      <p:grpSp>
        <p:nvGrpSpPr>
          <p:cNvPr id="6" name="Group 8"/>
          <p:cNvGrpSpPr>
            <a:grpSpLocks/>
          </p:cNvGrpSpPr>
          <p:nvPr/>
        </p:nvGrpSpPr>
        <p:grpSpPr bwMode="auto">
          <a:xfrm>
            <a:off x="1187450" y="1052513"/>
            <a:ext cx="7716838" cy="4090987"/>
            <a:chOff x="1187450" y="1052513"/>
            <a:chExt cx="7716838" cy="3528615"/>
          </a:xfrm>
        </p:grpSpPr>
        <p:pic>
          <p:nvPicPr>
            <p:cNvPr id="8" name="Picture 12" descr="Picture1.png"/>
            <p:cNvPicPr>
              <a:picLocks noChangeAspect="1"/>
            </p:cNvPicPr>
            <p:nvPr/>
          </p:nvPicPr>
          <p:blipFill>
            <a:blip r:embed="rId2" cstate="print"/>
            <a:srcRect/>
            <a:stretch>
              <a:fillRect/>
            </a:stretch>
          </p:blipFill>
          <p:spPr bwMode="auto">
            <a:xfrm>
              <a:off x="1187450" y="1052513"/>
              <a:ext cx="7716838" cy="3313112"/>
            </a:xfrm>
            <a:prstGeom prst="rect">
              <a:avLst/>
            </a:prstGeom>
            <a:noFill/>
            <a:ln w="9525">
              <a:noFill/>
              <a:miter lim="800000"/>
              <a:headEnd/>
              <a:tailEnd/>
            </a:ln>
          </p:spPr>
        </p:pic>
        <p:sp>
          <p:nvSpPr>
            <p:cNvPr id="9" name="Subtitle 2"/>
            <p:cNvSpPr txBox="1">
              <a:spLocks/>
            </p:cNvSpPr>
            <p:nvPr/>
          </p:nvSpPr>
          <p:spPr bwMode="auto">
            <a:xfrm>
              <a:off x="1403648" y="3429000"/>
              <a:ext cx="6336704" cy="1152128"/>
            </a:xfrm>
            <a:prstGeom prst="rect">
              <a:avLst/>
            </a:prstGeom>
            <a:solidFill>
              <a:schemeClr val="bg1"/>
            </a:solidFill>
            <a:ln w="9525">
              <a:noFill/>
              <a:miter lim="800000"/>
              <a:headEnd/>
              <a:tailEnd/>
            </a:ln>
          </p:spPr>
          <p:txBody>
            <a:bodyPr/>
            <a:lstStyle/>
            <a:p>
              <a:pPr>
                <a:lnSpc>
                  <a:spcPct val="90000"/>
                </a:lnSpc>
                <a:spcBef>
                  <a:spcPct val="20000"/>
                </a:spcBef>
                <a:buFont typeface="Arial" charset="0"/>
                <a:buNone/>
              </a:pPr>
              <a:r>
                <a:rPr lang="en-GB" sz="2800" dirty="0">
                  <a:latin typeface="Arial Narrow" pitchFamily="34" charset="0"/>
                </a:rPr>
                <a:t>The North West End of Life Care Programme for Care </a:t>
              </a:r>
              <a:r>
                <a:rPr lang="en-GB" sz="2800" dirty="0" smtClean="0">
                  <a:latin typeface="Arial Narrow" pitchFamily="34" charset="0"/>
                </a:rPr>
                <a:t>Homes</a:t>
              </a:r>
            </a:p>
            <a:p>
              <a:pPr>
                <a:lnSpc>
                  <a:spcPct val="90000"/>
                </a:lnSpc>
                <a:spcBef>
                  <a:spcPct val="20000"/>
                </a:spcBef>
                <a:buFont typeface="Arial" charset="0"/>
                <a:buNone/>
              </a:pPr>
              <a:endParaRPr lang="en-GB" sz="2800" dirty="0" smtClean="0">
                <a:latin typeface="Arial Narrow" pitchFamily="34" charset="0"/>
              </a:endParaRPr>
            </a:p>
            <a:p>
              <a:pPr algn="ctr">
                <a:lnSpc>
                  <a:spcPct val="90000"/>
                </a:lnSpc>
                <a:spcBef>
                  <a:spcPct val="20000"/>
                </a:spcBef>
                <a:buFont typeface="Arial" charset="0"/>
                <a:buNone/>
              </a:pPr>
              <a:r>
                <a:rPr lang="en-GB" sz="2800" dirty="0" smtClean="0">
                  <a:solidFill>
                    <a:schemeClr val="accent1"/>
                  </a:solidFill>
                  <a:latin typeface="Arial Narrow" pitchFamily="34" charset="0"/>
                </a:rPr>
                <a:t>Step 2 workshop</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3"/>
          <p:cNvSpPr>
            <a:spLocks noGrp="1"/>
          </p:cNvSpPr>
          <p:nvPr>
            <p:ph type="ctrTitle"/>
          </p:nvPr>
        </p:nvSpPr>
        <p:spPr>
          <a:xfrm>
            <a:off x="5652120" y="1125538"/>
            <a:ext cx="2806080" cy="3599606"/>
          </a:xfrm>
        </p:spPr>
        <p:txBody>
          <a:bodyPr/>
          <a:lstStyle/>
          <a:p>
            <a:r>
              <a:rPr lang="en-GB" sz="3600" dirty="0" smtClean="0">
                <a:solidFill>
                  <a:schemeClr val="tx2"/>
                </a:solidFill>
              </a:rPr>
              <a:t>Preferred Priorities for Care (PPC)</a:t>
            </a:r>
          </a:p>
        </p:txBody>
      </p:sp>
      <p:graphicFrame>
        <p:nvGraphicFramePr>
          <p:cNvPr id="32771" name="Object 2"/>
          <p:cNvGraphicFramePr>
            <a:graphicFrameLocks noChangeAspect="1"/>
          </p:cNvGraphicFramePr>
          <p:nvPr>
            <p:extLst>
              <p:ext uri="{D42A27DB-BD31-4B8C-83A1-F6EECF244321}">
                <p14:modId xmlns:p14="http://schemas.microsoft.com/office/powerpoint/2010/main" val="1204291051"/>
              </p:ext>
            </p:extLst>
          </p:nvPr>
        </p:nvGraphicFramePr>
        <p:xfrm>
          <a:off x="1259632" y="1268760"/>
          <a:ext cx="3976687" cy="5113337"/>
        </p:xfrm>
        <a:graphic>
          <a:graphicData uri="http://schemas.openxmlformats.org/presentationml/2006/ole">
            <mc:AlternateContent xmlns:mc="http://schemas.openxmlformats.org/markup-compatibility/2006">
              <mc:Choice xmlns:v="urn:schemas-microsoft-com:vml" Requires="v">
                <p:oleObj spid="_x0000_s1025" name="Acrobat Document" r:id="rId3" imgW="8084160" imgH="11244240" progId="AcroExch.Document.DC">
                  <p:embed/>
                </p:oleObj>
              </mc:Choice>
              <mc:Fallback>
                <p:oleObj name="Acrobat Document" r:id="rId3" imgW="8084160" imgH="11244240" progId="AcroExch.Document.DC">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268760"/>
                        <a:ext cx="3976687" cy="511333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113" y="6165850"/>
            <a:ext cx="11001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979160" y="1556792"/>
            <a:ext cx="7675513" cy="4525963"/>
          </a:xfrm>
        </p:spPr>
        <p:txBody>
          <a:bodyPr>
            <a:normAutofit/>
          </a:bodyPr>
          <a:lstStyle/>
          <a:p>
            <a:r>
              <a:rPr lang="en-GB" sz="2800" dirty="0" smtClean="0">
                <a:latin typeface="Arial" panose="020B0604020202020204" pitchFamily="34" charset="0"/>
                <a:cs typeface="Arial" panose="020B0604020202020204" pitchFamily="34" charset="0"/>
              </a:rPr>
              <a:t>Person held document, so...</a:t>
            </a:r>
          </a:p>
          <a:p>
            <a:r>
              <a:rPr lang="en-GB" sz="2800" dirty="0" smtClean="0">
                <a:latin typeface="Arial" panose="020B0604020202020204" pitchFamily="34" charset="0"/>
                <a:cs typeface="Arial" panose="020B0604020202020204" pitchFamily="34" charset="0"/>
              </a:rPr>
              <a:t>Ideally the individual</a:t>
            </a:r>
          </a:p>
          <a:p>
            <a:r>
              <a:rPr lang="en-GB" sz="2800" dirty="0" smtClean="0">
                <a:latin typeface="Arial" panose="020B0604020202020204" pitchFamily="34" charset="0"/>
                <a:cs typeface="Arial" panose="020B0604020202020204" pitchFamily="34" charset="0"/>
              </a:rPr>
              <a:t>Could be a relative with individual input</a:t>
            </a:r>
          </a:p>
          <a:p>
            <a:r>
              <a:rPr lang="en-GB" sz="2800" dirty="0" smtClean="0">
                <a:latin typeface="Arial" panose="020B0604020202020204" pitchFamily="34" charset="0"/>
                <a:cs typeface="Arial" panose="020B0604020202020204" pitchFamily="34" charset="0"/>
              </a:rPr>
              <a:t>Could be professional/ carer with individual</a:t>
            </a:r>
          </a:p>
          <a:p>
            <a:pPr>
              <a:buFont typeface="Wingdings 3" pitchFamily="18" charset="2"/>
              <a:buNone/>
            </a:pPr>
            <a:r>
              <a:rPr lang="en-GB" sz="2800" b="1" i="1" dirty="0" smtClean="0">
                <a:latin typeface="Arial" panose="020B0604020202020204" pitchFamily="34" charset="0"/>
                <a:cs typeface="Arial" panose="020B0604020202020204" pitchFamily="34" charset="0"/>
              </a:rPr>
              <a:t>Then</a:t>
            </a:r>
          </a:p>
        </p:txBody>
      </p:sp>
      <p:sp>
        <p:nvSpPr>
          <p:cNvPr id="33795" name="TextBox 1"/>
          <p:cNvSpPr txBox="1">
            <a:spLocks noChangeArrowheads="1"/>
          </p:cNvSpPr>
          <p:nvPr/>
        </p:nvSpPr>
        <p:spPr bwMode="auto">
          <a:xfrm>
            <a:off x="2555776" y="3717032"/>
            <a:ext cx="4176712" cy="2309813"/>
          </a:xfrm>
          <a:prstGeom prst="rect">
            <a:avLst/>
          </a:prstGeom>
          <a:noFill/>
          <a:ln w="9525">
            <a:noFill/>
            <a:miter lim="800000"/>
            <a:headEnd/>
            <a:tailEnd/>
          </a:ln>
        </p:spPr>
        <p:txBody>
          <a:bodyPr>
            <a:spAutoFit/>
          </a:bodyPr>
          <a:lstStyle/>
          <a:p>
            <a:r>
              <a:rPr lang="en-GB" sz="2400" dirty="0">
                <a:solidFill>
                  <a:srgbClr val="FF0000"/>
                </a:solidFill>
              </a:rPr>
              <a:t>Keep it in a visible and easily accessible place</a:t>
            </a:r>
          </a:p>
          <a:p>
            <a:r>
              <a:rPr lang="en-GB" sz="2400" dirty="0">
                <a:solidFill>
                  <a:srgbClr val="FF0000"/>
                </a:solidFill>
              </a:rPr>
              <a:t>Communicate the presence of a PPC to others involved in their care </a:t>
            </a:r>
          </a:p>
          <a:p>
            <a:r>
              <a:rPr lang="en-GB" sz="2400" dirty="0">
                <a:solidFill>
                  <a:srgbClr val="FF0000"/>
                </a:solidFill>
              </a:rPr>
              <a:t>Take any necessary actions</a:t>
            </a:r>
          </a:p>
        </p:txBody>
      </p:sp>
      <p:sp>
        <p:nvSpPr>
          <p:cNvPr id="5"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Who completes the PPC?</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extBox 4"/>
          <p:cNvSpPr txBox="1">
            <a:spLocks noChangeArrowheads="1"/>
          </p:cNvSpPr>
          <p:nvPr/>
        </p:nvSpPr>
        <p:spPr bwMode="auto">
          <a:xfrm>
            <a:off x="6957987" y="2420888"/>
            <a:ext cx="2022302" cy="3693319"/>
          </a:xfrm>
          <a:prstGeom prst="rect">
            <a:avLst/>
          </a:prstGeom>
          <a:noFill/>
          <a:ln w="9525">
            <a:noFill/>
            <a:miter lim="800000"/>
            <a:headEnd/>
            <a:tailEnd/>
          </a:ln>
        </p:spPr>
        <p:txBody>
          <a:bodyPr wrap="square">
            <a:spAutoFit/>
          </a:bodyPr>
          <a:lstStyle/>
          <a:p>
            <a:pPr>
              <a:buFont typeface="Arial" charset="0"/>
              <a:buChar char="•"/>
            </a:pPr>
            <a:r>
              <a:rPr lang="en-GB" dirty="0">
                <a:latin typeface="Arial" panose="020B0604020202020204" pitchFamily="34" charset="0"/>
                <a:cs typeface="Arial" panose="020B0604020202020204" pitchFamily="34" charset="0"/>
              </a:rPr>
              <a:t> Version for use with individuals who have communication difficulties i.e. Learning disabilities, early dementia</a:t>
            </a:r>
          </a:p>
          <a:p>
            <a:pPr>
              <a:buFont typeface="Arial" charset="0"/>
              <a:buChar char="•"/>
            </a:pPr>
            <a:endParaRPr lang="en-GB" sz="2400" dirty="0">
              <a:latin typeface="Lucida Sans Unicode" pitchFamily="34" charset="0"/>
            </a:endParaRPr>
          </a:p>
          <a:p>
            <a:endParaRPr lang="en-GB" sz="2400" dirty="0">
              <a:latin typeface="Lucida Sans Unicode" pitchFamily="34" charset="0"/>
            </a:endParaRPr>
          </a:p>
          <a:p>
            <a:endParaRPr lang="en-GB" sz="2400" dirty="0">
              <a:latin typeface="Lucida Sans Unicode" pitchFamily="34" charset="0"/>
            </a:endParaRPr>
          </a:p>
          <a:p>
            <a:pPr>
              <a:buFont typeface="Arial" charset="0"/>
              <a:buChar char="•"/>
            </a:pPr>
            <a:endParaRPr lang="en-GB" dirty="0">
              <a:latin typeface="Lucida Sans Unicode" pitchFamily="34" charset="0"/>
            </a:endParaRPr>
          </a:p>
        </p:txBody>
      </p:sp>
      <p:graphicFrame>
        <p:nvGraphicFramePr>
          <p:cNvPr id="40965" name="Object 3"/>
          <p:cNvGraphicFramePr>
            <a:graphicFrameLocks noChangeAspect="1"/>
          </p:cNvGraphicFramePr>
          <p:nvPr/>
        </p:nvGraphicFramePr>
        <p:xfrm>
          <a:off x="2333625" y="4089400"/>
          <a:ext cx="4763" cy="4763"/>
        </p:xfrm>
        <a:graphic>
          <a:graphicData uri="http://schemas.openxmlformats.org/presentationml/2006/ole">
            <mc:AlternateContent xmlns:mc="http://schemas.openxmlformats.org/markup-compatibility/2006">
              <mc:Choice xmlns:v="urn:schemas-microsoft-com:vml" Requires="v">
                <p:oleObj spid="_x0000_s41047" name="Acrobat Document" r:id="rId3" imgW="0" imgH="0" progId="AcroExch.Document.7">
                  <p:embed/>
                </p:oleObj>
              </mc:Choice>
              <mc:Fallback>
                <p:oleObj name="Acrobat Document" r:id="rId3" imgW="0" imgH="0"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4089400"/>
                        <a:ext cx="4763" cy="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4"/>
          <p:cNvGraphicFramePr>
            <a:graphicFrameLocks noChangeAspect="1"/>
          </p:cNvGraphicFramePr>
          <p:nvPr>
            <p:extLst>
              <p:ext uri="{D42A27DB-BD31-4B8C-83A1-F6EECF244321}">
                <p14:modId xmlns:p14="http://schemas.microsoft.com/office/powerpoint/2010/main" val="735710229"/>
              </p:ext>
            </p:extLst>
          </p:nvPr>
        </p:nvGraphicFramePr>
        <p:xfrm>
          <a:off x="4170833" y="1844824"/>
          <a:ext cx="2727771" cy="3860196"/>
        </p:xfrm>
        <a:graphic>
          <a:graphicData uri="http://schemas.openxmlformats.org/presentationml/2006/ole">
            <mc:AlternateContent xmlns:mc="http://schemas.openxmlformats.org/markup-compatibility/2006">
              <mc:Choice xmlns:v="urn:schemas-microsoft-com:vml" Requires="v">
                <p:oleObj spid="_x0000_s41048" name="Acrobat Document" r:id="rId5" imgW="7551360" imgH="10710000" progId="AcroExch.Document.DC">
                  <p:embed/>
                </p:oleObj>
              </mc:Choice>
              <mc:Fallback>
                <p:oleObj name="Acrobat Document" r:id="rId5" imgW="7551360" imgH="10710000" progId="AcroExch.Document.DC">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833" y="1844824"/>
                        <a:ext cx="2727771" cy="3860196"/>
                      </a:xfrm>
                      <a:prstGeom prst="rect">
                        <a:avLst/>
                      </a:prstGeom>
                      <a:noFill/>
                      <a:ln w="9525">
                        <a:solidFill>
                          <a:srgbClr val="808080"/>
                        </a:solidFill>
                        <a:miter lim="800000"/>
                        <a:headEnd/>
                        <a:tailEnd/>
                      </a:ln>
                      <a:effectLst/>
                      <a:extLst/>
                    </p:spPr>
                  </p:pic>
                </p:oleObj>
              </mc:Fallback>
            </mc:AlternateContent>
          </a:graphicData>
        </a:graphic>
      </p:graphicFrame>
      <p:pic>
        <p:nvPicPr>
          <p:cNvPr id="6" name="Content Placeholder 6" descr="images.jpg"/>
          <p:cNvPicPr>
            <a:picLocks noGrp="1" noChangeAspect="1"/>
          </p:cNvPicPr>
          <p:nvPr>
            <p:ph sz="half" idx="4294967295"/>
          </p:nvPr>
        </p:nvPicPr>
        <p:blipFill>
          <a:blip r:embed="rId7" cstate="print"/>
          <a:srcRect/>
          <a:stretch>
            <a:fillRect/>
          </a:stretch>
        </p:blipFill>
        <p:spPr>
          <a:xfrm>
            <a:off x="1366585" y="1692117"/>
            <a:ext cx="1581150" cy="2228850"/>
          </a:xfrm>
          <a:prstGeom prst="rect">
            <a:avLst/>
          </a:prstGeom>
        </p:spPr>
      </p:pic>
      <p:sp>
        <p:nvSpPr>
          <p:cNvPr id="2" name="Rectangle 1"/>
          <p:cNvSpPr/>
          <p:nvPr/>
        </p:nvSpPr>
        <p:spPr>
          <a:xfrm>
            <a:off x="683568" y="4005064"/>
            <a:ext cx="3078088" cy="3139321"/>
          </a:xfrm>
          <a:prstGeom prst="rect">
            <a:avLst/>
          </a:prstGeom>
        </p:spPr>
        <p:txBody>
          <a:bodyPr wrap="square">
            <a:spAutoFit/>
          </a:bodyPr>
          <a:lstStyle/>
          <a:p>
            <a:r>
              <a:rPr lang="en-GB" dirty="0"/>
              <a:t>Provides simple information around:</a:t>
            </a:r>
          </a:p>
          <a:p>
            <a:endParaRPr lang="en-GB" dirty="0"/>
          </a:p>
          <a:p>
            <a:pPr lvl="1"/>
            <a:r>
              <a:rPr lang="en-GB" dirty="0"/>
              <a:t>Lasting Power of Attorney</a:t>
            </a:r>
          </a:p>
          <a:p>
            <a:pPr lvl="1"/>
            <a:r>
              <a:rPr lang="en-GB" dirty="0"/>
              <a:t>Advance Decisions to Refuse Treatment</a:t>
            </a:r>
          </a:p>
          <a:p>
            <a:pPr lvl="1"/>
            <a:r>
              <a:rPr lang="en-GB" dirty="0"/>
              <a:t>Advance Care Plans</a:t>
            </a:r>
          </a:p>
          <a:p>
            <a:pPr lvl="1"/>
            <a:endParaRPr lang="en-GB" dirty="0"/>
          </a:p>
          <a:p>
            <a:r>
              <a:rPr lang="en-GB" dirty="0"/>
              <a:t>Good way to test the water</a:t>
            </a:r>
          </a:p>
          <a:p>
            <a:pPr lvl="1"/>
            <a:endParaRPr lang="en-GB" dirty="0"/>
          </a:p>
        </p:txBody>
      </p:sp>
      <p:sp>
        <p:nvSpPr>
          <p:cNvPr id="8"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Supporting resources</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971600" y="1412875"/>
            <a:ext cx="7488188" cy="5029200"/>
          </a:xfrm>
        </p:spPr>
        <p:txBody>
          <a:bodyPr/>
          <a:lstStyle/>
          <a:p>
            <a:pPr marL="365125" indent="-255588">
              <a:buFont typeface="Arial" charset="0"/>
              <a:buNone/>
            </a:pPr>
            <a:r>
              <a:rPr lang="en-GB" i="1" dirty="0" smtClean="0">
                <a:latin typeface="Arial" panose="020B0604020202020204" pitchFamily="34" charset="0"/>
                <a:cs typeface="Arial" panose="020B0604020202020204" pitchFamily="34" charset="0"/>
              </a:rPr>
              <a:t>Choice and decision- making by, and on behalf of, people with impaired mental capacity </a:t>
            </a:r>
          </a:p>
          <a:p>
            <a:pPr marL="365125" indent="-255588">
              <a:buFont typeface="Arial" charset="0"/>
              <a:buNone/>
            </a:pPr>
            <a:endParaRPr lang="en-US" dirty="0" smtClean="0">
              <a:latin typeface="Arial" panose="020B0604020202020204" pitchFamily="34" charset="0"/>
              <a:cs typeface="Arial" panose="020B0604020202020204" pitchFamily="34" charset="0"/>
            </a:endParaRPr>
          </a:p>
          <a:p>
            <a:pPr marL="620713" lvl="1">
              <a:spcBef>
                <a:spcPts val="325"/>
              </a:spcBef>
              <a:buFont typeface="Verdana" pitchFamily="34" charset="0"/>
              <a:buChar char="◦"/>
            </a:pPr>
            <a:r>
              <a:rPr lang="en-US" sz="2400" dirty="0" smtClean="0">
                <a:latin typeface="Arial" panose="020B0604020202020204" pitchFamily="34" charset="0"/>
                <a:cs typeface="Arial" panose="020B0604020202020204" pitchFamily="34" charset="0"/>
              </a:rPr>
              <a:t>5 Core Principles</a:t>
            </a:r>
          </a:p>
          <a:p>
            <a:pPr marL="620713" lvl="1">
              <a:spcBef>
                <a:spcPts val="325"/>
              </a:spcBef>
              <a:buFont typeface="Verdana" pitchFamily="34" charset="0"/>
              <a:buChar char="◦"/>
            </a:pPr>
            <a:r>
              <a:rPr lang="en-US" sz="2400" dirty="0" smtClean="0">
                <a:latin typeface="Arial" panose="020B0604020202020204" pitchFamily="34" charset="0"/>
                <a:cs typeface="Arial" panose="020B0604020202020204" pitchFamily="34" charset="0"/>
              </a:rPr>
              <a:t>Best Interest Decisions</a:t>
            </a:r>
          </a:p>
          <a:p>
            <a:pPr marL="620713" lvl="1">
              <a:spcBef>
                <a:spcPts val="325"/>
              </a:spcBef>
              <a:buFont typeface="Verdana" pitchFamily="34" charset="0"/>
              <a:buChar char="◦"/>
            </a:pPr>
            <a:r>
              <a:rPr lang="en-US" sz="2400" dirty="0" smtClean="0">
                <a:latin typeface="Arial" panose="020B0604020202020204" pitchFamily="34" charset="0"/>
                <a:cs typeface="Arial" panose="020B0604020202020204" pitchFamily="34" charset="0"/>
              </a:rPr>
              <a:t>Independent Mental Capacity Advocates (IMCA’s)</a:t>
            </a:r>
          </a:p>
          <a:p>
            <a:pPr marL="620713" lvl="1">
              <a:spcBef>
                <a:spcPts val="325"/>
              </a:spcBef>
              <a:buFont typeface="Verdana" pitchFamily="34" charset="0"/>
              <a:buChar char="◦"/>
            </a:pPr>
            <a:r>
              <a:rPr lang="en-US" sz="2400" dirty="0" smtClean="0">
                <a:latin typeface="Arial" panose="020B0604020202020204" pitchFamily="34" charset="0"/>
                <a:cs typeface="Arial" panose="020B0604020202020204" pitchFamily="34" charset="0"/>
              </a:rPr>
              <a:t>Advance Decision to Refuse Treatment (ADRT)</a:t>
            </a:r>
          </a:p>
          <a:p>
            <a:pPr marL="620713" lvl="1">
              <a:spcBef>
                <a:spcPts val="325"/>
              </a:spcBef>
              <a:buFont typeface="Verdana" pitchFamily="34" charset="0"/>
              <a:buChar char="◦"/>
            </a:pPr>
            <a:r>
              <a:rPr lang="en-US" sz="2400" dirty="0" smtClean="0">
                <a:latin typeface="Arial" panose="020B0604020202020204" pitchFamily="34" charset="0"/>
                <a:cs typeface="Arial" panose="020B0604020202020204" pitchFamily="34" charset="0"/>
              </a:rPr>
              <a:t>Appointment of a Lasting Power of Attorney (LPA)</a:t>
            </a:r>
            <a:endParaRPr lang="en-US" dirty="0" smtClean="0">
              <a:latin typeface="Arial" panose="020B0604020202020204" pitchFamily="34" charset="0"/>
              <a:cs typeface="Arial" panose="020B0604020202020204" pitchFamily="34" charset="0"/>
            </a:endParaRPr>
          </a:p>
          <a:p>
            <a:pPr marL="365125" indent="-255588">
              <a:buFont typeface="Wingdings 3" pitchFamily="18" charset="2"/>
              <a:buChar char=""/>
            </a:pPr>
            <a:endParaRPr lang="en-US" dirty="0" smtClean="0"/>
          </a:p>
        </p:txBody>
      </p:sp>
      <p:sp>
        <p:nvSpPr>
          <p:cNvPr id="6" name="Rounded Rectangle 4"/>
          <p:cNvSpPr/>
          <p:nvPr/>
        </p:nvSpPr>
        <p:spPr>
          <a:xfrm>
            <a:off x="1866229" y="248397"/>
            <a:ext cx="6728373" cy="110462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algn="ctr" defTabSz="1200150" fontAlgn="auto">
              <a:lnSpc>
                <a:spcPct val="90000"/>
              </a:lnSpc>
              <a:spcAft>
                <a:spcPct val="35000"/>
              </a:spcAft>
              <a:defRPr/>
            </a:pPr>
            <a:r>
              <a:rPr lang="en-GB" sz="4400" dirty="0"/>
              <a:t>Mental Capacity Act (MCA) </a:t>
            </a:r>
            <a:r>
              <a:rPr lang="en-GB" sz="4400" dirty="0" smtClean="0"/>
              <a:t>005 </a:t>
            </a:r>
            <a:endParaRPr lang="en-GB" sz="4400" dirty="0"/>
          </a:p>
        </p:txBody>
      </p:sp>
      <p:sp>
        <p:nvSpPr>
          <p:cNvPr id="7"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The Mental Capacity Act (2005)</a:t>
            </a:r>
            <a:endParaRPr lang="en-GB" sz="36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Five core principles of the MCA</a:t>
            </a:r>
            <a:endParaRPr lang="en-GB" sz="3600"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115616" y="1440599"/>
            <a:ext cx="7200800" cy="4724705"/>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Assessing capacity</a:t>
            </a:r>
            <a:endParaRPr lang="en-GB" sz="3600"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r="15322" b="6619"/>
          <a:stretch/>
        </p:blipFill>
        <p:spPr>
          <a:xfrm rot="5400000">
            <a:off x="2478116" y="110982"/>
            <a:ext cx="4691821" cy="7272809"/>
          </a:xfrm>
          <a:prstGeom prst="rect">
            <a:avLst/>
          </a:prstGeom>
        </p:spPr>
      </p:pic>
    </p:spTree>
    <p:extLst>
      <p:ext uri="{BB962C8B-B14F-4D97-AF65-F5344CB8AC3E}">
        <p14:creationId xmlns:p14="http://schemas.microsoft.com/office/powerpoint/2010/main" val="2850154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00808"/>
            <a:ext cx="9144000" cy="2862322"/>
          </a:xfrm>
          <a:prstGeom prst="rect">
            <a:avLst/>
          </a:prstGeom>
          <a:noFill/>
        </p:spPr>
        <p:txBody>
          <a:bodyPr wrap="square" rtlCol="0">
            <a:spAutoFit/>
          </a:bodyPr>
          <a:lstStyle/>
          <a:p>
            <a:pPr algn="ctr"/>
            <a:r>
              <a:rPr lang="en-GB" sz="3200" dirty="0" smtClean="0">
                <a:solidFill>
                  <a:schemeClr val="accent1">
                    <a:lumMod val="75000"/>
                  </a:schemeClr>
                </a:solidFill>
              </a:rPr>
              <a:t>Decision making for those who lack capacity</a:t>
            </a:r>
          </a:p>
          <a:p>
            <a:pPr algn="ctr"/>
            <a:endParaRPr lang="en-GB" sz="3600" b="1" dirty="0" smtClean="0">
              <a:solidFill>
                <a:schemeClr val="accent1">
                  <a:lumMod val="75000"/>
                </a:schemeClr>
              </a:solidFill>
              <a:latin typeface="+mj-lt"/>
            </a:endParaRPr>
          </a:p>
          <a:p>
            <a:pPr algn="ctr"/>
            <a:endParaRPr lang="en-GB" sz="3600" b="1" dirty="0" smtClean="0">
              <a:solidFill>
                <a:schemeClr val="accent1">
                  <a:lumMod val="75000"/>
                </a:schemeClr>
              </a:solidFill>
              <a:latin typeface="+mj-lt"/>
            </a:endParaRPr>
          </a:p>
          <a:p>
            <a:pPr algn="ctr"/>
            <a:endParaRPr lang="en-GB" sz="3600" b="1" dirty="0" smtClean="0">
              <a:solidFill>
                <a:schemeClr val="accent1">
                  <a:lumMod val="75000"/>
                </a:schemeClr>
              </a:solidFill>
              <a:latin typeface="+mj-lt"/>
            </a:endParaRPr>
          </a:p>
          <a:p>
            <a:pPr algn="ctr"/>
            <a:r>
              <a:rPr lang="en-GB" sz="3600" dirty="0" smtClean="0">
                <a:solidFill>
                  <a:schemeClr val="accent1">
                    <a:lumMod val="75000"/>
                  </a:schemeClr>
                </a:solidFill>
                <a:latin typeface="Arial" panose="020B0604020202020204" pitchFamily="34" charset="0"/>
                <a:cs typeface="Arial" panose="020B0604020202020204" pitchFamily="34" charset="0"/>
              </a:rPr>
              <a:t>Let’s have a go using a case study</a:t>
            </a:r>
          </a:p>
        </p:txBody>
      </p:sp>
      <p:pic>
        <p:nvPicPr>
          <p:cNvPr id="7" name="Picture 4" descr="http://gallery.photo.net/photo/1194536-lg.jpg"/>
          <p:cNvPicPr>
            <a:picLocks noChangeAspect="1" noChangeArrowheads="1"/>
          </p:cNvPicPr>
          <p:nvPr/>
        </p:nvPicPr>
        <p:blipFill>
          <a:blip r:embed="rId3" cstate="print"/>
          <a:srcRect/>
          <a:stretch>
            <a:fillRect/>
          </a:stretch>
        </p:blipFill>
        <p:spPr bwMode="auto">
          <a:xfrm>
            <a:off x="3563887" y="5157192"/>
            <a:ext cx="2016224" cy="1317551"/>
          </a:xfrm>
          <a:prstGeom prst="rect">
            <a:avLst/>
          </a:prstGeom>
          <a:noFill/>
        </p:spPr>
      </p:pic>
      <p:sp>
        <p:nvSpPr>
          <p:cNvPr id="4" name="TextBox 3"/>
          <p:cNvSpPr txBox="1"/>
          <p:nvPr/>
        </p:nvSpPr>
        <p:spPr>
          <a:xfrm>
            <a:off x="3622237" y="6021288"/>
            <a:ext cx="915635" cy="369332"/>
          </a:xfrm>
          <a:prstGeom prst="rect">
            <a:avLst/>
          </a:prstGeom>
          <a:solidFill>
            <a:schemeClr val="bg1"/>
          </a:solidFill>
        </p:spPr>
        <p:txBody>
          <a:bodyPr wrap="none" rtlCol="0">
            <a:spAutoFit/>
          </a:bodyPr>
          <a:lstStyle/>
          <a:p>
            <a:r>
              <a:rPr lang="en-GB" dirty="0" smtClean="0"/>
              <a:t>DORIS</a:t>
            </a:r>
            <a:endParaRPr lang="en-GB" dirty="0"/>
          </a:p>
        </p:txBody>
      </p:sp>
    </p:spTree>
    <p:extLst>
      <p:ext uri="{BB962C8B-B14F-4D97-AF65-F5344CB8AC3E}">
        <p14:creationId xmlns:p14="http://schemas.microsoft.com/office/powerpoint/2010/main" val="856150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7992888" cy="3600986"/>
          </a:xfrm>
          <a:prstGeom prst="rect">
            <a:avLst/>
          </a:prstGeom>
          <a:noFill/>
        </p:spPr>
        <p:txBody>
          <a:bodyPr wrap="square" rtlCol="0">
            <a:spAutoFit/>
          </a:bodyPr>
          <a:lstStyle/>
          <a:p>
            <a:pPr algn="ctr"/>
            <a:r>
              <a:rPr lang="en-GB" sz="3600" dirty="0" smtClean="0">
                <a:solidFill>
                  <a:schemeClr val="tx2"/>
                </a:solidFill>
              </a:rPr>
              <a:t>To conclude...</a:t>
            </a:r>
          </a:p>
          <a:p>
            <a:pPr>
              <a:buFont typeface="Arial" pitchFamily="34" charset="0"/>
              <a:buChar char="•"/>
            </a:pPr>
            <a:endParaRPr lang="en-GB" sz="3600" dirty="0" smtClean="0"/>
          </a:p>
          <a:p>
            <a:pPr algn="ctr"/>
            <a:r>
              <a:rPr lang="en-GB" sz="3600" dirty="0" smtClean="0"/>
              <a:t>  </a:t>
            </a:r>
            <a:r>
              <a:rPr lang="en-GB" sz="3600" dirty="0" smtClean="0">
                <a:solidFill>
                  <a:srgbClr val="FF0000"/>
                </a:solidFill>
              </a:rPr>
              <a:t>Any questions???</a:t>
            </a:r>
          </a:p>
          <a:p>
            <a:pPr>
              <a:buFont typeface="Arial" pitchFamily="34" charset="0"/>
              <a:buChar char="•"/>
            </a:pPr>
            <a:endParaRPr lang="en-GB" sz="3600" dirty="0" smtClean="0"/>
          </a:p>
          <a:p>
            <a:pPr marL="457200" indent="-457200">
              <a:buFont typeface="Arial" panose="020B0604020202020204" pitchFamily="34" charset="0"/>
              <a:buChar char="•"/>
            </a:pPr>
            <a:r>
              <a:rPr lang="en-GB" sz="2800" dirty="0" smtClean="0"/>
              <a:t>Mapping today’s session to the portfolio</a:t>
            </a:r>
          </a:p>
          <a:p>
            <a:pPr marL="457200" indent="-457200">
              <a:buFont typeface="Arial" panose="020B0604020202020204" pitchFamily="34" charset="0"/>
              <a:buChar char="•"/>
            </a:pPr>
            <a:r>
              <a:rPr lang="en-GB" sz="2800" i="1" dirty="0" smtClean="0"/>
              <a:t>Next time – ‘To do’ list</a:t>
            </a:r>
          </a:p>
          <a:p>
            <a:pPr marL="457200" indent="-457200">
              <a:buFont typeface="Arial" panose="020B0604020202020204" pitchFamily="34" charset="0"/>
              <a:buChar char="•"/>
            </a:pPr>
            <a:r>
              <a:rPr lang="en-GB" sz="2800" dirty="0" smtClean="0"/>
              <a:t>Evaluation forms</a:t>
            </a:r>
          </a:p>
        </p:txBody>
      </p:sp>
    </p:spTree>
    <p:extLst>
      <p:ext uri="{BB962C8B-B14F-4D97-AF65-F5344CB8AC3E}">
        <p14:creationId xmlns:p14="http://schemas.microsoft.com/office/powerpoint/2010/main" val="21546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259632" y="274638"/>
            <a:ext cx="6912768"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Objectives</a:t>
            </a:r>
          </a:p>
        </p:txBody>
      </p:sp>
      <p:sp>
        <p:nvSpPr>
          <p:cNvPr id="6147" name="Rectangle 3"/>
          <p:cNvSpPr>
            <a:spLocks noGrp="1"/>
          </p:cNvSpPr>
          <p:nvPr>
            <p:ph type="body" idx="4294967295"/>
          </p:nvPr>
        </p:nvSpPr>
        <p:spPr>
          <a:xfrm>
            <a:off x="971600" y="1557338"/>
            <a:ext cx="7920880" cy="5026025"/>
          </a:xfrm>
        </p:spPr>
        <p:txBody>
          <a:bodyPr/>
          <a:lstStyle/>
          <a:p>
            <a:r>
              <a:rPr lang="en-GB" sz="2800" dirty="0">
                <a:latin typeface="Arial" panose="020B0604020202020204" pitchFamily="34" charset="0"/>
                <a:cs typeface="Arial" panose="020B0604020202020204" pitchFamily="34" charset="0"/>
              </a:rPr>
              <a:t>Recognise the importance of the assessment, planning and review of holistic care</a:t>
            </a:r>
          </a:p>
          <a:p>
            <a:r>
              <a:rPr lang="en-GB" sz="2800" dirty="0">
                <a:latin typeface="Arial" panose="020B0604020202020204" pitchFamily="34" charset="0"/>
                <a:cs typeface="Arial" panose="020B0604020202020204" pitchFamily="34" charset="0"/>
              </a:rPr>
              <a:t>Be able to provide individualised Advance Care Planning to support residents wishes</a:t>
            </a:r>
          </a:p>
          <a:p>
            <a:r>
              <a:rPr lang="en-GB" sz="2800" dirty="0">
                <a:latin typeface="Arial" panose="020B0604020202020204" pitchFamily="34" charset="0"/>
                <a:cs typeface="Arial" panose="020B0604020202020204" pitchFamily="34" charset="0"/>
              </a:rPr>
              <a:t>Understand the implications of the Mental Capacity Act, Best Interest Decision Making and Lasting Power of Attorney</a:t>
            </a:r>
          </a:p>
        </p:txBody>
      </p:sp>
    </p:spTree>
    <p:extLst>
      <p:ext uri="{BB962C8B-B14F-4D97-AF65-F5344CB8AC3E}">
        <p14:creationId xmlns:p14="http://schemas.microsoft.com/office/powerpoint/2010/main" val="233915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331640" y="274638"/>
            <a:ext cx="6897960" cy="1143000"/>
          </a:xfrm>
        </p:spPr>
        <p:txBody>
          <a:bodyPr/>
          <a:lstStyle/>
          <a:p>
            <a:pPr algn="ctr"/>
            <a:r>
              <a:rPr lang="en-GB" sz="3600" dirty="0" smtClean="0">
                <a:solidFill>
                  <a:schemeClr val="tx2"/>
                </a:solidFill>
                <a:latin typeface="Arial" panose="020B0604020202020204" pitchFamily="34" charset="0"/>
                <a:cs typeface="Arial" panose="020B0604020202020204" pitchFamily="34" charset="0"/>
              </a:rPr>
              <a:t>Plan of session</a:t>
            </a:r>
          </a:p>
        </p:txBody>
      </p:sp>
      <p:sp>
        <p:nvSpPr>
          <p:cNvPr id="6147" name="Rectangle 3"/>
          <p:cNvSpPr>
            <a:spLocks noGrp="1"/>
          </p:cNvSpPr>
          <p:nvPr>
            <p:ph type="body" idx="4294967295"/>
          </p:nvPr>
        </p:nvSpPr>
        <p:spPr>
          <a:xfrm>
            <a:off x="971600" y="1557338"/>
            <a:ext cx="7920880" cy="5026025"/>
          </a:xfrm>
        </p:spPr>
        <p:txBody>
          <a:bodyPr/>
          <a:lstStyle/>
          <a:p>
            <a:r>
              <a:rPr lang="en-GB" sz="2800" dirty="0" smtClean="0">
                <a:latin typeface="Arial" panose="020B0604020202020204" pitchFamily="34" charset="0"/>
                <a:cs typeface="Arial" panose="020B0604020202020204" pitchFamily="34" charset="0"/>
              </a:rPr>
              <a:t>Welcome back and recap on Step 1</a:t>
            </a:r>
          </a:p>
          <a:p>
            <a:r>
              <a:rPr lang="en-GB" sz="2800" dirty="0" smtClean="0">
                <a:latin typeface="Arial" panose="020B0604020202020204" pitchFamily="34" charset="0"/>
                <a:cs typeface="Arial" panose="020B0604020202020204" pitchFamily="34" charset="0"/>
              </a:rPr>
              <a:t>Holistic assessment</a:t>
            </a:r>
          </a:p>
          <a:p>
            <a:r>
              <a:rPr lang="en-GB" sz="2800" dirty="0" smtClean="0">
                <a:latin typeface="Arial" panose="020B0604020202020204" pitchFamily="34" charset="0"/>
                <a:cs typeface="Arial" panose="020B0604020202020204" pitchFamily="34" charset="0"/>
              </a:rPr>
              <a:t>Advance Care Planning</a:t>
            </a:r>
          </a:p>
          <a:p>
            <a:r>
              <a:rPr lang="en-GB" sz="2800" dirty="0" smtClean="0">
                <a:latin typeface="Arial" panose="020B0604020202020204" pitchFamily="34" charset="0"/>
                <a:cs typeface="Arial" panose="020B0604020202020204" pitchFamily="34" charset="0"/>
              </a:rPr>
              <a:t>Decision making for those who lack capacity</a:t>
            </a:r>
          </a:p>
          <a:p>
            <a:endParaRPr lang="en-GB" sz="2800" dirty="0" smtClean="0"/>
          </a:p>
          <a:p>
            <a:endParaRPr lang="en-GB" sz="2800" dirty="0" smtClean="0"/>
          </a:p>
        </p:txBody>
      </p:sp>
    </p:spTree>
    <p:extLst>
      <p:ext uri="{BB962C8B-B14F-4D97-AF65-F5344CB8AC3E}">
        <p14:creationId xmlns:p14="http://schemas.microsoft.com/office/powerpoint/2010/main" val="375795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705725"/>
            <a:ext cx="7200800" cy="1446550"/>
          </a:xfrm>
          <a:prstGeom prst="rect">
            <a:avLst/>
          </a:prstGeom>
        </p:spPr>
        <p:txBody>
          <a:bodyPr wrap="square">
            <a:spAutoFit/>
          </a:bodyPr>
          <a:lstStyle/>
          <a:p>
            <a:pPr algn="ctr"/>
            <a:r>
              <a:rPr lang="en-GB" sz="4400" dirty="0">
                <a:solidFill>
                  <a:schemeClr val="tx2"/>
                </a:solidFill>
                <a:latin typeface="Arial" panose="020B0604020202020204" pitchFamily="34" charset="0"/>
                <a:ea typeface="+mj-ea"/>
                <a:cs typeface="Arial" panose="020B0604020202020204" pitchFamily="34" charset="0"/>
              </a:rPr>
              <a:t>What does holistic mean to you?</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0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1640" y="274638"/>
            <a:ext cx="6984776" cy="1143000"/>
          </a:xfrm>
        </p:spPr>
        <p:txBody>
          <a:bodyPr>
            <a:normAutofit/>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What is an holistic assessment?</a:t>
            </a:r>
          </a:p>
        </p:txBody>
      </p:sp>
      <p:sp>
        <p:nvSpPr>
          <p:cNvPr id="6147" name="Rectangle 3"/>
          <p:cNvSpPr>
            <a:spLocks noGrp="1" noChangeArrowheads="1"/>
          </p:cNvSpPr>
          <p:nvPr>
            <p:ph idx="1"/>
          </p:nvPr>
        </p:nvSpPr>
        <p:spPr>
          <a:xfrm>
            <a:off x="971600" y="1447800"/>
            <a:ext cx="7962088" cy="4800600"/>
          </a:xfrm>
        </p:spPr>
        <p:txBody>
          <a:bodyPr/>
          <a:lstStyle/>
          <a:p>
            <a:pPr eaLnBrk="1" hangingPunct="1"/>
            <a:r>
              <a:rPr lang="en-GB" sz="2800" dirty="0" smtClean="0">
                <a:latin typeface="Arial" panose="020B0604020202020204" pitchFamily="34" charset="0"/>
                <a:cs typeface="Arial" panose="020B0604020202020204" pitchFamily="34" charset="0"/>
              </a:rPr>
              <a:t>Definition of ‘holistic’</a:t>
            </a:r>
          </a:p>
          <a:p>
            <a:pPr eaLnBrk="1" hangingPunct="1">
              <a:buFont typeface="Wingdings" pitchFamily="2" charset="2"/>
              <a:buNone/>
            </a:pPr>
            <a:r>
              <a:rPr lang="en-GB" sz="2800" dirty="0" smtClean="0">
                <a:latin typeface="Arial" panose="020B0604020202020204" pitchFamily="34" charset="0"/>
                <a:cs typeface="Arial" panose="020B0604020202020204" pitchFamily="34" charset="0"/>
              </a:rPr>
              <a:t>  </a:t>
            </a:r>
          </a:p>
          <a:p>
            <a:pPr eaLnBrk="1" hangingPunct="1">
              <a:buFont typeface="Wingdings" pitchFamily="2" charset="2"/>
              <a:buNone/>
            </a:pPr>
            <a:r>
              <a:rPr lang="en-GB" sz="2800" dirty="0" smtClean="0">
                <a:latin typeface="Arial" panose="020B0604020202020204" pitchFamily="34" charset="0"/>
                <a:cs typeface="Arial" panose="020B0604020202020204" pitchFamily="34" charset="0"/>
              </a:rPr>
              <a:t>   “An holistic assessment is one which not only looks at the physical aspects of a person, but looks also at the psychological, social and spiritual aspects”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31640" y="274638"/>
            <a:ext cx="6840760" cy="1143000"/>
          </a:xfrm>
        </p:spPr>
        <p:txBody>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Holistic assessment</a:t>
            </a:r>
          </a:p>
        </p:txBody>
      </p:sp>
      <p:sp>
        <p:nvSpPr>
          <p:cNvPr id="9219" name="Rectangle 3"/>
          <p:cNvSpPr>
            <a:spLocks noGrp="1" noChangeArrowheads="1"/>
          </p:cNvSpPr>
          <p:nvPr>
            <p:ph idx="1"/>
          </p:nvPr>
        </p:nvSpPr>
        <p:spPr>
          <a:xfrm>
            <a:off x="971600" y="1412776"/>
            <a:ext cx="7920880" cy="4933950"/>
          </a:xfrm>
        </p:spPr>
        <p:txBody>
          <a:bodyPr>
            <a:normAutofit lnSpcReduction="10000"/>
          </a:bodyPr>
          <a:lstStyle/>
          <a:p>
            <a:pPr eaLnBrk="1" hangingPunct="1"/>
            <a:r>
              <a:rPr lang="en-GB" sz="2800" dirty="0" smtClean="0">
                <a:latin typeface="Arial" panose="020B0604020202020204" pitchFamily="34" charset="0"/>
                <a:cs typeface="Arial" panose="020B0604020202020204" pitchFamily="34" charset="0"/>
              </a:rPr>
              <a:t>Is a continuous process &amp; leads to:</a:t>
            </a:r>
          </a:p>
          <a:p>
            <a:pPr eaLnBrk="1" hangingPunct="1">
              <a:buNone/>
            </a:pPr>
            <a:endParaRPr lang="en-GB" sz="2800" dirty="0" smtClean="0">
              <a:latin typeface="Arial" panose="020B0604020202020204" pitchFamily="34" charset="0"/>
              <a:cs typeface="Arial" panose="020B0604020202020204" pitchFamily="34" charset="0"/>
            </a:endParaRPr>
          </a:p>
          <a:p>
            <a:pPr eaLnBrk="1" hangingPunct="1"/>
            <a:r>
              <a:rPr lang="en-GB" sz="2800" dirty="0" smtClean="0">
                <a:latin typeface="Arial" panose="020B0604020202020204" pitchFamily="34" charset="0"/>
                <a:cs typeface="Arial" panose="020B0604020202020204" pitchFamily="34" charset="0"/>
              </a:rPr>
              <a:t>More effective care and treatment of symptoms</a:t>
            </a:r>
          </a:p>
          <a:p>
            <a:pPr eaLnBrk="1" hangingPunct="1"/>
            <a:r>
              <a:rPr lang="en-GB" sz="2800" dirty="0" smtClean="0">
                <a:latin typeface="Arial" panose="020B0604020202020204" pitchFamily="34" charset="0"/>
                <a:cs typeface="Arial" panose="020B0604020202020204" pitchFamily="34" charset="0"/>
              </a:rPr>
              <a:t>More client-centred (client’s priority)</a:t>
            </a:r>
          </a:p>
          <a:p>
            <a:pPr eaLnBrk="1" hangingPunct="1"/>
            <a:r>
              <a:rPr lang="en-GB" sz="2800" dirty="0" smtClean="0">
                <a:latin typeface="Arial" panose="020B0604020202020204" pitchFamily="34" charset="0"/>
                <a:cs typeface="Arial" panose="020B0604020202020204" pitchFamily="34" charset="0"/>
              </a:rPr>
              <a:t>Improves communication between all professionals involved with care</a:t>
            </a:r>
          </a:p>
          <a:p>
            <a:pPr eaLnBrk="1" hangingPunct="1"/>
            <a:r>
              <a:rPr lang="en-GB" sz="2800" dirty="0" smtClean="0">
                <a:latin typeface="Arial" panose="020B0604020202020204" pitchFamily="34" charset="0"/>
                <a:cs typeface="Arial" panose="020B0604020202020204" pitchFamily="34" charset="0"/>
              </a:rPr>
              <a:t>Improves evaluation of treatments</a:t>
            </a:r>
          </a:p>
          <a:p>
            <a:pPr eaLnBrk="1" hangingPunct="1"/>
            <a:r>
              <a:rPr lang="en-GB" sz="2800" dirty="0" smtClean="0">
                <a:latin typeface="Arial" panose="020B0604020202020204" pitchFamily="34" charset="0"/>
                <a:cs typeface="Arial" panose="020B0604020202020204" pitchFamily="34" charset="0"/>
              </a:rPr>
              <a:t>Reassures/includes client’s family</a:t>
            </a:r>
          </a:p>
          <a:p>
            <a:pPr eaLnBrk="1" hangingPunct="1"/>
            <a:r>
              <a:rPr lang="en-GB" sz="2800" dirty="0" smtClean="0">
                <a:latin typeface="Arial" panose="020B0604020202020204" pitchFamily="34" charset="0"/>
                <a:cs typeface="Arial" panose="020B0604020202020204" pitchFamily="34" charset="0"/>
              </a:rPr>
              <a:t>Improves the client’s quality of life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Grp="1" noChangeArrowheads="1"/>
          </p:cNvSpPr>
          <p:nvPr>
            <p:ph type="title"/>
          </p:nvPr>
        </p:nvSpPr>
        <p:spPr>
          <a:xfrm>
            <a:off x="1331640" y="274638"/>
            <a:ext cx="6840760" cy="1143000"/>
          </a:xfrm>
        </p:spPr>
        <p:txBody>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The whole person?</a:t>
            </a:r>
          </a:p>
        </p:txBody>
      </p:sp>
      <p:sp>
        <p:nvSpPr>
          <p:cNvPr id="10242" name="Rectangle 6"/>
          <p:cNvSpPr>
            <a:spLocks noGrp="1" noChangeArrowheads="1"/>
          </p:cNvSpPr>
          <p:nvPr>
            <p:ph idx="1"/>
          </p:nvPr>
        </p:nvSpPr>
        <p:spPr>
          <a:xfrm>
            <a:off x="971600" y="1772816"/>
            <a:ext cx="7920880" cy="4547592"/>
          </a:xfrm>
        </p:spPr>
        <p:txBody>
          <a:bodyPr/>
          <a:lstStyle/>
          <a:p>
            <a:pPr eaLnBrk="1" hangingPunct="1"/>
            <a:r>
              <a:rPr lang="en-GB" dirty="0" smtClean="0">
                <a:latin typeface="Arial" panose="020B0604020202020204" pitchFamily="34" charset="0"/>
                <a:cs typeface="Arial" panose="020B0604020202020204" pitchFamily="34" charset="0"/>
              </a:rPr>
              <a:t>PHYSICAL</a:t>
            </a:r>
          </a:p>
          <a:p>
            <a:pPr eaLnBrk="1" hangingPunct="1"/>
            <a:endParaRPr lang="en-GB" dirty="0" smtClean="0">
              <a:latin typeface="Arial" panose="020B0604020202020204" pitchFamily="34" charset="0"/>
              <a:cs typeface="Arial" panose="020B0604020202020204" pitchFamily="34" charset="0"/>
            </a:endParaRPr>
          </a:p>
          <a:p>
            <a:pPr eaLnBrk="1" hangingPunct="1"/>
            <a:r>
              <a:rPr lang="en-GB" dirty="0" smtClean="0">
                <a:latin typeface="Arial" panose="020B0604020202020204" pitchFamily="34" charset="0"/>
                <a:cs typeface="Arial" panose="020B0604020202020204" pitchFamily="34" charset="0"/>
              </a:rPr>
              <a:t>PSYCHOLOGICAL</a:t>
            </a:r>
          </a:p>
          <a:p>
            <a:pPr eaLnBrk="1" hangingPunct="1"/>
            <a:endParaRPr lang="en-GB" dirty="0" smtClean="0">
              <a:latin typeface="Arial" panose="020B0604020202020204" pitchFamily="34" charset="0"/>
              <a:cs typeface="Arial" panose="020B0604020202020204" pitchFamily="34" charset="0"/>
            </a:endParaRPr>
          </a:p>
          <a:p>
            <a:pPr eaLnBrk="1" hangingPunct="1"/>
            <a:r>
              <a:rPr lang="en-GB" dirty="0" smtClean="0">
                <a:latin typeface="Arial" panose="020B0604020202020204" pitchFamily="34" charset="0"/>
                <a:cs typeface="Arial" panose="020B0604020202020204" pitchFamily="34" charset="0"/>
              </a:rPr>
              <a:t>SPIRITUAL </a:t>
            </a:r>
          </a:p>
          <a:p>
            <a:pPr eaLnBrk="1" hangingPunct="1"/>
            <a:endParaRPr lang="en-GB" dirty="0" smtClean="0">
              <a:latin typeface="Arial" panose="020B0604020202020204" pitchFamily="34" charset="0"/>
              <a:cs typeface="Arial" panose="020B0604020202020204" pitchFamily="34" charset="0"/>
            </a:endParaRPr>
          </a:p>
          <a:p>
            <a:pPr eaLnBrk="1" hangingPunct="1"/>
            <a:r>
              <a:rPr lang="en-GB" dirty="0" smtClean="0">
                <a:latin typeface="Arial" panose="020B0604020202020204" pitchFamily="34" charset="0"/>
                <a:cs typeface="Arial" panose="020B0604020202020204" pitchFamily="34" charset="0"/>
              </a:rPr>
              <a:t>SOCIAL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59632" y="165872"/>
            <a:ext cx="6840760" cy="1143000"/>
          </a:xfrm>
        </p:spPr>
        <p:txBody>
          <a:bodyPr>
            <a:normAutofit/>
          </a:bodyPr>
          <a:lstStyle/>
          <a:p>
            <a:pPr algn="ctr" eaLnBrk="1" hangingPunct="1"/>
            <a:r>
              <a:rPr lang="en-GB" sz="3600" dirty="0" smtClean="0">
                <a:solidFill>
                  <a:schemeClr val="tx2"/>
                </a:solidFill>
                <a:latin typeface="Arial" panose="020B0604020202020204" pitchFamily="34" charset="0"/>
                <a:cs typeface="Arial" panose="020B0604020202020204" pitchFamily="34" charset="0"/>
              </a:rPr>
              <a:t>An example is ‘total pain’</a:t>
            </a:r>
          </a:p>
        </p:txBody>
      </p:sp>
      <p:sp>
        <p:nvSpPr>
          <p:cNvPr id="11267" name="AutoShape 4"/>
          <p:cNvSpPr>
            <a:spLocks noGrp="1" noChangeArrowheads="1"/>
          </p:cNvSpPr>
          <p:nvPr>
            <p:ph idx="1"/>
          </p:nvPr>
        </p:nvSpPr>
        <p:spPr>
          <a:prstGeom prst="irregularSeal2">
            <a:avLst/>
          </a:prstGeom>
          <a:solidFill>
            <a:schemeClr val="accent1"/>
          </a:solidFill>
          <a:ln w="3175" cap="rnd">
            <a:solidFill>
              <a:schemeClr val="tx1"/>
            </a:solidFill>
            <a:prstDash val="sysDot"/>
          </a:ln>
        </p:spPr>
        <p:txBody>
          <a:bodyPr/>
          <a:lstStyle/>
          <a:p>
            <a:pPr algn="ctr">
              <a:spcBef>
                <a:spcPct val="0"/>
              </a:spcBef>
              <a:buClr>
                <a:schemeClr val="bg1"/>
              </a:buClr>
              <a:buFontTx/>
              <a:buNone/>
            </a:pPr>
            <a:endParaRPr lang="en-GB" dirty="0" smtClean="0"/>
          </a:p>
          <a:p>
            <a:pPr algn="ctr">
              <a:spcBef>
                <a:spcPct val="0"/>
              </a:spcBef>
              <a:buClr>
                <a:schemeClr val="bg1"/>
              </a:buClr>
              <a:buFontTx/>
              <a:buNone/>
            </a:pPr>
            <a:r>
              <a:rPr lang="en-GB" dirty="0" smtClean="0"/>
              <a:t>‘TOTAL PAIN’</a:t>
            </a:r>
            <a:endParaRPr lang="en-US" dirty="0" smtClean="0"/>
          </a:p>
        </p:txBody>
      </p:sp>
      <p:sp>
        <p:nvSpPr>
          <p:cNvPr id="11268" name="Oval 7"/>
          <p:cNvSpPr>
            <a:spLocks noChangeArrowheads="1"/>
          </p:cNvSpPr>
          <p:nvPr/>
        </p:nvSpPr>
        <p:spPr bwMode="auto">
          <a:xfrm>
            <a:off x="6228184" y="4365104"/>
            <a:ext cx="2378075" cy="1584325"/>
          </a:xfrm>
          <a:prstGeom prst="ellipse">
            <a:avLst/>
          </a:prstGeom>
          <a:solidFill>
            <a:srgbClr val="FFAFAF"/>
          </a:solidFill>
          <a:ln w="12700">
            <a:solidFill>
              <a:schemeClr val="tx1"/>
            </a:solidFill>
            <a:round/>
            <a:headEnd/>
            <a:tailEnd/>
          </a:ln>
          <a:effectLst/>
        </p:spPr>
        <p:txBody>
          <a:bodyPr/>
          <a:lstStyle/>
          <a:p>
            <a:pPr marL="342900" indent="-342900" algn="ctr">
              <a:buClr>
                <a:schemeClr val="accent1"/>
              </a:buClr>
              <a:buFont typeface="Wingdings" pitchFamily="2" charset="2"/>
              <a:buNone/>
            </a:pPr>
            <a:r>
              <a:rPr lang="en-GB" sz="2000" dirty="0"/>
              <a:t>Social</a:t>
            </a:r>
            <a:endParaRPr lang="en-US" sz="2000" dirty="0"/>
          </a:p>
          <a:p>
            <a:pPr marL="342900" indent="-342900" algn="ctr">
              <a:buClr>
                <a:schemeClr val="accent1"/>
              </a:buClr>
              <a:buFont typeface="Wingdings" pitchFamily="2" charset="2"/>
              <a:buNone/>
            </a:pPr>
            <a:endParaRPr lang="en-GB" sz="3200" dirty="0"/>
          </a:p>
        </p:txBody>
      </p:sp>
      <p:sp>
        <p:nvSpPr>
          <p:cNvPr id="11269" name="Oval 8"/>
          <p:cNvSpPr>
            <a:spLocks noChangeArrowheads="1"/>
          </p:cNvSpPr>
          <p:nvPr/>
        </p:nvSpPr>
        <p:spPr bwMode="auto">
          <a:xfrm>
            <a:off x="6156325" y="981075"/>
            <a:ext cx="2700338" cy="1584325"/>
          </a:xfrm>
          <a:prstGeom prst="ellipse">
            <a:avLst/>
          </a:prstGeom>
          <a:solidFill>
            <a:srgbClr val="FFAFAF"/>
          </a:solidFill>
          <a:ln w="12700">
            <a:solidFill>
              <a:schemeClr val="tx1"/>
            </a:solidFill>
            <a:round/>
            <a:headEnd/>
            <a:tailEnd/>
          </a:ln>
          <a:effectLst/>
        </p:spPr>
        <p:txBody>
          <a:bodyPr/>
          <a:lstStyle/>
          <a:p>
            <a:pPr marL="342900" indent="-342900" algn="ctr">
              <a:buClr>
                <a:schemeClr val="accent1"/>
              </a:buClr>
              <a:buFont typeface="Wingdings" pitchFamily="2" charset="2"/>
              <a:buNone/>
            </a:pPr>
            <a:r>
              <a:rPr lang="en-GB" sz="2000" dirty="0"/>
              <a:t>Emotional &amp;</a:t>
            </a:r>
          </a:p>
          <a:p>
            <a:pPr marL="342900" indent="-342900" algn="ctr">
              <a:buClr>
                <a:schemeClr val="accent1"/>
              </a:buClr>
              <a:buFont typeface="Wingdings" pitchFamily="2" charset="2"/>
              <a:buNone/>
            </a:pPr>
            <a:r>
              <a:rPr lang="en-GB" sz="2000" dirty="0"/>
              <a:t>Psychological</a:t>
            </a:r>
            <a:endParaRPr lang="en-US" sz="2000" dirty="0"/>
          </a:p>
        </p:txBody>
      </p:sp>
      <p:sp>
        <p:nvSpPr>
          <p:cNvPr id="11270" name="Oval 9"/>
          <p:cNvSpPr>
            <a:spLocks noChangeArrowheads="1"/>
          </p:cNvSpPr>
          <p:nvPr/>
        </p:nvSpPr>
        <p:spPr bwMode="auto">
          <a:xfrm>
            <a:off x="1043608" y="4653136"/>
            <a:ext cx="2378075" cy="1584325"/>
          </a:xfrm>
          <a:prstGeom prst="ellipse">
            <a:avLst/>
          </a:prstGeom>
          <a:solidFill>
            <a:srgbClr val="FFAFAF"/>
          </a:solidFill>
          <a:ln w="12700">
            <a:solidFill>
              <a:schemeClr val="tx1"/>
            </a:solidFill>
            <a:round/>
            <a:headEnd/>
            <a:tailEnd/>
          </a:ln>
          <a:effectLst/>
        </p:spPr>
        <p:txBody>
          <a:bodyPr/>
          <a:lstStyle/>
          <a:p>
            <a:pPr marL="342900" indent="-342900" algn="ctr">
              <a:buClr>
                <a:schemeClr val="accent1"/>
              </a:buClr>
              <a:buFont typeface="Wingdings" pitchFamily="2" charset="2"/>
              <a:buNone/>
            </a:pPr>
            <a:r>
              <a:rPr lang="en-GB" sz="2000" dirty="0"/>
              <a:t>Personal &amp; Spiritual</a:t>
            </a:r>
            <a:endParaRPr lang="en-US" sz="2000" dirty="0"/>
          </a:p>
        </p:txBody>
      </p:sp>
      <p:sp>
        <p:nvSpPr>
          <p:cNvPr id="11271" name="Oval 10"/>
          <p:cNvSpPr>
            <a:spLocks noChangeArrowheads="1"/>
          </p:cNvSpPr>
          <p:nvPr/>
        </p:nvSpPr>
        <p:spPr bwMode="auto">
          <a:xfrm>
            <a:off x="1042988" y="1341438"/>
            <a:ext cx="2378075" cy="1584325"/>
          </a:xfrm>
          <a:prstGeom prst="ellipse">
            <a:avLst/>
          </a:prstGeom>
          <a:solidFill>
            <a:srgbClr val="FFAFAF"/>
          </a:solidFill>
          <a:ln w="12700">
            <a:solidFill>
              <a:schemeClr val="tx1"/>
            </a:solidFill>
            <a:round/>
            <a:headEnd/>
            <a:tailEnd/>
          </a:ln>
          <a:effectLst/>
        </p:spPr>
        <p:txBody>
          <a:bodyPr/>
          <a:lstStyle/>
          <a:p>
            <a:pPr marL="342900" indent="-342900" algn="ctr">
              <a:buClr>
                <a:schemeClr val="accent1"/>
              </a:buClr>
              <a:buFont typeface="Wingdings" pitchFamily="2" charset="2"/>
              <a:buNone/>
            </a:pPr>
            <a:endParaRPr lang="en-US" sz="3200" dirty="0"/>
          </a:p>
          <a:p>
            <a:pPr marL="342900" indent="-342900" algn="ctr">
              <a:buClr>
                <a:schemeClr val="accent1"/>
              </a:buClr>
              <a:buFont typeface="Wingdings" pitchFamily="2" charset="2"/>
              <a:buNone/>
            </a:pPr>
            <a:r>
              <a:rPr lang="en-US" sz="2000" dirty="0"/>
              <a:t>Physical</a:t>
            </a:r>
          </a:p>
          <a:p>
            <a:pPr marL="342900" indent="-342900" algn="ctr">
              <a:buClr>
                <a:schemeClr val="accent1"/>
              </a:buClr>
              <a:buFont typeface="Wingdings" pitchFamily="2" charset="2"/>
              <a:buNone/>
            </a:pPr>
            <a:endParaRPr lang="en-US" sz="32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TotalTime>
  <Words>1579</Words>
  <Application>Microsoft Office PowerPoint</Application>
  <PresentationFormat>On-screen Show (4:3)</PresentationFormat>
  <Paragraphs>242</Paragraphs>
  <Slides>27</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9" baseType="lpstr">
      <vt:lpstr>Arial</vt:lpstr>
      <vt:lpstr>Arial Narrow</vt:lpstr>
      <vt:lpstr>Calibri</vt:lpstr>
      <vt:lpstr>Lucida Sans Unicode</vt:lpstr>
      <vt:lpstr>Symbol</vt:lpstr>
      <vt:lpstr>Verdana</vt:lpstr>
      <vt:lpstr>Wingdings</vt:lpstr>
      <vt:lpstr>Wingdings 2</vt:lpstr>
      <vt:lpstr>Wingdings 3</vt:lpstr>
      <vt:lpstr>Office Theme</vt:lpstr>
      <vt:lpstr>Custom Design</vt:lpstr>
      <vt:lpstr>Acrobat Document</vt:lpstr>
      <vt:lpstr>N.B  The PowerPoint presentations included in this programme are for guidance only and facilitators/educators have permission to use their own ensuring the content and  outcomes of the programme are met.</vt:lpstr>
      <vt:lpstr>    </vt:lpstr>
      <vt:lpstr>Objectives</vt:lpstr>
      <vt:lpstr>Plan of session</vt:lpstr>
      <vt:lpstr>PowerPoint Presentation</vt:lpstr>
      <vt:lpstr>What is an holistic assessment?</vt:lpstr>
      <vt:lpstr>Holistic assessment</vt:lpstr>
      <vt:lpstr>The whole person?</vt:lpstr>
      <vt:lpstr>An example is ‘total pain’</vt:lpstr>
      <vt:lpstr>PowerPoint Presentation</vt:lpstr>
      <vt:lpstr>PowerPoint Presentation</vt:lpstr>
      <vt:lpstr>Tools </vt:lpstr>
      <vt:lpstr>Assessment Tools</vt:lpstr>
      <vt:lpstr>Advance Care Planning</vt:lpstr>
      <vt:lpstr>What is Advance Care Planning</vt:lpstr>
      <vt:lpstr>Diagram to explain Advance Care Planning</vt:lpstr>
      <vt:lpstr>What to talk about?</vt:lpstr>
      <vt:lpstr>Meet Betty</vt:lpstr>
      <vt:lpstr>Documentation</vt:lpstr>
      <vt:lpstr>Preferred Priorities for Care (PPC)</vt:lpstr>
      <vt:lpstr>Who completes the PPC?</vt:lpstr>
      <vt:lpstr>Supporting resources</vt:lpstr>
      <vt:lpstr>The Mental Capacity Act (2005)</vt:lpstr>
      <vt:lpstr>Five core principles of the MCA</vt:lpstr>
      <vt:lpstr>Assessing capacity</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Life Care</dc:title>
  <dc:creator>Annamarie</dc:creator>
  <cp:lastModifiedBy>Lynne Partington</cp:lastModifiedBy>
  <cp:revision>143</cp:revision>
  <dcterms:created xsi:type="dcterms:W3CDTF">2011-10-30T21:43:54Z</dcterms:created>
  <dcterms:modified xsi:type="dcterms:W3CDTF">2022-03-10T19:35:26Z</dcterms:modified>
</cp:coreProperties>
</file>