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notesMasterIdLst>
    <p:notesMasterId r:id="rId23"/>
  </p:notesMasterIdLst>
  <p:handoutMasterIdLst>
    <p:handoutMasterId r:id="rId24"/>
  </p:handoutMasterIdLst>
  <p:sldIdLst>
    <p:sldId id="310" r:id="rId5"/>
    <p:sldId id="277" r:id="rId6"/>
    <p:sldId id="311" r:id="rId7"/>
    <p:sldId id="294" r:id="rId8"/>
    <p:sldId id="296" r:id="rId9"/>
    <p:sldId id="297" r:id="rId10"/>
    <p:sldId id="295" r:id="rId11"/>
    <p:sldId id="299" r:id="rId12"/>
    <p:sldId id="300" r:id="rId13"/>
    <p:sldId id="301" r:id="rId14"/>
    <p:sldId id="315" r:id="rId15"/>
    <p:sldId id="302" r:id="rId16"/>
    <p:sldId id="316" r:id="rId17"/>
    <p:sldId id="314" r:id="rId18"/>
    <p:sldId id="317" r:id="rId19"/>
    <p:sldId id="304" r:id="rId20"/>
    <p:sldId id="303" r:id="rId21"/>
    <p:sldId id="306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2948" autoAdjust="0"/>
  </p:normalViewPr>
  <p:slideViewPr>
    <p:cSldViewPr>
      <p:cViewPr varScale="1">
        <p:scale>
          <a:sx n="74" d="100"/>
          <a:sy n="74" d="100"/>
        </p:scale>
        <p:origin x="145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97F043C8-A669-4700-9FB7-9FFADAB6BF94}" type="datetimeFigureOut">
              <a:rPr lang="en-GB"/>
              <a:pPr>
                <a:defRPr/>
              </a:pPr>
              <a:t>10/03/2022</a:t>
            </a:fld>
            <a:endParaRPr lang="en-GB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6D14CFB1-7DE1-495B-A438-6223CCED7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088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A125CC4-6C68-433C-89D5-13F053A1C3CD}" type="datetimeFigureOut">
              <a:rPr lang="en-US"/>
              <a:pPr>
                <a:defRPr/>
              </a:pPr>
              <a:t>3/10/2022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A47BAD76-34DE-41AC-986B-216F05536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59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7A3C-246E-4046-A243-4468B2A97A3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5303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3D894-AE36-4EA8-83D6-35D05C64A59D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 </a:t>
            </a:r>
            <a:r>
              <a:rPr lang="en-GB" dirty="0"/>
              <a:t>the model and </a:t>
            </a:r>
            <a:r>
              <a:rPr lang="en-GB" dirty="0" smtClean="0"/>
              <a:t>purpose</a:t>
            </a:r>
          </a:p>
          <a:p>
            <a:endParaRPr lang="en-GB" dirty="0" smtClean="0"/>
          </a:p>
          <a:p>
            <a:r>
              <a:rPr lang="en-GB" dirty="0" smtClean="0"/>
              <a:t>Advancing Disease; Change of residence, requiring more assistance, new diagnosis, depression, increased hospital admissions, weight loss, symptoms</a:t>
            </a:r>
          </a:p>
          <a:p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Increasing Decline;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decreased appetite, withdrawn, increasing weakness and fragility, not strong enough to attend outpatients, decreased mobility, sleeping more  often, increased interventions required, gaunt, lack of  concentration, fatigue, weight loss.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Last Days of Life;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bedbound, inability to take food  and drink, unable to take oral medication, drowsy, semi conscious/unconscious, peripherally cyanosed, mottled, full assistance with all care, profound weakness, reduced cognition, difficulty swallowing, changes to breathing, irregular pulse, hallucinations, disorientation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4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7BAD76-34DE-41AC-986B-216F055364C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4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0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404813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836613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0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404813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ject 3"/>
          <p:cNvPicPr>
            <a:picLocks noChangeArrowheads="1"/>
          </p:cNvPicPr>
          <p:nvPr userDrawn="1"/>
        </p:nvPicPr>
        <p:blipFill>
          <a:blip r:embed="rId2" cstate="print"/>
          <a:srcRect t="-496" b="-793"/>
          <a:stretch>
            <a:fillRect/>
          </a:stretch>
        </p:blipFill>
        <p:spPr bwMode="auto">
          <a:xfrm>
            <a:off x="0" y="836613"/>
            <a:ext cx="1304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566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2ADF1-538C-4F43-956A-49F02B579197}" type="datetime1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51DBF4-C3CA-4255-B77A-E6CE8A5FA6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96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165850"/>
            <a:ext cx="110013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6" r:id="rId2"/>
    <p:sldLayoutId id="214748370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/>
          <a:lstStyle/>
          <a:p>
            <a:pPr algn="l"/>
            <a:r>
              <a:rPr lang="en-GB" sz="1800" dirty="0" smtClean="0"/>
              <a:t>N.B </a:t>
            </a:r>
            <a:br>
              <a:rPr lang="en-GB" sz="1800" dirty="0" smtClean="0"/>
            </a:br>
            <a:r>
              <a:rPr lang="en-GB" sz="1800" dirty="0" smtClean="0"/>
              <a:t>The PowerPoint presentations included in this programme are for guidance only and facilitators/educators have permission to use their own ensuring the content and  outcomes of the programme are met.</a:t>
            </a: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800" dirty="0" smtClean="0"/>
              <a:t>Disclaimer: It is the responsibility of the provider organisation and those delivering the programme to ensure educators/facilitators have the appropriate skills,  knowledge and competencies to deliver the programme and support the organisations undertaking the programme.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81925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260648"/>
            <a:ext cx="7560840" cy="768350"/>
          </a:xfrm>
        </p:spPr>
        <p:txBody>
          <a:bodyPr/>
          <a:lstStyle/>
          <a:p>
            <a:r>
              <a:rPr lang="en-GB" sz="3600" dirty="0">
                <a:solidFill>
                  <a:schemeClr val="tx2"/>
                </a:solidFill>
              </a:rPr>
              <a:t>Illness </a:t>
            </a:r>
            <a:r>
              <a:rPr lang="en-GB" sz="3600" dirty="0" smtClean="0">
                <a:solidFill>
                  <a:schemeClr val="tx2"/>
                </a:solidFill>
              </a:rPr>
              <a:t>trajectories and our residents</a:t>
            </a:r>
            <a:endParaRPr lang="en-GB" sz="3600" dirty="0">
              <a:solidFill>
                <a:schemeClr val="tx2"/>
              </a:solidFill>
            </a:endParaRPr>
          </a:p>
        </p:txBody>
      </p:sp>
      <p:pic>
        <p:nvPicPr>
          <p:cNvPr id="93189" name="Picture 5" descr="http://www.eguidelines.co.uk/eguidelinesmain/gip/media/images/thomas_fig1_jun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61456"/>
            <a:ext cx="864096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310100"/>
            <a:ext cx="74888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8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5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Arial" pitchFamily="34" charset="0"/>
                <a:cs typeface="Times New Roman" pitchFamily="18" charset="0"/>
              </a:rPr>
              <a:t>Supportive Care Record</a:t>
            </a:r>
            <a:endParaRPr kumimoji="0" lang="en-US" altLang="en-US" sz="36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39140"/>
              </p:ext>
            </p:extLst>
          </p:nvPr>
        </p:nvGraphicFramePr>
        <p:xfrm>
          <a:off x="251521" y="2060848"/>
          <a:ext cx="8640958" cy="38169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5157">
                  <a:extLst>
                    <a:ext uri="{9D8B030D-6E8A-4147-A177-3AD203B41FA5}">
                      <a16:colId xmlns:a16="http://schemas.microsoft.com/office/drawing/2014/main" val="3690308907"/>
                    </a:ext>
                  </a:extLst>
                </a:gridCol>
                <a:gridCol w="665157">
                  <a:extLst>
                    <a:ext uri="{9D8B030D-6E8A-4147-A177-3AD203B41FA5}">
                      <a16:colId xmlns:a16="http://schemas.microsoft.com/office/drawing/2014/main" val="185871999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4011835191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3393712289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101291210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870593492"/>
                    </a:ext>
                  </a:extLst>
                </a:gridCol>
                <a:gridCol w="663498">
                  <a:extLst>
                    <a:ext uri="{9D8B030D-6E8A-4147-A177-3AD203B41FA5}">
                      <a16:colId xmlns:a16="http://schemas.microsoft.com/office/drawing/2014/main" val="3621810844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2897283165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2435787415"/>
                    </a:ext>
                  </a:extLst>
                </a:gridCol>
                <a:gridCol w="665157">
                  <a:extLst>
                    <a:ext uri="{9D8B030D-6E8A-4147-A177-3AD203B41FA5}">
                      <a16:colId xmlns:a16="http://schemas.microsoft.com/office/drawing/2014/main" val="1687571241"/>
                    </a:ext>
                  </a:extLst>
                </a:gridCol>
                <a:gridCol w="665157">
                  <a:extLst>
                    <a:ext uri="{9D8B030D-6E8A-4147-A177-3AD203B41FA5}">
                      <a16:colId xmlns:a16="http://schemas.microsoft.com/office/drawing/2014/main" val="2968581415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867859664"/>
                    </a:ext>
                  </a:extLst>
                </a:gridCol>
                <a:gridCol w="664604">
                  <a:extLst>
                    <a:ext uri="{9D8B030D-6E8A-4147-A177-3AD203B41FA5}">
                      <a16:colId xmlns:a16="http://schemas.microsoft.com/office/drawing/2014/main" val="3744143386"/>
                    </a:ext>
                  </a:extLst>
                </a:gridCol>
              </a:tblGrid>
              <a:tr h="220116">
                <a:tc rowSpan="2">
                  <a:txBody>
                    <a:bodyPr/>
                    <a:lstStyle/>
                    <a:p>
                      <a:pPr marL="57150" marR="4635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ss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bas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1920" marR="111125" algn="ctr">
                        <a:lnSpc>
                          <a:spcPts val="1015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rth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spc="2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-2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ode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046480">
                        <a:lnSpc>
                          <a:spcPts val="2045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E</a:t>
                      </a:r>
                      <a:r>
                        <a:rPr lang="en-US" sz="15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 </a:t>
                      </a:r>
                      <a:r>
                        <a:rPr lang="en-US" sz="15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5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fe </a:t>
                      </a:r>
                      <a:r>
                        <a:rPr lang="en-US" sz="15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5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P</a:t>
                      </a:r>
                      <a:r>
                        <a:rPr lang="en-US" sz="15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519430">
                        <a:lnSpc>
                          <a:spcPts val="2045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5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5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C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5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Pl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15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en-US" sz="15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5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461326"/>
                  </a:ext>
                </a:extLst>
              </a:tr>
              <a:tr h="226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57150" algn="ctr">
                        <a:lnSpc>
                          <a:spcPts val="103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7150" algn="ctr">
                        <a:lnSpc>
                          <a:spcPts val="103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-1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Incurable life limiting condition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7150" algn="ctr">
                        <a:lnSpc>
                          <a:spcPts val="103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-1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7150" algn="ctr">
                        <a:lnSpc>
                          <a:spcPts val="103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-1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Stable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8285" marR="237490" algn="ctr">
                        <a:lnSpc>
                          <a:spcPts val="298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9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6200" marR="64135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700" b="1" spc="-1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Gradual decline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8285" marR="239395" algn="ctr">
                        <a:lnSpc>
                          <a:spcPts val="298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9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2550" marR="7239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Rapid d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700" b="1" spc="-1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8920" marR="237490" algn="ctr">
                        <a:lnSpc>
                          <a:spcPts val="298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5410" marR="952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700" b="1" spc="1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700" b="1" spc="-4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 of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700" b="1" spc="5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8285" marR="239395" algn="ctr">
                        <a:lnSpc>
                          <a:spcPts val="298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8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3680" marR="2222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Care after </a:t>
                      </a:r>
                      <a:r>
                        <a:rPr lang="en-US" sz="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death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8285" marR="237490" algn="ctr">
                        <a:lnSpc>
                          <a:spcPts val="298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8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805" marR="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Bereave-</a:t>
                      </a:r>
                      <a:r>
                        <a:rPr lang="en-US" sz="7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ment</a:t>
                      </a:r>
                      <a:r>
                        <a:rPr lang="en-US" sz="7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follow up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7BD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8265" marR="76835" indent="-127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ple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cli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7790" marR="87630" indent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en-US" sz="7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– r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cha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7790" marR="86360" indent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– r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cha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7790" marR="88265" indent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– r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cha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2550" marR="71120" indent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– r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cha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39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916060"/>
                  </a:ext>
                </a:extLst>
              </a:tr>
              <a:tr h="576514">
                <a:tc>
                  <a:txBody>
                    <a:bodyPr/>
                    <a:lstStyle/>
                    <a:p>
                      <a:pPr marL="88265" marR="78105" algn="ctr">
                        <a:lnSpc>
                          <a:spcPct val="115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700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5105" marR="191770" algn="ctr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700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828388"/>
                  </a:ext>
                </a:extLst>
              </a:tr>
              <a:tr h="341443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spc="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For example: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Jack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700" i="1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8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 marR="76200" algn="ctr">
                        <a:lnSpc>
                          <a:spcPts val="1015"/>
                        </a:lnSpc>
                        <a:spcAft>
                          <a:spcPts val="0"/>
                        </a:spcAft>
                      </a:pPr>
                      <a:r>
                        <a:rPr lang="en-US" sz="7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</a:t>
                      </a:r>
                      <a:r>
                        <a:rPr lang="en-US" sz="700" i="1" spc="-1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ho</a:t>
                      </a:r>
                      <a:r>
                        <a:rPr lang="en-US" sz="700" i="1" spc="-1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3355" marR="159385" algn="ctr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en-US" sz="700" i="1" spc="-1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</a:t>
                      </a:r>
                      <a:r>
                        <a:rPr lang="en-US" sz="7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7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en-US" sz="700" i="1" spc="-1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01/12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621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cl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3190" algn="ctr">
                        <a:lnSpc>
                          <a:spcPts val="1015"/>
                        </a:lnSpc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5725" marR="74930" indent="1270" algn="ctr">
                        <a:lnSpc>
                          <a:spcPts val="103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PPC Care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ho</a:t>
                      </a:r>
                      <a:r>
                        <a:rPr lang="en-US" sz="700" i="1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Care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ho</a:t>
                      </a:r>
                      <a:r>
                        <a:rPr lang="en-US" sz="700" i="1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Care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ho</a:t>
                      </a:r>
                      <a:r>
                        <a:rPr lang="en-US" sz="700" i="1" spc="-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9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J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700" i="1" spc="5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700" i="1" spc="-1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700" i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567932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771150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588741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390403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979804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181014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710224"/>
                  </a:ext>
                </a:extLst>
              </a:tr>
              <a:tr h="331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13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15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ld-ma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841195"/>
            <a:ext cx="2018448" cy="13497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34561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/>
                </a:solidFill>
              </a:rPr>
              <a:t>Using the Supportive Care Record</a:t>
            </a:r>
          </a:p>
          <a:p>
            <a:pPr algn="ctr"/>
            <a:endParaRPr lang="en-GB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endParaRPr lang="en-GB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endParaRPr lang="en-GB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Let’s have a go using case studies</a:t>
            </a:r>
          </a:p>
        </p:txBody>
      </p:sp>
      <p:pic>
        <p:nvPicPr>
          <p:cNvPr id="26626" name="Picture 2" descr="http://x18.xanga.com/c1cf8530d3435273918128/m2183855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2051" y="4847405"/>
            <a:ext cx="2031901" cy="13178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5879" y="5733256"/>
            <a:ext cx="8002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JOAN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084168" y="5762229"/>
            <a:ext cx="10438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DEREK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9"/>
          <p:cNvSpPr>
            <a:spLocks noChangeArrowheads="1"/>
          </p:cNvSpPr>
          <p:nvPr/>
        </p:nvSpPr>
        <p:spPr bwMode="auto">
          <a:xfrm>
            <a:off x="1009848" y="1393726"/>
            <a:ext cx="1363662" cy="31115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1750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Stable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ounded Rectangle 42"/>
          <p:cNvSpPr>
            <a:spLocks noChangeArrowheads="1"/>
          </p:cNvSpPr>
          <p:nvPr/>
        </p:nvSpPr>
        <p:spPr bwMode="auto">
          <a:xfrm>
            <a:off x="395536" y="1772816"/>
            <a:ext cx="2520279" cy="496855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GB" altLang="en-US" sz="115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Person diagnosed with life-limiting condition; treatable symptoms, but incurable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Supportive care to help prevent or manage adverse effects of disease and/or treatment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Offer ACP discussion to put PCSP in place; consider how soon/how likely capacity may be lost; </a:t>
            </a:r>
            <a:r>
              <a:rPr kumimoji="0" lang="en-GB" altLang="en-US" sz="115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may</a:t>
            </a:r>
            <a:r>
              <a:rPr kumimoji="0" lang="en-GB" altLang="en-US" sz="115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GB" altLang="en-US" sz="115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include</a:t>
            </a:r>
            <a:r>
              <a:rPr kumimoji="0" lang="en-GB" altLang="en-US" sz="115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GB" altLang="en-US" sz="115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CPR discussion</a:t>
            </a:r>
            <a:endParaRPr kumimoji="0" lang="en-GB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Record EPACCS / equivalent, with consent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Benefits review for person and carers: e.g. grants, prescription exemption, Blue Badge scheme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any possible crises; agree anticipatory clinical plan with the person / those  important to them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Monitor and support; consider timely referral to other specialist services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ICD discussion about possible future deactivation, if applicable</a:t>
            </a:r>
            <a:endParaRPr kumimoji="0" lang="en-GB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11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11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Early Identification guides: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Primary care– </a:t>
            </a:r>
            <a:r>
              <a:rPr kumimoji="0" lang="en-GB" altLang="en-US" sz="115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EARLY</a:t>
            </a:r>
            <a:endParaRPr kumimoji="0" lang="en-GB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Care Homes—</a:t>
            </a:r>
            <a:r>
              <a:rPr kumimoji="0" lang="en-GB" altLang="en-US" sz="115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Six Steps</a:t>
            </a: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/ </a:t>
            </a:r>
            <a:r>
              <a:rPr kumimoji="0" lang="en-GB" altLang="en-US" sz="115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Shadow</a:t>
            </a:r>
            <a:endParaRPr kumimoji="0" lang="en-GB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5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NEWS2</a:t>
            </a: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GB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ounded Rectangle 29"/>
          <p:cNvSpPr>
            <a:spLocks noChangeArrowheads="1"/>
          </p:cNvSpPr>
          <p:nvPr/>
        </p:nvSpPr>
        <p:spPr bwMode="auto">
          <a:xfrm>
            <a:off x="3634964" y="1412776"/>
            <a:ext cx="1601787" cy="2921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31750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Gradual Decline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unded Rectangle 42"/>
          <p:cNvSpPr>
            <a:spLocks noChangeArrowheads="1"/>
          </p:cNvSpPr>
          <p:nvPr/>
        </p:nvSpPr>
        <p:spPr bwMode="auto">
          <a:xfrm>
            <a:off x="2987824" y="1766760"/>
            <a:ext cx="2952328" cy="4974608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GB" altLang="en-US" sz="115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Person identified as deteriorating despite optimal therapeutic management of underlying medical condition(s)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Exclude reversible causes of   deterioration; investigate and treat as appropriate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Include on primary care supportive/ palliative care register; review regularly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District Nurse referral for assessment of care needs (if at home)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if the care is still in line with  PCSP, or offer an ACP discussion </a:t>
            </a: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put PCSP in place; may include TEPs and CPR  discussion</a:t>
            </a:r>
            <a:endParaRPr kumimoji="0" lang="en-US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Record </a:t>
            </a:r>
            <a:r>
              <a:rPr kumimoji="0" lang="en-US" altLang="en-US" sz="11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EPaCCS</a:t>
            </a: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 equivalent, with consent (</a:t>
            </a:r>
            <a:r>
              <a:rPr kumimoji="0" lang="en-US" altLang="en-US" sz="115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Data Protection)</a:t>
            </a:r>
            <a:endParaRPr kumimoji="0" lang="en-US" altLang="en-US" sz="11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Share important clinical and  social information with all health and social care professionals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Benefits review for person and </a:t>
            </a:r>
            <a:r>
              <a:rPr kumimoji="0" lang="en-US" altLang="en-US" sz="11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carers</a:t>
            </a: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e.g. DS1500, attendance allowance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Early identification of symptoms and   holistic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referral to other services based on needs assessment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Continuing Health Care Funding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GB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ICD discussion, if applicable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ounded Rectangle 43"/>
          <p:cNvSpPr>
            <a:spLocks noChangeArrowheads="1"/>
          </p:cNvSpPr>
          <p:nvPr/>
        </p:nvSpPr>
        <p:spPr bwMode="auto">
          <a:xfrm>
            <a:off x="6012162" y="1766760"/>
            <a:ext cx="3024334" cy="4974608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US" altLang="en-US" sz="1150" b="1" i="0" u="none" strike="noStrike" cap="none" normalizeH="0" baseline="0" dirty="0" smtClean="0">
                <a:ln>
                  <a:noFill/>
                </a:ln>
                <a:solidFill>
                  <a:srgbClr val="806000"/>
                </a:solidFill>
                <a:effectLst/>
                <a:latin typeface="Arial" panose="020B0604020202020204" pitchFamily="34" charset="0"/>
              </a:rPr>
              <a:t>Person identified as in rapid decline    despite optimal therapeutic management of underlying medical condition(s)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Exclude reversible causes of deterioration; investigate and treat as appropriate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Review - supportive/palliative care  meeting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Discuss</a:t>
            </a: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prescribe anticipatory    medication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District Nurse referral for assessment of care needs (if at home)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Enable rapid discharge to PPC/PPD (if in hospital)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Monitor frequently, consider any possible crises; ensure people have contact details of who to call in time of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Review, or offer, ACP discussion to put PCSP in place; record </a:t>
            </a:r>
            <a:r>
              <a:rPr kumimoji="0" lang="en-US" altLang="en-US" sz="11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EPaCCS</a:t>
            </a: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      equivalent with consent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Continuing Health Care funding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Consider DS1500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Assessment of equipment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ICD discussion/deactivation, if applicable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CPR considered/discussed; document      conversation and decision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Share information with OOH/NWAS,        include CPR status and ACP; update </a:t>
            </a:r>
            <a:r>
              <a:rPr kumimoji="0" lang="en-US" altLang="en-US" sz="11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EPaCCS</a:t>
            </a: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1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Refer to other specialist services as needed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125163"/>
            <a:ext cx="67123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North West Model for Life Limiting </a:t>
            </a:r>
            <a:r>
              <a:rPr lang="en-GB" sz="2400" dirty="0" smtClean="0">
                <a:solidFill>
                  <a:srgbClr val="002060"/>
                </a:solidFill>
              </a:rPr>
              <a:t>Conditions good practice guide for stable, </a:t>
            </a:r>
          </a:p>
          <a:p>
            <a:pPr algn="ctr"/>
            <a:r>
              <a:rPr lang="en-GB" sz="2400" dirty="0" smtClean="0">
                <a:solidFill>
                  <a:srgbClr val="002060"/>
                </a:solidFill>
              </a:rPr>
              <a:t>gradual decline and rapid decline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Rounded Rectangle 38"/>
          <p:cNvSpPr>
            <a:spLocks noChangeArrowheads="1"/>
          </p:cNvSpPr>
          <p:nvPr/>
        </p:nvSpPr>
        <p:spPr bwMode="auto">
          <a:xfrm>
            <a:off x="6586624" y="1393726"/>
            <a:ext cx="1803400" cy="304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1750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Rapid decline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79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43"/>
          <p:cNvSpPr>
            <a:spLocks noChangeArrowheads="1"/>
          </p:cNvSpPr>
          <p:nvPr/>
        </p:nvSpPr>
        <p:spPr bwMode="auto">
          <a:xfrm>
            <a:off x="1115616" y="1700808"/>
            <a:ext cx="3600400" cy="5040560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MDT agree person is in the last days of life—</a:t>
            </a:r>
            <a:r>
              <a:rPr kumimoji="0" lang="en-US" altLang="en-US" sz="1200" b="1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NICE guidance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Exclude reversible causes of deterioration; investigate and treat as appropriate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Agree individual plan of care for the dying person, supported by local documentation, coordinated and delivered with compassion; review regularly 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Priorities for care of the dying person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/ 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One Chance to Get it Right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Anticipatory medication prescribed and authorized for use by MDT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Monitor frequently, consider any possible crises; ensure people have contact details of who to call in time of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Implement care of the dying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nursing interventions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ICD discussion and deactivation if not previously initiated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Community patients: share information about 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expected death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with OOH/NWAS, include CPR status and ACP; update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EPaCCS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Sensitive communication with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carers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/family, including what to expect when someone is dying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Respect and support cultural/religious faith customs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le 43"/>
          <p:cNvSpPr>
            <a:spLocks noChangeArrowheads="1"/>
          </p:cNvSpPr>
          <p:nvPr/>
        </p:nvSpPr>
        <p:spPr bwMode="auto">
          <a:xfrm>
            <a:off x="5220072" y="1680170"/>
            <a:ext cx="3744416" cy="5061198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Arial" panose="020B0604020202020204" pitchFamily="34" charset="0"/>
              </a:rPr>
              <a:t>Verification of death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 Medical Certification of death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Respect and support cultural/religious faith   customs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Post death reporting: Notifiable diseases,      Significant Event Analysis, Coroner referral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Family,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carers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those important to the person  offered practical and emotional support (signpost to bereavement services)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What to do after a death:       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https://www.gov.uk/when-someone-dies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Update supportive/palliative care record and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EPaCCS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with date and place of death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Inform all relevant agencies: CCG, GP, social care, ambulance service, OOH, Specialist Palliative Care Team, Allied Health Professionals, equipment store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à"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Timely debrief and identify if staff support required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ounded Rectangle 38"/>
          <p:cNvSpPr>
            <a:spLocks noChangeArrowheads="1"/>
          </p:cNvSpPr>
          <p:nvPr/>
        </p:nvSpPr>
        <p:spPr bwMode="auto">
          <a:xfrm>
            <a:off x="2195736" y="1327400"/>
            <a:ext cx="14478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1750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Last Days of Life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ounded Rectangle 38"/>
          <p:cNvSpPr>
            <a:spLocks noChangeArrowheads="1"/>
          </p:cNvSpPr>
          <p:nvPr/>
        </p:nvSpPr>
        <p:spPr bwMode="auto">
          <a:xfrm>
            <a:off x="6403305" y="1269745"/>
            <a:ext cx="1377950" cy="307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00CC"/>
              </a:gs>
              <a:gs pos="34999">
                <a:srgbClr val="9651DC"/>
              </a:gs>
              <a:gs pos="53999">
                <a:srgbClr val="C7A2EC"/>
              </a:gs>
              <a:gs pos="98999">
                <a:srgbClr val="E1CCF5"/>
              </a:gs>
              <a:gs pos="100000">
                <a:srgbClr val="E1CCF5"/>
              </a:gs>
            </a:gsLst>
            <a:lin ang="0" scaled="1"/>
          </a:gradFill>
          <a:ln w="31750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Care After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125163"/>
            <a:ext cx="67123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North West Model for Life Limiting </a:t>
            </a:r>
            <a:r>
              <a:rPr lang="en-GB" sz="2400" dirty="0" smtClean="0">
                <a:solidFill>
                  <a:srgbClr val="002060"/>
                </a:solidFill>
              </a:rPr>
              <a:t>Conditions </a:t>
            </a:r>
            <a:r>
              <a:rPr lang="en-GB" sz="2400" dirty="0">
                <a:solidFill>
                  <a:srgbClr val="002060"/>
                </a:solidFill>
              </a:rPr>
              <a:t>good practice guide </a:t>
            </a:r>
            <a:r>
              <a:rPr lang="en-GB" sz="2400">
                <a:solidFill>
                  <a:srgbClr val="002060"/>
                </a:solidFill>
              </a:rPr>
              <a:t>for </a:t>
            </a:r>
            <a:r>
              <a:rPr lang="en-GB" sz="2400" smtClean="0">
                <a:solidFill>
                  <a:srgbClr val="002060"/>
                </a:solidFill>
              </a:rPr>
              <a:t>the last </a:t>
            </a:r>
            <a:r>
              <a:rPr lang="en-GB" sz="2400" dirty="0" smtClean="0">
                <a:solidFill>
                  <a:srgbClr val="002060"/>
                </a:solidFill>
              </a:rPr>
              <a:t>days of life and care after death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2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404664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 smtClean="0">
                <a:solidFill>
                  <a:srgbClr val="1F497D"/>
                </a:solidFill>
              </a:rPr>
              <a:t>End of Life Care Review Sheet</a:t>
            </a:r>
            <a:endParaRPr lang="en-GB" sz="3200" dirty="0">
              <a:solidFill>
                <a:srgbClr val="1F497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5"/>
            <a:ext cx="8801522" cy="53732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6597352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NB This is an abbreviated version of the full document – see website for full version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02229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ld-ma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5135880"/>
            <a:ext cx="2031901" cy="13267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92696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/>
                </a:solidFill>
              </a:rPr>
              <a:t>Foretelling... </a:t>
            </a:r>
          </a:p>
          <a:p>
            <a:pPr algn="ctr"/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(Discussing end of life wishes)</a:t>
            </a:r>
          </a:p>
          <a:p>
            <a:pPr algn="ctr"/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sz="3600" dirty="0" smtClean="0"/>
          </a:p>
          <a:p>
            <a:pPr algn="ctr"/>
            <a:endParaRPr lang="en-GB" sz="3600" dirty="0" smtClean="0"/>
          </a:p>
        </p:txBody>
      </p:sp>
      <p:pic>
        <p:nvPicPr>
          <p:cNvPr id="3" name="Picture 2" descr="http://x18.xanga.com/c1cf8530d3435273918128/m2183855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135880"/>
            <a:ext cx="2031901" cy="13178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75656" y="6021288"/>
            <a:ext cx="8002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JOAN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6021288"/>
            <a:ext cx="10438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DEREK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314096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When would it be appropriate to open discussions about end of life issues?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4437112"/>
            <a:ext cx="712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can we initiate such discussions?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2204864"/>
            <a:ext cx="712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Do you facilitate ACP discussions?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628800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 </a:t>
            </a:r>
            <a:r>
              <a:rPr lang="en-GB" sz="2800" dirty="0" smtClean="0"/>
              <a:t>Recognised ‘system’ in the home, so EVERYONE knows where/how wishes are documented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  </a:t>
            </a:r>
            <a:r>
              <a:rPr lang="en-GB" sz="2800" i="1" dirty="0" smtClean="0"/>
              <a:t>Good teamwork (</a:t>
            </a:r>
            <a:r>
              <a:rPr lang="en-GB" sz="2800" i="1" dirty="0" err="1" smtClean="0"/>
              <a:t>esp</a:t>
            </a:r>
            <a:r>
              <a:rPr lang="en-GB" sz="2800" i="1" dirty="0" smtClean="0"/>
              <a:t> with DNs, GPs, Macmillan Nurses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  Consider use of existing format, ie, Preferred </a:t>
            </a:r>
            <a:r>
              <a:rPr lang="en-GB" sz="2800" smtClean="0"/>
              <a:t>Priorities for Care </a:t>
            </a:r>
            <a:r>
              <a:rPr lang="en-GB" sz="2800" dirty="0" smtClean="0"/>
              <a:t>(PPC) or Best Interests (at End of Life)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  </a:t>
            </a:r>
            <a:r>
              <a:rPr lang="en-GB" sz="2800" i="1" dirty="0" smtClean="0"/>
              <a:t>Promote an ‘open’ attitude to holding discussions with residents and families</a:t>
            </a:r>
          </a:p>
        </p:txBody>
      </p:sp>
      <p:sp>
        <p:nvSpPr>
          <p:cNvPr id="3" name="Rectangle 2" descr="Large confetti"/>
          <p:cNvSpPr txBox="1">
            <a:spLocks noChangeArrowheads="1"/>
          </p:cNvSpPr>
          <p:nvPr/>
        </p:nvSpPr>
        <p:spPr bwMode="auto">
          <a:xfrm>
            <a:off x="1259632" y="284163"/>
            <a:ext cx="752559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 dirty="0">
                <a:solidFill>
                  <a:schemeClr val="tx2"/>
                </a:solidFill>
              </a:rPr>
              <a:t>Recognising when to start/ undertake ACP discussions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86409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2"/>
                </a:solidFill>
              </a:rPr>
              <a:t>To conclude...</a:t>
            </a:r>
          </a:p>
          <a:p>
            <a:pPr>
              <a:buFont typeface="Arial" pitchFamily="34" charset="0"/>
              <a:buChar char="•"/>
            </a:pPr>
            <a:endParaRPr lang="en-GB" sz="3600" dirty="0" smtClean="0"/>
          </a:p>
          <a:p>
            <a:pPr algn="ctr"/>
            <a:r>
              <a:rPr lang="en-GB" sz="3600" dirty="0" smtClean="0"/>
              <a:t>  </a:t>
            </a:r>
            <a:r>
              <a:rPr lang="en-GB" sz="3600" dirty="0" smtClean="0">
                <a:solidFill>
                  <a:srgbClr val="FF0000"/>
                </a:solidFill>
              </a:rPr>
              <a:t>Any questions???</a:t>
            </a:r>
          </a:p>
          <a:p>
            <a:pPr>
              <a:buFont typeface="Arial" pitchFamily="34" charset="0"/>
              <a:buChar char="•"/>
            </a:pPr>
            <a:endParaRPr lang="en-GB" sz="3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Mapping today’s session to the portfolio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/>
              <a:t>Next time – ‘To do’ list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Evaluation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4294967295"/>
          </p:nvPr>
        </p:nvSpPr>
        <p:spPr>
          <a:xfrm>
            <a:off x="1079500" y="4500563"/>
            <a:ext cx="8064500" cy="1752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en-GB" dirty="0" smtClean="0">
              <a:latin typeface="Arial Narrow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GB" sz="2400" dirty="0" smtClean="0">
              <a:solidFill>
                <a:srgbClr val="898989"/>
              </a:solidFill>
              <a:latin typeface="Arial Narrow" pitchFamily="34" charset="0"/>
            </a:endParaRPr>
          </a:p>
        </p:txBody>
      </p:sp>
      <p:grpSp>
        <p:nvGrpSpPr>
          <p:cNvPr id="5123" name="Group 8"/>
          <p:cNvGrpSpPr>
            <a:grpSpLocks/>
          </p:cNvGrpSpPr>
          <p:nvPr/>
        </p:nvGrpSpPr>
        <p:grpSpPr bwMode="auto">
          <a:xfrm>
            <a:off x="1187450" y="1052513"/>
            <a:ext cx="7716838" cy="4090987"/>
            <a:chOff x="1187450" y="1052513"/>
            <a:chExt cx="7716838" cy="3528615"/>
          </a:xfrm>
        </p:grpSpPr>
        <p:pic>
          <p:nvPicPr>
            <p:cNvPr id="5124" name="Picture 12" descr="Picture1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7450" y="1052513"/>
              <a:ext cx="7716838" cy="3313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5" name="Subtitle 2"/>
            <p:cNvSpPr txBox="1">
              <a:spLocks/>
            </p:cNvSpPr>
            <p:nvPr/>
          </p:nvSpPr>
          <p:spPr bwMode="auto">
            <a:xfrm>
              <a:off x="1403648" y="3429000"/>
              <a:ext cx="6336704" cy="1152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GB" sz="2800" dirty="0">
                  <a:latin typeface="Arial Narrow" pitchFamily="34" charset="0"/>
                </a:rPr>
                <a:t>The North West End of Life Care Programme for Care </a:t>
              </a:r>
              <a:r>
                <a:rPr lang="en-GB" sz="2800" dirty="0" smtClean="0">
                  <a:latin typeface="Arial Narrow" pitchFamily="34" charset="0"/>
                </a:rPr>
                <a:t>Homes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Font typeface="Arial" charset="0"/>
                <a:buNone/>
              </a:pPr>
              <a:endParaRPr lang="en-GB" sz="2800" dirty="0" smtClean="0">
                <a:latin typeface="Arial Narrow" pitchFamily="34" charset="0"/>
              </a:endParaRP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GB" sz="2800" dirty="0" smtClean="0">
                  <a:solidFill>
                    <a:schemeClr val="accent1"/>
                  </a:solidFill>
                  <a:latin typeface="Arial Narrow" pitchFamily="34" charset="0"/>
                </a:rPr>
                <a:t>Step 1 workshop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259632" y="274638"/>
            <a:ext cx="6969968" cy="1143000"/>
          </a:xfrm>
        </p:spPr>
        <p:txBody>
          <a:bodyPr/>
          <a:lstStyle/>
          <a:p>
            <a:r>
              <a:rPr lang="en-GB" sz="3600" dirty="0" smtClean="0">
                <a:solidFill>
                  <a:schemeClr val="tx2"/>
                </a:solidFill>
                <a:latin typeface="+mn-lt"/>
              </a:rPr>
              <a:t>Objectives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557338"/>
            <a:ext cx="7920880" cy="5026025"/>
          </a:xfrm>
        </p:spPr>
        <p:txBody>
          <a:bodyPr/>
          <a:lstStyle/>
          <a:p>
            <a:pPr algn="just"/>
            <a:r>
              <a:rPr lang="en-GB" sz="2800" dirty="0"/>
              <a:t>The care home will have an end of life care statement if they do not already have a statement/policy or guideline in place</a:t>
            </a:r>
          </a:p>
          <a:p>
            <a:pPr algn="just"/>
            <a:r>
              <a:rPr lang="en-GB" sz="2800" dirty="0"/>
              <a:t>Be able to identify how the North West Model for Life Limiting </a:t>
            </a:r>
            <a:r>
              <a:rPr lang="en-GB" sz="2800" dirty="0" smtClean="0"/>
              <a:t>Conditions supports </a:t>
            </a:r>
            <a:r>
              <a:rPr lang="en-GB" sz="2800" dirty="0"/>
              <a:t>a Supportive Care Record leading to the recognition of residents who may be in the final year of life</a:t>
            </a:r>
          </a:p>
          <a:p>
            <a:pPr algn="just"/>
            <a:r>
              <a:rPr lang="en-GB" sz="2800" dirty="0"/>
              <a:t>Be able to identify </a:t>
            </a:r>
            <a:r>
              <a:rPr lang="en-GB" sz="2800" b="1" dirty="0"/>
              <a:t>when</a:t>
            </a:r>
            <a:r>
              <a:rPr lang="en-GB" sz="2800" dirty="0"/>
              <a:t> to undertake Advance Care Planning discussions </a:t>
            </a:r>
          </a:p>
        </p:txBody>
      </p:sp>
    </p:spTree>
    <p:extLst>
      <p:ext uri="{BB962C8B-B14F-4D97-AF65-F5344CB8AC3E}">
        <p14:creationId xmlns:p14="http://schemas.microsoft.com/office/powerpoint/2010/main" val="41050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331640" y="274638"/>
            <a:ext cx="6897960" cy="1143000"/>
          </a:xfrm>
        </p:spPr>
        <p:txBody>
          <a:bodyPr/>
          <a:lstStyle/>
          <a:p>
            <a:r>
              <a:rPr lang="en-GB" sz="3600" dirty="0" smtClean="0">
                <a:solidFill>
                  <a:schemeClr val="tx2"/>
                </a:solidFill>
                <a:latin typeface="+mn-lt"/>
              </a:rPr>
              <a:t>Plan of session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825500" y="1557338"/>
            <a:ext cx="8066980" cy="5026025"/>
          </a:xfrm>
        </p:spPr>
        <p:txBody>
          <a:bodyPr/>
          <a:lstStyle/>
          <a:p>
            <a:r>
              <a:rPr lang="en-GB" sz="2400" dirty="0" smtClean="0">
                <a:latin typeface="+mn-lt"/>
              </a:rPr>
              <a:t>Welcome and introductions</a:t>
            </a:r>
          </a:p>
          <a:p>
            <a:r>
              <a:rPr lang="en-GB" sz="2400" dirty="0" smtClean="0">
                <a:latin typeface="+mn-lt"/>
              </a:rPr>
              <a:t>Developing a care home end of life care statement</a:t>
            </a:r>
          </a:p>
          <a:p>
            <a:r>
              <a:rPr lang="en-GB" sz="2400" dirty="0" smtClean="0">
                <a:latin typeface="+mn-lt"/>
              </a:rPr>
              <a:t>Introduction to the </a:t>
            </a:r>
            <a:r>
              <a:rPr lang="en-GB" sz="2400" dirty="0">
                <a:latin typeface="+mn-lt"/>
              </a:rPr>
              <a:t>North West Model for Life Limiting Conditions</a:t>
            </a:r>
          </a:p>
          <a:p>
            <a:r>
              <a:rPr lang="en-GB" sz="2400" dirty="0" smtClean="0">
                <a:latin typeface="+mn-lt"/>
              </a:rPr>
              <a:t>What systems need to be in place to identify residents in the last year of life?</a:t>
            </a:r>
          </a:p>
          <a:p>
            <a:r>
              <a:rPr lang="en-GB" sz="2400" dirty="0" smtClean="0">
                <a:latin typeface="+mn-lt"/>
              </a:rPr>
              <a:t>Starting a register</a:t>
            </a:r>
          </a:p>
          <a:p>
            <a:r>
              <a:rPr lang="en-GB" sz="2400" dirty="0" smtClean="0">
                <a:latin typeface="+mn-lt"/>
              </a:rPr>
              <a:t>Case studies and discussion</a:t>
            </a:r>
          </a:p>
          <a:p>
            <a:r>
              <a:rPr lang="en-GB" sz="2400" dirty="0" smtClean="0">
                <a:latin typeface="+mn-lt"/>
              </a:rPr>
              <a:t>Foretelling and Forewarning – when is it appropriate to open/hold discussions?</a:t>
            </a:r>
          </a:p>
          <a:p>
            <a:r>
              <a:rPr lang="en-GB" sz="2400" dirty="0" smtClean="0">
                <a:latin typeface="+mn-lt"/>
              </a:rPr>
              <a:t>Case studies and discussion</a:t>
            </a:r>
          </a:p>
          <a:p>
            <a:r>
              <a:rPr lang="en-GB" sz="2400" dirty="0" smtClean="0">
                <a:latin typeface="+mn-lt"/>
              </a:rPr>
              <a:t>Next time...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1655676" y="1052736"/>
            <a:ext cx="65527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tabLst>
                <a:tab pos="2419350" algn="l"/>
                <a:tab pos="4791075" algn="ctr"/>
              </a:tabLst>
            </a:pP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The North 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West Model for Life Limiting Conditions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932040" y="2348880"/>
            <a:ext cx="228600" cy="3387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444208" y="2348880"/>
            <a:ext cx="2286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795963" y="12684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348880"/>
            <a:ext cx="8640960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333375"/>
            <a:ext cx="7812360" cy="768350"/>
          </a:xfrm>
        </p:spPr>
        <p:txBody>
          <a:bodyPr/>
          <a:lstStyle/>
          <a:p>
            <a:r>
              <a:rPr lang="en-GB" sz="3600" dirty="0">
                <a:solidFill>
                  <a:schemeClr val="tx2"/>
                </a:solidFill>
              </a:rPr>
              <a:t>Prognostication or diagnosing dying???</a:t>
            </a:r>
          </a:p>
        </p:txBody>
      </p:sp>
      <p:sp>
        <p:nvSpPr>
          <p:cNvPr id="61443" name="Rectangle 1027"/>
          <p:cNvSpPr>
            <a:spLocks noGrp="1" noChangeArrowheads="1"/>
          </p:cNvSpPr>
          <p:nvPr>
            <p:ph sz="half" idx="4294967295"/>
          </p:nvPr>
        </p:nvSpPr>
        <p:spPr>
          <a:xfrm>
            <a:off x="179512" y="2743200"/>
            <a:ext cx="3960440" cy="3733800"/>
          </a:xfrm>
        </p:spPr>
        <p:txBody>
          <a:bodyPr/>
          <a:lstStyle/>
          <a:p>
            <a:r>
              <a:rPr lang="en-GB" sz="2400" dirty="0"/>
              <a:t>‘</a:t>
            </a:r>
            <a:r>
              <a:rPr lang="en-GB" sz="2400" dirty="0" smtClean="0"/>
              <a:t>Forecasting/Foreseeing’</a:t>
            </a:r>
            <a:endParaRPr lang="en-GB" sz="2400" dirty="0"/>
          </a:p>
          <a:p>
            <a:r>
              <a:rPr lang="en-GB" sz="2400" dirty="0"/>
              <a:t>Longer term</a:t>
            </a:r>
          </a:p>
          <a:p>
            <a:r>
              <a:rPr lang="en-GB" sz="2400" dirty="0"/>
              <a:t>Often refers to a 6-12 month period</a:t>
            </a:r>
          </a:p>
          <a:p>
            <a:r>
              <a:rPr lang="en-GB" sz="2400" dirty="0"/>
              <a:t>May link in with GSF and/or ACP</a:t>
            </a:r>
          </a:p>
        </p:txBody>
      </p:sp>
      <p:sp>
        <p:nvSpPr>
          <p:cNvPr id="61444" name="Rectangle 1028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743200"/>
            <a:ext cx="3859088" cy="3886200"/>
          </a:xfrm>
        </p:spPr>
        <p:txBody>
          <a:bodyPr/>
          <a:lstStyle/>
          <a:p>
            <a:r>
              <a:rPr lang="en-GB" sz="2400" dirty="0" smtClean="0"/>
              <a:t>Variable in individuals, but normally </a:t>
            </a:r>
            <a:r>
              <a:rPr lang="en-GB" sz="2400" dirty="0"/>
              <a:t>in relation to last few days - or week(s)? of </a:t>
            </a:r>
            <a:r>
              <a:rPr lang="en-GB" sz="2400" dirty="0" smtClean="0"/>
              <a:t>life</a:t>
            </a:r>
          </a:p>
          <a:p>
            <a:r>
              <a:rPr lang="en-GB" sz="2400" dirty="0" smtClean="0"/>
              <a:t>In </a:t>
            </a:r>
            <a:r>
              <a:rPr lang="en-GB" sz="2400" dirty="0"/>
              <a:t>line with </a:t>
            </a:r>
            <a:r>
              <a:rPr lang="en-GB" sz="2400" dirty="0" smtClean="0"/>
              <a:t>the commencement </a:t>
            </a:r>
            <a:r>
              <a:rPr lang="en-GB" sz="2400" dirty="0"/>
              <a:t>of </a:t>
            </a:r>
            <a:r>
              <a:rPr lang="en-GB" sz="2400" dirty="0" smtClean="0"/>
              <a:t>an individualised care plan</a:t>
            </a:r>
            <a:endParaRPr lang="en-GB" sz="2400" dirty="0"/>
          </a:p>
        </p:txBody>
      </p:sp>
      <p:sp>
        <p:nvSpPr>
          <p:cNvPr id="61445" name="Text Box 1029"/>
          <p:cNvSpPr txBox="1">
            <a:spLocks noChangeArrowheads="1"/>
          </p:cNvSpPr>
          <p:nvPr/>
        </p:nvSpPr>
        <p:spPr bwMode="auto">
          <a:xfrm>
            <a:off x="1371600" y="1793875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6" name="Rectangle 1030"/>
          <p:cNvSpPr>
            <a:spLocks noChangeArrowheads="1"/>
          </p:cNvSpPr>
          <p:nvPr/>
        </p:nvSpPr>
        <p:spPr bwMode="auto">
          <a:xfrm>
            <a:off x="762000" y="19812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u="sng" dirty="0">
                <a:latin typeface="Verdana" pitchFamily="34" charset="0"/>
              </a:rPr>
              <a:t>Prognostication </a:t>
            </a:r>
            <a:r>
              <a:rPr lang="en-GB" dirty="0">
                <a:latin typeface="Verdana" pitchFamily="34" charset="0"/>
              </a:rPr>
              <a:t>	</a:t>
            </a:r>
            <a:r>
              <a:rPr lang="en-GB" dirty="0" smtClean="0">
                <a:latin typeface="Verdana" pitchFamily="34" charset="0"/>
              </a:rPr>
              <a:t>		</a:t>
            </a:r>
            <a:r>
              <a:rPr lang="en-GB" u="sng" dirty="0" smtClean="0">
                <a:latin typeface="Verdana" pitchFamily="34" charset="0"/>
              </a:rPr>
              <a:t>Diagnosing dying</a:t>
            </a:r>
            <a:r>
              <a:rPr lang="en-GB" dirty="0" smtClean="0">
                <a:latin typeface="Verdana" pitchFamily="34" charset="0"/>
              </a:rPr>
              <a:t> </a:t>
            </a:r>
            <a:endParaRPr lang="en-GB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  <p:bldP spid="614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85" y="2636912"/>
            <a:ext cx="79432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+mj-lt"/>
              </a:rPr>
              <a:t>What do we need to do to identify </a:t>
            </a:r>
          </a:p>
          <a:p>
            <a:pPr algn="ctr"/>
            <a:r>
              <a:rPr lang="en-GB" sz="4000" dirty="0" smtClean="0">
                <a:solidFill>
                  <a:schemeClr val="tx2"/>
                </a:solidFill>
                <a:latin typeface="+mj-lt"/>
              </a:rPr>
              <a:t>residents in the last year of life?</a:t>
            </a:r>
            <a:endParaRPr lang="en-GB" sz="4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284163"/>
            <a:ext cx="7525593" cy="768350"/>
          </a:xfrm>
        </p:spPr>
        <p:txBody>
          <a:bodyPr/>
          <a:lstStyle/>
          <a:p>
            <a:r>
              <a:rPr lang="en-GB" sz="3600" dirty="0">
                <a:solidFill>
                  <a:schemeClr val="tx2"/>
                </a:solidFill>
              </a:rPr>
              <a:t>Why prognosticate?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762000" y="1905000"/>
            <a:ext cx="813048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u="sng" dirty="0"/>
              <a:t>THE</a:t>
            </a:r>
            <a:r>
              <a:rPr lang="en-GB" sz="2800" dirty="0"/>
              <a:t> question…“How long do I have to live?”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Help </a:t>
            </a:r>
            <a:r>
              <a:rPr lang="en-GB" sz="2800" dirty="0" smtClean="0"/>
              <a:t>residents, families </a:t>
            </a:r>
            <a:r>
              <a:rPr lang="en-GB" sz="2800" dirty="0"/>
              <a:t>and </a:t>
            </a:r>
            <a:r>
              <a:rPr lang="en-GB" sz="2800" dirty="0" smtClean="0"/>
              <a:t>professionals to </a:t>
            </a:r>
            <a:r>
              <a:rPr lang="en-GB" sz="2800" dirty="0"/>
              <a:t>make decisions about </a:t>
            </a:r>
            <a:r>
              <a:rPr lang="en-GB" sz="2800" dirty="0" smtClean="0"/>
              <a:t>the appropriateness </a:t>
            </a:r>
            <a:r>
              <a:rPr lang="en-GB" sz="2800" dirty="0"/>
              <a:t>of palliative treatments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Provide </a:t>
            </a:r>
            <a:r>
              <a:rPr lang="en-GB" sz="2800" dirty="0" smtClean="0"/>
              <a:t>residents and families with </a:t>
            </a:r>
            <a:r>
              <a:rPr lang="en-GB" sz="2800" dirty="0"/>
              <a:t>opportunity to think about where they wish to be cared for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Allow time for </a:t>
            </a:r>
            <a:r>
              <a:rPr lang="en-GB" sz="2800" dirty="0" smtClean="0"/>
              <a:t>residents  and families to </a:t>
            </a:r>
            <a:r>
              <a:rPr lang="en-GB" sz="2800" dirty="0"/>
              <a:t>take practical steps to prepare for their own deaths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To enable access to particular resources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284163"/>
            <a:ext cx="7525593" cy="768350"/>
          </a:xfrm>
        </p:spPr>
        <p:txBody>
          <a:bodyPr/>
          <a:lstStyle/>
          <a:p>
            <a:r>
              <a:rPr lang="en-GB" sz="3600" dirty="0" smtClean="0">
                <a:solidFill>
                  <a:schemeClr val="tx2"/>
                </a:solidFill>
              </a:rPr>
              <a:t>How to </a:t>
            </a:r>
            <a:r>
              <a:rPr lang="en-GB" sz="3600" dirty="0">
                <a:solidFill>
                  <a:schemeClr val="tx2"/>
                </a:solidFill>
              </a:rPr>
              <a:t>prognosticate</a:t>
            </a:r>
            <a:r>
              <a:rPr lang="en-GB" sz="3600" dirty="0" smtClean="0">
                <a:solidFill>
                  <a:schemeClr val="tx2"/>
                </a:solidFill>
              </a:rPr>
              <a:t>????</a:t>
            </a:r>
            <a:endParaRPr lang="en-GB" sz="3600" dirty="0">
              <a:solidFill>
                <a:schemeClr val="tx2"/>
              </a:solidFill>
            </a:endParaRPr>
          </a:p>
        </p:txBody>
      </p:sp>
      <p:pic>
        <p:nvPicPr>
          <p:cNvPr id="15362" name="Picture 2" descr="http://www.symphonyofpeace.com/wp-content/uploads/2011/02/million-dollar-question1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411760" y="1484784"/>
            <a:ext cx="4392488" cy="5184576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012825" y="1905000"/>
            <a:ext cx="787965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/>
              <a:t>There is guidance available, however, the ‘SURPRISE QUESTION’ is often referred to...</a:t>
            </a:r>
          </a:p>
          <a:p>
            <a:pPr>
              <a:lnSpc>
                <a:spcPct val="90000"/>
              </a:lnSpc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The Gold Standards Framework model lists a number of ‘prognostic indictors’, however ‘A Quick Guide to Identifying Patients for Supportive and Palliative Care’ is more concise</a:t>
            </a:r>
          </a:p>
          <a:p>
            <a:pPr>
              <a:lnSpc>
                <a:spcPct val="90000"/>
              </a:lnSpc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Why is it difficult?</a:t>
            </a:r>
          </a:p>
          <a:p>
            <a:pPr>
              <a:lnSpc>
                <a:spcPct val="90000"/>
              </a:lnSpc>
            </a:pPr>
            <a:endParaRPr lang="en-GB" sz="2800" dirty="0" smtClean="0"/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EF23FA0B3429B96123A3C79236C" ma:contentTypeVersion="11" ma:contentTypeDescription="Create a new document." ma:contentTypeScope="" ma:versionID="e2e2b4407d2d2fb3b12c415e9a472029">
  <xsd:schema xmlns:xsd="http://www.w3.org/2001/XMLSchema" xmlns:xs="http://www.w3.org/2001/XMLSchema" xmlns:p="http://schemas.microsoft.com/office/2006/metadata/properties" xmlns:ns3="3dd27dd8-1d95-4ec5-b1b1-f3959ebae561" targetNamespace="http://schemas.microsoft.com/office/2006/metadata/properties" ma:root="true" ma:fieldsID="8d29a925f2b7f339f01f1f905972cbe4" ns3:_="">
    <xsd:import namespace="3dd27dd8-1d95-4ec5-b1b1-f3959ebae5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27dd8-1d95-4ec5-b1b1-f3959ebae5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E0EDB8-BF25-4F7F-8B6A-0B2594E38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27dd8-1d95-4ec5-b1b1-f3959ebae5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C30020-D45D-45DC-AD9C-DC71D0C4A02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3dd27dd8-1d95-4ec5-b1b1-f3959ebae561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F1B53B-59BB-4BAF-9DAF-866371710E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1726</Words>
  <Application>Microsoft Office PowerPoint</Application>
  <PresentationFormat>On-screen Show (4:3)</PresentationFormat>
  <Paragraphs>329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Narrow</vt:lpstr>
      <vt:lpstr>Calibri</vt:lpstr>
      <vt:lpstr>Symbol</vt:lpstr>
      <vt:lpstr>Tahoma</vt:lpstr>
      <vt:lpstr>Times New Roman</vt:lpstr>
      <vt:lpstr>Verdana</vt:lpstr>
      <vt:lpstr>2_Office Theme</vt:lpstr>
      <vt:lpstr>N.B  The PowerPoint presentations included in this programme are for guidance only and facilitators/educators have permission to use their own ensuring the content and  outcomes of the programme are met.</vt:lpstr>
      <vt:lpstr>PowerPoint Presentation</vt:lpstr>
      <vt:lpstr>Objectives</vt:lpstr>
      <vt:lpstr>Plan of session</vt:lpstr>
      <vt:lpstr>PowerPoint Presentation</vt:lpstr>
      <vt:lpstr>Prognostication or diagnosing dying???</vt:lpstr>
      <vt:lpstr>PowerPoint Presentation</vt:lpstr>
      <vt:lpstr>Why prognosticate?</vt:lpstr>
      <vt:lpstr>How to prognosticate????</vt:lpstr>
      <vt:lpstr>Illness trajectories and our residents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End of Life Care Home Link Nurse</dc:title>
  <dc:creator>Steve</dc:creator>
  <cp:lastModifiedBy>Lynne Partington</cp:lastModifiedBy>
  <cp:revision>146</cp:revision>
  <dcterms:created xsi:type="dcterms:W3CDTF">2010-06-09T15:14:09Z</dcterms:created>
  <dcterms:modified xsi:type="dcterms:W3CDTF">2022-03-10T19:31:28Z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0x010100DE81CEF23FA0B3429B96123A3C79236C</vt:lpwstr>
  </property>
</Properties>
</file>