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4" r:id="rId4"/>
    <p:sldId id="260" r:id="rId5"/>
    <p:sldId id="273" r:id="rId6"/>
    <p:sldId id="261" r:id="rId7"/>
    <p:sldId id="272" r:id="rId8"/>
    <p:sldId id="262" r:id="rId9"/>
    <p:sldId id="274" r:id="rId10"/>
    <p:sldId id="275" r:id="rId11"/>
    <p:sldId id="276" r:id="rId12"/>
    <p:sldId id="277" r:id="rId13"/>
    <p:sldId id="278" r:id="rId14"/>
    <p:sldId id="279" r:id="rId15"/>
    <p:sldId id="280" r:id="rId16"/>
    <p:sldId id="281" r:id="rId17"/>
    <p:sldId id="269" r:id="rId18"/>
    <p:sldId id="2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88C2"/>
    <a:srgbClr val="00B6B1"/>
    <a:srgbClr val="BC208C"/>
    <a:srgbClr val="EB00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63" autoAdjust="0"/>
    <p:restoredTop sz="94660"/>
  </p:normalViewPr>
  <p:slideViewPr>
    <p:cSldViewPr snapToGrid="0">
      <p:cViewPr varScale="1">
        <p:scale>
          <a:sx n="95" d="100"/>
          <a:sy n="95" d="100"/>
        </p:scale>
        <p:origin x="48"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Slide Number Placeholder 5"/>
          <p:cNvSpPr>
            <a:spLocks noGrp="1"/>
          </p:cNvSpPr>
          <p:nvPr>
            <p:ph type="sldNum" sz="quarter" idx="4"/>
          </p:nvPr>
        </p:nvSpPr>
        <p:spPr>
          <a:xfrm>
            <a:off x="10348684" y="6341836"/>
            <a:ext cx="16945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www.eolp.org.uk</a:t>
            </a:r>
          </a:p>
        </p:txBody>
      </p:sp>
    </p:spTree>
    <p:extLst>
      <p:ext uri="{BB962C8B-B14F-4D97-AF65-F5344CB8AC3E}">
        <p14:creationId xmlns:p14="http://schemas.microsoft.com/office/powerpoint/2010/main" val="4128782923"/>
      </p:ext>
    </p:extLst>
  </p:cSld>
  <p:clrMapOvr>
    <a:masterClrMapping/>
  </p:clrMapOvr>
  <p:extLst mod="1">
    <p:ext uri="{DCECCB84-F9BA-43D5-87BE-67443E8EF086}">
      <p15:sldGuideLst xmlns:p15="http://schemas.microsoft.com/office/powerpoint/2012/main">
        <p15:guide id="1" orient="horz" pos="365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4"/>
          </p:nvPr>
        </p:nvSpPr>
        <p:spPr>
          <a:xfrm>
            <a:off x="10348684" y="6341836"/>
            <a:ext cx="16945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www.eolp.org.uk</a:t>
            </a:r>
          </a:p>
        </p:txBody>
      </p:sp>
    </p:spTree>
    <p:extLst>
      <p:ext uri="{BB962C8B-B14F-4D97-AF65-F5344CB8AC3E}">
        <p14:creationId xmlns:p14="http://schemas.microsoft.com/office/powerpoint/2010/main" val="420497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4"/>
          </p:nvPr>
        </p:nvSpPr>
        <p:spPr>
          <a:xfrm>
            <a:off x="10348684" y="6341836"/>
            <a:ext cx="16945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www.eolp.org.uk</a:t>
            </a:r>
          </a:p>
        </p:txBody>
      </p:sp>
    </p:spTree>
    <p:extLst>
      <p:ext uri="{BB962C8B-B14F-4D97-AF65-F5344CB8AC3E}">
        <p14:creationId xmlns:p14="http://schemas.microsoft.com/office/powerpoint/2010/main" val="4104056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10348684" y="6341836"/>
            <a:ext cx="1694543" cy="365125"/>
          </a:xfrm>
          <a:prstGeom prst="rect">
            <a:avLst/>
          </a:prstGeom>
        </p:spPr>
        <p:txBody>
          <a:bodyPr/>
          <a:lstStyle/>
          <a:p>
            <a:r>
              <a:rPr lang="en-GB" dirty="0"/>
              <a:t>www.eolp.org.uk</a:t>
            </a:r>
          </a:p>
        </p:txBody>
      </p:sp>
    </p:spTree>
    <p:extLst>
      <p:ext uri="{BB962C8B-B14F-4D97-AF65-F5344CB8AC3E}">
        <p14:creationId xmlns:p14="http://schemas.microsoft.com/office/powerpoint/2010/main" val="1257531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0348684" y="6341836"/>
            <a:ext cx="1694543" cy="365125"/>
          </a:xfrm>
          <a:prstGeom prst="rect">
            <a:avLst/>
          </a:prstGeom>
        </p:spPr>
        <p:txBody>
          <a:bodyPr/>
          <a:lstStyle/>
          <a:p>
            <a:r>
              <a:rPr lang="en-GB" dirty="0"/>
              <a:t>www.eolp.org.uk</a:t>
            </a:r>
          </a:p>
        </p:txBody>
      </p:sp>
    </p:spTree>
    <p:extLst>
      <p:ext uri="{BB962C8B-B14F-4D97-AF65-F5344CB8AC3E}">
        <p14:creationId xmlns:p14="http://schemas.microsoft.com/office/powerpoint/2010/main" val="269022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106714" y="2842223"/>
            <a:ext cx="4944462" cy="33111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40714" y="2842223"/>
            <a:ext cx="5181600" cy="33111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p:cNvSpPr>
            <a:spLocks noGrp="1"/>
          </p:cNvSpPr>
          <p:nvPr>
            <p:ph type="sldNum" sz="quarter" idx="4"/>
          </p:nvPr>
        </p:nvSpPr>
        <p:spPr>
          <a:xfrm>
            <a:off x="10348684" y="6341836"/>
            <a:ext cx="16945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www.eolp.org.uk</a:t>
            </a:r>
          </a:p>
        </p:txBody>
      </p:sp>
    </p:spTree>
    <p:extLst>
      <p:ext uri="{BB962C8B-B14F-4D97-AF65-F5344CB8AC3E}">
        <p14:creationId xmlns:p14="http://schemas.microsoft.com/office/powerpoint/2010/main" val="1716266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3058" y="440644"/>
            <a:ext cx="8341864"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p:cNvSpPr>
            <a:spLocks noGrp="1"/>
          </p:cNvSpPr>
          <p:nvPr>
            <p:ph type="sldNum" sz="quarter" idx="12"/>
          </p:nvPr>
        </p:nvSpPr>
        <p:spPr>
          <a:xfrm>
            <a:off x="10348684" y="6341836"/>
            <a:ext cx="16945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www.eolp.org.uk</a:t>
            </a:r>
          </a:p>
        </p:txBody>
      </p:sp>
    </p:spTree>
    <p:extLst>
      <p:ext uri="{BB962C8B-B14F-4D97-AF65-F5344CB8AC3E}">
        <p14:creationId xmlns:p14="http://schemas.microsoft.com/office/powerpoint/2010/main" val="2084364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5"/>
          <p:cNvSpPr>
            <a:spLocks noGrp="1"/>
          </p:cNvSpPr>
          <p:nvPr>
            <p:ph type="sldNum" sz="quarter" idx="4"/>
          </p:nvPr>
        </p:nvSpPr>
        <p:spPr>
          <a:xfrm>
            <a:off x="10348684" y="6341836"/>
            <a:ext cx="16945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www.eolp.org.uk</a:t>
            </a:r>
          </a:p>
        </p:txBody>
      </p:sp>
    </p:spTree>
    <p:extLst>
      <p:ext uri="{BB962C8B-B14F-4D97-AF65-F5344CB8AC3E}">
        <p14:creationId xmlns:p14="http://schemas.microsoft.com/office/powerpoint/2010/main" val="466647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348684" y="6341836"/>
            <a:ext cx="16945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www.eolp.org.uk</a:t>
            </a:r>
          </a:p>
        </p:txBody>
      </p:sp>
    </p:spTree>
    <p:extLst>
      <p:ext uri="{BB962C8B-B14F-4D97-AF65-F5344CB8AC3E}">
        <p14:creationId xmlns:p14="http://schemas.microsoft.com/office/powerpoint/2010/main" val="1179200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5624" y="1038113"/>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135624" y="2751268"/>
            <a:ext cx="3932237" cy="31097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p:cNvSpPr>
            <a:spLocks noGrp="1"/>
          </p:cNvSpPr>
          <p:nvPr>
            <p:ph type="sldNum" sz="quarter" idx="4"/>
          </p:nvPr>
        </p:nvSpPr>
        <p:spPr>
          <a:xfrm>
            <a:off x="10348684" y="6341836"/>
            <a:ext cx="16945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www.eolp.org.uk</a:t>
            </a:r>
          </a:p>
        </p:txBody>
      </p:sp>
    </p:spTree>
    <p:extLst>
      <p:ext uri="{BB962C8B-B14F-4D97-AF65-F5344CB8AC3E}">
        <p14:creationId xmlns:p14="http://schemas.microsoft.com/office/powerpoint/2010/main" val="1163835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0245" y="987425"/>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130245" y="2712810"/>
            <a:ext cx="3932237" cy="31482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p:cNvSpPr>
            <a:spLocks noGrp="1"/>
          </p:cNvSpPr>
          <p:nvPr>
            <p:ph type="sldNum" sz="quarter" idx="4"/>
          </p:nvPr>
        </p:nvSpPr>
        <p:spPr>
          <a:xfrm>
            <a:off x="10348684" y="6341836"/>
            <a:ext cx="16945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www.eolp.org.uk</a:t>
            </a:r>
          </a:p>
        </p:txBody>
      </p:sp>
    </p:spTree>
    <p:extLst>
      <p:ext uri="{BB962C8B-B14F-4D97-AF65-F5344CB8AC3E}">
        <p14:creationId xmlns:p14="http://schemas.microsoft.com/office/powerpoint/2010/main" val="294697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6714" y="1402896"/>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1106714" y="2856139"/>
            <a:ext cx="10515600" cy="27899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Rectangle 10"/>
          <p:cNvSpPr/>
          <p:nvPr userDrawn="1"/>
        </p:nvSpPr>
        <p:spPr>
          <a:xfrm>
            <a:off x="265471" y="6340510"/>
            <a:ext cx="11777756" cy="470300"/>
          </a:xfrm>
          <a:prstGeom prst="rect">
            <a:avLst/>
          </a:prstGeom>
          <a:solidFill>
            <a:srgbClr val="3588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flipH="1">
            <a:off x="453478" y="6342204"/>
            <a:ext cx="108048" cy="471500"/>
          </a:xfrm>
          <a:prstGeom prst="rect">
            <a:avLst/>
          </a:prstGeom>
          <a:solidFill>
            <a:srgbClr val="BC2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640545" y="6340510"/>
            <a:ext cx="108048" cy="470300"/>
          </a:xfrm>
          <a:prstGeom prst="rect">
            <a:avLst/>
          </a:prstGeom>
          <a:solidFill>
            <a:srgbClr val="EB0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832726" y="6340510"/>
            <a:ext cx="108048" cy="470300"/>
          </a:xfrm>
          <a:prstGeom prst="rect">
            <a:avLst/>
          </a:prstGeom>
          <a:solidFill>
            <a:srgbClr val="00B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4"/>
          </p:nvPr>
        </p:nvSpPr>
        <p:spPr>
          <a:xfrm>
            <a:off x="10348684" y="6341836"/>
            <a:ext cx="1694543" cy="452071"/>
          </a:xfrm>
          <a:prstGeom prst="rect">
            <a:avLst/>
          </a:prstGeom>
        </p:spPr>
        <p:txBody>
          <a:bodyPr vert="horz" lIns="91440" tIns="45720" rIns="91440" bIns="45720" rtlCol="0" anchor="ctr"/>
          <a:lstStyle>
            <a:lvl1pPr algn="r">
              <a:defRPr sz="1200">
                <a:solidFill>
                  <a:schemeClr val="bg1"/>
                </a:solidFill>
              </a:defRPr>
            </a:lvl1pPr>
          </a:lstStyle>
          <a:p>
            <a:r>
              <a:rPr lang="en-GB" dirty="0"/>
              <a:t>eolp.org.uk</a:t>
            </a:r>
          </a:p>
        </p:txBody>
      </p:sp>
      <p:pic>
        <p:nvPicPr>
          <p:cNvPr id="17" name="Picture 1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5460" y="70074"/>
            <a:ext cx="1577592" cy="1577592"/>
          </a:xfrm>
          <a:prstGeom prst="rect">
            <a:avLst/>
          </a:prstGeom>
        </p:spPr>
      </p:pic>
    </p:spTree>
    <p:extLst>
      <p:ext uri="{BB962C8B-B14F-4D97-AF65-F5344CB8AC3E}">
        <p14:creationId xmlns:p14="http://schemas.microsoft.com/office/powerpoint/2010/main" val="1794534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566" userDrawn="1">
          <p15:clr>
            <a:srgbClr val="F26B43"/>
          </p15:clr>
        </p15:guide>
        <p15:guide id="2" pos="347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bgs.org.uk/sites/default/files/content/attachment/2020-04-14/BGS%20Managing%20the%20COVID-19%20pandemic%20in%20care%20homes%20V2.pdf"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878099/Admission_and_Care_of_Residents_during_COVID-19_Incident_in_a_Care_Home.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northerntrust.hscni.net/site/wp-content/uploads/2020/03/Supporting-People-with-Dementia-During-Covid-19-NHSCT-final-1.pdf"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5400" dirty="0"/>
              <a:t>COVID-19 DEMENTIA CARE</a:t>
            </a:r>
          </a:p>
        </p:txBody>
      </p:sp>
      <p:sp>
        <p:nvSpPr>
          <p:cNvPr id="3" name="Subtitle 2"/>
          <p:cNvSpPr>
            <a:spLocks noGrp="1"/>
          </p:cNvSpPr>
          <p:nvPr>
            <p:ph type="subTitle" idx="1"/>
          </p:nvPr>
        </p:nvSpPr>
        <p:spPr>
          <a:xfrm>
            <a:off x="1197981" y="3602038"/>
            <a:ext cx="9803756" cy="1655762"/>
          </a:xfrm>
        </p:spPr>
        <p:txBody>
          <a:bodyPr>
            <a:normAutofit/>
          </a:bodyPr>
          <a:lstStyle/>
          <a:p>
            <a:r>
              <a:rPr lang="en-GB" dirty="0"/>
              <a:t>Resources Repository For Health And Social Care Professionals</a:t>
            </a:r>
          </a:p>
          <a:p>
            <a:endParaRPr lang="en-GB" dirty="0"/>
          </a:p>
          <a:p>
            <a:r>
              <a:rPr lang="en-GB" dirty="0"/>
              <a:t>brought together by the Advanced Dementia Support Team: EoLP</a:t>
            </a:r>
          </a:p>
        </p:txBody>
      </p:sp>
    </p:spTree>
    <p:extLst>
      <p:ext uri="{BB962C8B-B14F-4D97-AF65-F5344CB8AC3E}">
        <p14:creationId xmlns:p14="http://schemas.microsoft.com/office/powerpoint/2010/main" val="4133112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Communication</a:t>
            </a:r>
          </a:p>
        </p:txBody>
      </p:sp>
      <p:pic>
        <p:nvPicPr>
          <p:cNvPr id="5" name="Picture Placeholder 4"/>
          <p:cNvPicPr>
            <a:picLocks noGrp="1" noChangeAspect="1"/>
          </p:cNvPicPr>
          <p:nvPr>
            <p:ph type="pic" idx="1"/>
          </p:nvPr>
        </p:nvPicPr>
        <p:blipFill>
          <a:blip r:embed="rId2"/>
          <a:srcRect t="18416" b="18416"/>
          <a:stretch>
            <a:fillRect/>
          </a:stretch>
        </p:blipFill>
        <p:spPr>
          <a:prstGeom prst="rect">
            <a:avLst/>
          </a:prstGeom>
        </p:spPr>
      </p:pic>
      <p:sp>
        <p:nvSpPr>
          <p:cNvPr id="4" name="Text Placeholder 3"/>
          <p:cNvSpPr>
            <a:spLocks noGrp="1"/>
          </p:cNvSpPr>
          <p:nvPr>
            <p:ph type="body" sz="half" idx="2"/>
          </p:nvPr>
        </p:nvSpPr>
        <p:spPr/>
        <p:txBody>
          <a:bodyPr>
            <a:noAutofit/>
          </a:bodyPr>
          <a:lstStyle/>
          <a:p>
            <a:r>
              <a:rPr lang="en-GB" sz="2800" dirty="0"/>
              <a:t>The person with dementia is likely to mirror your mood and behaviour. </a:t>
            </a:r>
          </a:p>
          <a:p>
            <a:r>
              <a:rPr lang="en-GB" sz="2800" dirty="0"/>
              <a:t>Even if you are wearing a mask, the person can see the smile in your eyes. </a:t>
            </a:r>
          </a:p>
        </p:txBody>
      </p:sp>
    </p:spTree>
    <p:extLst>
      <p:ext uri="{BB962C8B-B14F-4D97-AF65-F5344CB8AC3E}">
        <p14:creationId xmlns:p14="http://schemas.microsoft.com/office/powerpoint/2010/main" val="37753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2"/>
          </a:solidFill>
        </p:spPr>
        <p:txBody>
          <a:bodyPr/>
          <a:lstStyle/>
          <a:p>
            <a:r>
              <a:rPr lang="en-GB" dirty="0">
                <a:solidFill>
                  <a:schemeClr val="bg1"/>
                </a:solidFill>
              </a:rPr>
              <a:t>Day by day activity</a:t>
            </a:r>
            <a:br>
              <a:rPr lang="en-GB" dirty="0">
                <a:solidFill>
                  <a:schemeClr val="bg1"/>
                </a:solidFill>
              </a:rPr>
            </a:br>
            <a:endParaRPr lang="en-GB" dirty="0">
              <a:solidFill>
                <a:schemeClr val="bg1"/>
              </a:solidFill>
            </a:endParaRPr>
          </a:p>
        </p:txBody>
      </p:sp>
      <p:sp>
        <p:nvSpPr>
          <p:cNvPr id="6" name="Content Placeholder 5"/>
          <p:cNvSpPr>
            <a:spLocks noGrp="1"/>
          </p:cNvSpPr>
          <p:nvPr>
            <p:ph idx="1"/>
          </p:nvPr>
        </p:nvSpPr>
        <p:spPr>
          <a:xfrm>
            <a:off x="5246849" y="408691"/>
            <a:ext cx="6172200" cy="5575421"/>
          </a:xfrm>
          <a:ln>
            <a:solidFill>
              <a:schemeClr val="accent1"/>
            </a:solidFill>
          </a:ln>
        </p:spPr>
        <p:txBody>
          <a:bodyPr>
            <a:normAutofit fontScale="70000" lnSpcReduction="20000"/>
          </a:bodyPr>
          <a:lstStyle/>
          <a:p>
            <a:pPr marL="0" indent="0">
              <a:buNone/>
            </a:pPr>
            <a:r>
              <a:rPr lang="en-GB" b="1" dirty="0">
                <a:solidFill>
                  <a:schemeClr val="accent1"/>
                </a:solidFill>
              </a:rPr>
              <a:t>Advice:</a:t>
            </a:r>
          </a:p>
          <a:p>
            <a:r>
              <a:rPr lang="en-GB" dirty="0"/>
              <a:t>A routine each day with a variety of activity to help provide a sense of safety and security</a:t>
            </a:r>
            <a:br>
              <a:rPr lang="en-GB" dirty="0"/>
            </a:br>
            <a:endParaRPr lang="en-GB" dirty="0"/>
          </a:p>
          <a:p>
            <a:r>
              <a:rPr lang="en-GB" dirty="0"/>
              <a:t>Write the daily plan on a white board that is in view. </a:t>
            </a:r>
            <a:br>
              <a:rPr lang="en-GB" dirty="0"/>
            </a:br>
            <a:endParaRPr lang="en-GB" dirty="0"/>
          </a:p>
          <a:p>
            <a:r>
              <a:rPr lang="en-GB" dirty="0"/>
              <a:t>Tick off each activity when it has finished. </a:t>
            </a:r>
          </a:p>
          <a:p>
            <a:r>
              <a:rPr lang="en-GB" dirty="0"/>
              <a:t>Remember 20 second hand washing </a:t>
            </a:r>
          </a:p>
          <a:p>
            <a:r>
              <a:rPr lang="en-GB" dirty="0"/>
              <a:t>Ensure activity items are thoroughly cleaned before and after use. </a:t>
            </a:r>
          </a:p>
          <a:p>
            <a:r>
              <a:rPr lang="en-GB" dirty="0"/>
              <a:t>Stay connected with family and friends – use Phone, WhatsApp call, video, audio note, Skype and Zoom apps to help. </a:t>
            </a:r>
            <a:r>
              <a:rPr lang="en-GB" i="1" dirty="0"/>
              <a:t>Or just photographs during a call </a:t>
            </a:r>
          </a:p>
          <a:p>
            <a:r>
              <a:rPr lang="en-GB" dirty="0"/>
              <a:t>Ask family to send letters, card, photographs, voice and video messages you can access at regular intervals. </a:t>
            </a:r>
          </a:p>
          <a:p>
            <a:endParaRPr lang="en-GB" dirty="0"/>
          </a:p>
        </p:txBody>
      </p:sp>
      <p:sp>
        <p:nvSpPr>
          <p:cNvPr id="4" name="Text Placeholder 3"/>
          <p:cNvSpPr>
            <a:spLocks noGrp="1"/>
          </p:cNvSpPr>
          <p:nvPr>
            <p:ph type="body" sz="half" idx="2"/>
          </p:nvPr>
        </p:nvSpPr>
        <p:spPr/>
        <p:txBody>
          <a:bodyPr>
            <a:noAutofit/>
          </a:bodyPr>
          <a:lstStyle/>
          <a:p>
            <a:r>
              <a:rPr lang="en-GB" sz="2800" dirty="0"/>
              <a:t>How we spend our day affects how we feel and how we behave. </a:t>
            </a:r>
          </a:p>
          <a:p>
            <a:r>
              <a:rPr lang="en-GB" sz="2800" dirty="0"/>
              <a:t>Activity gives our day structure, occupies us and gives purpose and meaning to life. </a:t>
            </a:r>
          </a:p>
        </p:txBody>
      </p:sp>
    </p:spTree>
    <p:extLst>
      <p:ext uri="{BB962C8B-B14F-4D97-AF65-F5344CB8AC3E}">
        <p14:creationId xmlns:p14="http://schemas.microsoft.com/office/powerpoint/2010/main" val="2206986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98248" y="329878"/>
            <a:ext cx="10139423" cy="1079067"/>
          </a:xfrm>
        </p:spPr>
        <p:style>
          <a:lnRef idx="2">
            <a:schemeClr val="accent2"/>
          </a:lnRef>
          <a:fillRef idx="1">
            <a:schemeClr val="lt1"/>
          </a:fillRef>
          <a:effectRef idx="0">
            <a:schemeClr val="accent2"/>
          </a:effectRef>
          <a:fontRef idx="minor">
            <a:schemeClr val="dk1"/>
          </a:fontRef>
        </p:style>
        <p:txBody>
          <a:bodyPr/>
          <a:lstStyle/>
          <a:p>
            <a:r>
              <a:rPr lang="en-GB" dirty="0"/>
              <a:t> …a list of ideas for activity at home</a:t>
            </a:r>
          </a:p>
        </p:txBody>
      </p:sp>
      <p:sp>
        <p:nvSpPr>
          <p:cNvPr id="6" name="Content Placeholder 5"/>
          <p:cNvSpPr>
            <a:spLocks noGrp="1"/>
          </p:cNvSpPr>
          <p:nvPr>
            <p:ph idx="1"/>
          </p:nvPr>
        </p:nvSpPr>
        <p:spPr>
          <a:xfrm>
            <a:off x="1106714" y="1302153"/>
            <a:ext cx="10515600" cy="4959752"/>
          </a:xfrm>
        </p:spPr>
        <p:txBody>
          <a:bodyPr>
            <a:normAutofit fontScale="77500" lnSpcReduction="20000"/>
          </a:bodyPr>
          <a:lstStyle/>
          <a:p>
            <a:endParaRPr lang="en-GB" dirty="0"/>
          </a:p>
          <a:p>
            <a:r>
              <a:rPr lang="en-GB" dirty="0"/>
              <a:t>Most people enjoy singing and this has a positive impact on mood. </a:t>
            </a:r>
          </a:p>
          <a:p>
            <a:r>
              <a:rPr lang="en-GB" dirty="0"/>
              <a:t>Offer a balloon to play with. </a:t>
            </a:r>
          </a:p>
          <a:p>
            <a:r>
              <a:rPr lang="en-GB" dirty="0"/>
              <a:t>Play skittles or bowls with a plastic ball. </a:t>
            </a:r>
          </a:p>
          <a:p>
            <a:r>
              <a:rPr lang="en-GB" dirty="0"/>
              <a:t>Choose some objects and pictures or photographs of famous people and engage in reminiscence. </a:t>
            </a:r>
          </a:p>
          <a:p>
            <a:r>
              <a:rPr lang="en-GB" dirty="0"/>
              <a:t>Recite proverbs and poems from childhood for reminiscence. </a:t>
            </a:r>
          </a:p>
          <a:p>
            <a:r>
              <a:rPr lang="en-GB" dirty="0"/>
              <a:t>Play music to “name that song”. </a:t>
            </a:r>
          </a:p>
          <a:p>
            <a:r>
              <a:rPr lang="en-GB" dirty="0"/>
              <a:t>Play a game of colour bingo. </a:t>
            </a:r>
          </a:p>
          <a:p>
            <a:r>
              <a:rPr lang="en-GB" dirty="0"/>
              <a:t>Paint, colour, draw or make cards. </a:t>
            </a:r>
          </a:p>
          <a:p>
            <a:r>
              <a:rPr lang="en-GB" dirty="0"/>
              <a:t>Set up a gardening station at a table. </a:t>
            </a:r>
          </a:p>
          <a:p>
            <a:r>
              <a:rPr lang="en-GB" dirty="0"/>
              <a:t>Offer some activities that do not require active participation, such as listening to music or watching TV, a short audio book. </a:t>
            </a:r>
          </a:p>
          <a:p>
            <a:r>
              <a:rPr lang="en-GB" dirty="0"/>
              <a:t>Steam concerts from YouTube. </a:t>
            </a:r>
          </a:p>
          <a:p>
            <a:endParaRPr lang="en-GB" dirty="0"/>
          </a:p>
        </p:txBody>
      </p:sp>
    </p:spTree>
    <p:extLst>
      <p:ext uri="{BB962C8B-B14F-4D97-AF65-F5344CB8AC3E}">
        <p14:creationId xmlns:p14="http://schemas.microsoft.com/office/powerpoint/2010/main" val="1225529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625" y="1458409"/>
            <a:ext cx="2122648" cy="1179903"/>
          </a:xfrm>
          <a:solidFill>
            <a:schemeClr val="accent2"/>
          </a:solidFill>
        </p:spPr>
        <p:txBody>
          <a:bodyPr/>
          <a:lstStyle/>
          <a:p>
            <a:r>
              <a:rPr lang="en-GB" dirty="0">
                <a:solidFill>
                  <a:schemeClr val="bg1"/>
                </a:solidFill>
              </a:rPr>
              <a:t>Ideas for isolation</a:t>
            </a:r>
          </a:p>
        </p:txBody>
      </p:sp>
      <p:sp>
        <p:nvSpPr>
          <p:cNvPr id="3" name="Content Placeholder 2"/>
          <p:cNvSpPr>
            <a:spLocks noGrp="1"/>
          </p:cNvSpPr>
          <p:nvPr>
            <p:ph idx="1"/>
          </p:nvPr>
        </p:nvSpPr>
        <p:spPr>
          <a:xfrm>
            <a:off x="4693533" y="353028"/>
            <a:ext cx="7153155" cy="5955175"/>
          </a:xfrm>
        </p:spPr>
        <p:txBody>
          <a:bodyPr>
            <a:noAutofit/>
          </a:bodyPr>
          <a:lstStyle/>
          <a:p>
            <a:r>
              <a:rPr lang="en-GB" sz="2400" dirty="0">
                <a:solidFill>
                  <a:schemeClr val="accent1"/>
                </a:solidFill>
              </a:rPr>
              <a:t>Check in with the person frequently </a:t>
            </a:r>
            <a:r>
              <a:rPr lang="en-GB" sz="2400" dirty="0"/>
              <a:t>to see how they are and engage in brief conversation. </a:t>
            </a:r>
          </a:p>
          <a:p>
            <a:r>
              <a:rPr lang="en-GB" sz="2400" dirty="0"/>
              <a:t>The person </a:t>
            </a:r>
            <a:r>
              <a:rPr lang="en-GB" sz="2400" dirty="0">
                <a:solidFill>
                  <a:schemeClr val="accent1"/>
                </a:solidFill>
              </a:rPr>
              <a:t>may need help to start </a:t>
            </a:r>
            <a:r>
              <a:rPr lang="en-GB" sz="2400" dirty="0"/>
              <a:t>an activity. </a:t>
            </a:r>
          </a:p>
          <a:p>
            <a:r>
              <a:rPr lang="en-GB" sz="2400" dirty="0"/>
              <a:t>Try a range of activities to see what they enjoy doing. </a:t>
            </a:r>
          </a:p>
          <a:p>
            <a:r>
              <a:rPr lang="en-GB" sz="2400" dirty="0"/>
              <a:t>Try to create a </a:t>
            </a:r>
            <a:r>
              <a:rPr lang="en-GB" sz="2400" dirty="0">
                <a:solidFill>
                  <a:schemeClr val="accent1"/>
                </a:solidFill>
              </a:rPr>
              <a:t>rummage box</a:t>
            </a:r>
            <a:r>
              <a:rPr lang="en-GB" sz="2400" dirty="0"/>
              <a:t>. </a:t>
            </a:r>
          </a:p>
          <a:p>
            <a:r>
              <a:rPr lang="en-GB" sz="2400" dirty="0"/>
              <a:t>Offer colouring or puzzles on paper or on a tablet or computer. </a:t>
            </a:r>
          </a:p>
          <a:p>
            <a:r>
              <a:rPr lang="en-GB" sz="2400" dirty="0"/>
              <a:t>Involve the person in </a:t>
            </a:r>
            <a:r>
              <a:rPr lang="en-GB" sz="2400" dirty="0">
                <a:solidFill>
                  <a:schemeClr val="accent1"/>
                </a:solidFill>
              </a:rPr>
              <a:t>tidying, cleaning or sorting cupboards in their room </a:t>
            </a:r>
            <a:r>
              <a:rPr lang="en-GB" sz="2400" dirty="0"/>
              <a:t>where possible. </a:t>
            </a:r>
          </a:p>
          <a:p>
            <a:r>
              <a:rPr lang="en-GB" sz="2400" dirty="0"/>
              <a:t>Offer </a:t>
            </a:r>
            <a:r>
              <a:rPr lang="en-GB" sz="2400" dirty="0">
                <a:solidFill>
                  <a:schemeClr val="accent1"/>
                </a:solidFill>
              </a:rPr>
              <a:t>photographs, pictures, books and magazines</a:t>
            </a:r>
            <a:r>
              <a:rPr lang="en-GB" sz="2400" dirty="0"/>
              <a:t>. </a:t>
            </a:r>
          </a:p>
          <a:p>
            <a:r>
              <a:rPr lang="en-GB" sz="2400" dirty="0"/>
              <a:t>Support the person to </a:t>
            </a:r>
            <a:r>
              <a:rPr lang="en-GB" sz="2400" dirty="0">
                <a:solidFill>
                  <a:schemeClr val="accent1"/>
                </a:solidFill>
              </a:rPr>
              <a:t>go outside if possible. </a:t>
            </a:r>
          </a:p>
          <a:p>
            <a:endParaRPr lang="en-GB" sz="24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0448" t="8212" r="24567" b="6972"/>
          <a:stretch/>
        </p:blipFill>
        <p:spPr>
          <a:xfrm>
            <a:off x="271657" y="3101582"/>
            <a:ext cx="2228126" cy="1979271"/>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9623" b="11241"/>
          <a:stretch/>
        </p:blipFill>
        <p:spPr>
          <a:xfrm>
            <a:off x="1851949" y="4785699"/>
            <a:ext cx="2927622" cy="1354671"/>
          </a:xfrm>
          <a:prstGeom prst="rect">
            <a:avLst/>
          </a:prstGeom>
        </p:spPr>
      </p:pic>
    </p:spTree>
    <p:extLst>
      <p:ext uri="{BB962C8B-B14F-4D97-AF65-F5344CB8AC3E}">
        <p14:creationId xmlns:p14="http://schemas.microsoft.com/office/powerpoint/2010/main" val="1012762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88962" y="1302152"/>
            <a:ext cx="4728258" cy="1035934"/>
          </a:xfrm>
          <a:ln w="38100">
            <a:solidFill>
              <a:schemeClr val="accent1"/>
            </a:solidFill>
          </a:ln>
        </p:spPr>
        <p:txBody>
          <a:bodyPr/>
          <a:lstStyle/>
          <a:p>
            <a:r>
              <a:rPr lang="en-GB" dirty="0"/>
              <a:t>Anxieties.</a:t>
            </a:r>
          </a:p>
        </p:txBody>
      </p:sp>
      <p:sp>
        <p:nvSpPr>
          <p:cNvPr id="6" name="Content Placeholder 5"/>
          <p:cNvSpPr>
            <a:spLocks noGrp="1"/>
          </p:cNvSpPr>
          <p:nvPr>
            <p:ph sz="half" idx="1"/>
          </p:nvPr>
        </p:nvSpPr>
        <p:spPr>
          <a:xfrm>
            <a:off x="312515" y="2338086"/>
            <a:ext cx="5995687" cy="4120587"/>
          </a:xfrm>
        </p:spPr>
        <p:txBody>
          <a:bodyPr>
            <a:normAutofit fontScale="55000" lnSpcReduction="20000"/>
          </a:bodyPr>
          <a:lstStyle/>
          <a:p>
            <a:endParaRPr lang="en-GB" dirty="0"/>
          </a:p>
          <a:p>
            <a:r>
              <a:rPr lang="en-GB" sz="3600" dirty="0"/>
              <a:t>Telling someone not to worry or calm down usually doesn’t help. </a:t>
            </a:r>
          </a:p>
          <a:p>
            <a:r>
              <a:rPr lang="en-GB" sz="3600" dirty="0"/>
              <a:t>Support the person to a quieter, calm place if they are distressed. </a:t>
            </a:r>
          </a:p>
          <a:p>
            <a:r>
              <a:rPr lang="en-GB" sz="3600" dirty="0"/>
              <a:t>Talk to the person and ask them what is upsetting them. Acknowledge how they feel, for example </a:t>
            </a:r>
            <a:br>
              <a:rPr lang="en-GB" sz="3600" dirty="0"/>
            </a:br>
            <a:r>
              <a:rPr lang="en-GB" sz="3600" i="1" dirty="0">
                <a:solidFill>
                  <a:schemeClr val="accent1"/>
                </a:solidFill>
              </a:rPr>
              <a:t>“It sounds like you are feeling worried.” </a:t>
            </a:r>
          </a:p>
          <a:p>
            <a:r>
              <a:rPr lang="en-GB" sz="3600" dirty="0"/>
              <a:t>A person with dementia may mirror and reflect your mood and behaviour. If you appear anxious, this may cause the person to feel even more anxious. </a:t>
            </a:r>
          </a:p>
          <a:p>
            <a:r>
              <a:rPr lang="en-GB" sz="3600" dirty="0"/>
              <a:t>Be patient with the person. A warm, positive and friendly approach will help</a:t>
            </a:r>
            <a:r>
              <a:rPr lang="en-GB" dirty="0"/>
              <a:t>. </a:t>
            </a:r>
          </a:p>
          <a:p>
            <a:endParaRPr lang="en-GB" dirty="0"/>
          </a:p>
        </p:txBody>
      </p:sp>
      <p:sp>
        <p:nvSpPr>
          <p:cNvPr id="7" name="Content Placeholder 6"/>
          <p:cNvSpPr>
            <a:spLocks noGrp="1"/>
          </p:cNvSpPr>
          <p:nvPr>
            <p:ph sz="half" idx="2"/>
          </p:nvPr>
        </p:nvSpPr>
        <p:spPr>
          <a:xfrm>
            <a:off x="6411777" y="578735"/>
            <a:ext cx="5365463" cy="5140589"/>
          </a:xfrm>
          <a:solidFill>
            <a:schemeClr val="accent2"/>
          </a:solidFill>
        </p:spPr>
        <p:txBody>
          <a:bodyPr>
            <a:noAutofit/>
          </a:bodyPr>
          <a:lstStyle/>
          <a:p>
            <a:pPr marL="0" indent="0">
              <a:buNone/>
            </a:pPr>
            <a:r>
              <a:rPr lang="en-GB" sz="4000" dirty="0">
                <a:solidFill>
                  <a:schemeClr val="bg1"/>
                </a:solidFill>
              </a:rPr>
              <a:t>Anxiety may escalate during the COVID-19 pandemic </a:t>
            </a:r>
            <a:br>
              <a:rPr lang="en-GB" sz="4000" dirty="0">
                <a:solidFill>
                  <a:schemeClr val="bg1"/>
                </a:solidFill>
              </a:rPr>
            </a:br>
            <a:endParaRPr lang="en-GB" sz="4000" dirty="0">
              <a:solidFill>
                <a:schemeClr val="bg1"/>
              </a:solidFill>
            </a:endParaRPr>
          </a:p>
          <a:p>
            <a:pPr marL="0" indent="0">
              <a:buNone/>
            </a:pPr>
            <a:r>
              <a:rPr lang="en-GB" sz="4000" dirty="0">
                <a:solidFill>
                  <a:schemeClr val="bg1"/>
                </a:solidFill>
              </a:rPr>
              <a:t>The person knows that something is wrong and is missing their usual routine and visitors</a:t>
            </a:r>
          </a:p>
        </p:txBody>
      </p:sp>
    </p:spTree>
    <p:extLst>
      <p:ext uri="{BB962C8B-B14F-4D97-AF65-F5344CB8AC3E}">
        <p14:creationId xmlns:p14="http://schemas.microsoft.com/office/powerpoint/2010/main" val="1075703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624" y="1360024"/>
            <a:ext cx="3932237" cy="1391243"/>
          </a:xfrm>
          <a:solidFill>
            <a:schemeClr val="accent2"/>
          </a:solidFill>
        </p:spPr>
        <p:txBody>
          <a:bodyPr>
            <a:normAutofit fontScale="90000"/>
          </a:bodyPr>
          <a:lstStyle/>
          <a:p>
            <a:r>
              <a:rPr lang="en-GB" dirty="0">
                <a:solidFill>
                  <a:schemeClr val="bg1"/>
                </a:solidFill>
              </a:rPr>
              <a:t>When the person is wanting to leave …</a:t>
            </a:r>
            <a:br>
              <a:rPr lang="en-GB" dirty="0">
                <a:solidFill>
                  <a:schemeClr val="bg1"/>
                </a:solidFill>
              </a:rPr>
            </a:br>
            <a:endParaRPr lang="en-GB" dirty="0">
              <a:solidFill>
                <a:schemeClr val="bg1"/>
              </a:solidFill>
            </a:endParaRPr>
          </a:p>
        </p:txBody>
      </p:sp>
      <p:sp>
        <p:nvSpPr>
          <p:cNvPr id="3" name="Content Placeholder 2"/>
          <p:cNvSpPr>
            <a:spLocks noGrp="1"/>
          </p:cNvSpPr>
          <p:nvPr>
            <p:ph idx="1"/>
          </p:nvPr>
        </p:nvSpPr>
        <p:spPr>
          <a:xfrm>
            <a:off x="5183188" y="295155"/>
            <a:ext cx="6738736" cy="5995686"/>
          </a:xfrm>
        </p:spPr>
        <p:txBody>
          <a:bodyPr>
            <a:normAutofit fontScale="70000" lnSpcReduction="20000"/>
          </a:bodyPr>
          <a:lstStyle/>
          <a:p>
            <a:endParaRPr lang="en-GB" dirty="0"/>
          </a:p>
          <a:p>
            <a:r>
              <a:rPr lang="en-GB" dirty="0"/>
              <a:t>Asking the person to come and sit down or telling them they cannot leave is unlikely to help. </a:t>
            </a:r>
          </a:p>
          <a:p>
            <a:r>
              <a:rPr lang="en-GB" dirty="0">
                <a:solidFill>
                  <a:schemeClr val="accent1"/>
                </a:solidFill>
              </a:rPr>
              <a:t>Find out where the person wants to go</a:t>
            </a:r>
            <a:r>
              <a:rPr lang="en-GB" dirty="0"/>
              <a:t>. </a:t>
            </a:r>
          </a:p>
          <a:p>
            <a:r>
              <a:rPr lang="en-GB" dirty="0"/>
              <a:t>Acknowledge how they might be feeling, for example, </a:t>
            </a:r>
            <a:br>
              <a:rPr lang="en-GB" dirty="0"/>
            </a:br>
            <a:r>
              <a:rPr lang="en-GB" i="1" dirty="0"/>
              <a:t>“You’re worried about your children ……Let’s see if we can find out where they are” </a:t>
            </a:r>
          </a:p>
          <a:p>
            <a:r>
              <a:rPr lang="en-GB" dirty="0"/>
              <a:t>As you walk with them, ask them to help you to do something. </a:t>
            </a:r>
          </a:p>
          <a:p>
            <a:r>
              <a:rPr lang="en-GB" dirty="0">
                <a:solidFill>
                  <a:schemeClr val="accent1"/>
                </a:solidFill>
              </a:rPr>
              <a:t>Purposeful activity will reduce the person’s need to leave. </a:t>
            </a:r>
          </a:p>
          <a:p>
            <a:r>
              <a:rPr lang="en-GB" dirty="0"/>
              <a:t>If the person is asking about their children or family they may be missing them. Support them to look at photographs of family if available. </a:t>
            </a:r>
          </a:p>
          <a:p>
            <a:r>
              <a:rPr lang="en-GB" dirty="0"/>
              <a:t>If the person is asking to go to work, tell them that they do not have to go to work today but you need them to help you with a job around the home. </a:t>
            </a:r>
          </a:p>
        </p:txBody>
      </p:sp>
      <p:sp>
        <p:nvSpPr>
          <p:cNvPr id="4" name="Text Placeholder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1293522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624" y="1383175"/>
            <a:ext cx="3932237" cy="1255138"/>
          </a:xfrm>
          <a:solidFill>
            <a:schemeClr val="accent2"/>
          </a:solidFill>
        </p:spPr>
        <p:txBody>
          <a:bodyPr/>
          <a:lstStyle/>
          <a:p>
            <a:r>
              <a:rPr lang="en-GB" dirty="0">
                <a:solidFill>
                  <a:schemeClr val="bg1"/>
                </a:solidFill>
              </a:rPr>
              <a:t>Sleep, important for good health</a:t>
            </a:r>
          </a:p>
        </p:txBody>
      </p:sp>
      <p:sp>
        <p:nvSpPr>
          <p:cNvPr id="3" name="Content Placeholder 2"/>
          <p:cNvSpPr>
            <a:spLocks noGrp="1"/>
          </p:cNvSpPr>
          <p:nvPr>
            <p:ph idx="1"/>
          </p:nvPr>
        </p:nvSpPr>
        <p:spPr>
          <a:xfrm>
            <a:off x="5183188" y="987425"/>
            <a:ext cx="6860270" cy="5413375"/>
          </a:xfrm>
        </p:spPr>
        <p:txBody>
          <a:bodyPr>
            <a:normAutofit fontScale="62500" lnSpcReduction="20000"/>
          </a:bodyPr>
          <a:lstStyle/>
          <a:p>
            <a:pPr marL="0" indent="0">
              <a:buNone/>
            </a:pPr>
            <a:r>
              <a:rPr lang="en-GB" dirty="0">
                <a:solidFill>
                  <a:schemeClr val="accent1"/>
                </a:solidFill>
              </a:rPr>
              <a:t>Some things to consider …</a:t>
            </a:r>
          </a:p>
          <a:p>
            <a:r>
              <a:rPr lang="en-GB" dirty="0"/>
              <a:t>Think about any physical health changes which may be disrupting sleep. </a:t>
            </a:r>
          </a:p>
          <a:p>
            <a:r>
              <a:rPr lang="en-GB" dirty="0"/>
              <a:t>Orientate the person to the time throughout the day. </a:t>
            </a:r>
          </a:p>
          <a:p>
            <a:r>
              <a:rPr lang="en-GB" dirty="0"/>
              <a:t>Reduce daytime naps and avoid caffeine in the evening. </a:t>
            </a:r>
          </a:p>
          <a:p>
            <a:r>
              <a:rPr lang="en-GB" dirty="0"/>
              <a:t>Ensure there is good light during the day and it is sufficiently dark at night. </a:t>
            </a:r>
          </a:p>
          <a:p>
            <a:r>
              <a:rPr lang="en-GB" dirty="0"/>
              <a:t>Ensure the person’s bedroom is not too cold or not too hot. </a:t>
            </a:r>
          </a:p>
          <a:p>
            <a:r>
              <a:rPr lang="en-GB" dirty="0"/>
              <a:t>Ensure their bed is suitable and they have comfortable night wear. </a:t>
            </a:r>
          </a:p>
          <a:p>
            <a:r>
              <a:rPr lang="en-GB" dirty="0"/>
              <a:t>If the person experiences vivid dreams, nightmares or hallucinations at night, listen to them and provide reassurance. </a:t>
            </a:r>
          </a:p>
          <a:p>
            <a:r>
              <a:rPr lang="en-GB" dirty="0"/>
              <a:t>It can sometimes help to support the person out of their room for a short time before supporting back to bed. </a:t>
            </a:r>
          </a:p>
          <a:p>
            <a:pPr marL="0" indent="0">
              <a:buNone/>
            </a:pPr>
            <a:endParaRPr lang="en-GB"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8851"/>
          <a:stretch/>
        </p:blipFill>
        <p:spPr>
          <a:xfrm>
            <a:off x="712197" y="3426426"/>
            <a:ext cx="4019291" cy="2333625"/>
          </a:xfrm>
          <a:prstGeom prst="rect">
            <a:avLst/>
          </a:prstGeom>
        </p:spPr>
      </p:pic>
    </p:spTree>
    <p:extLst>
      <p:ext uri="{BB962C8B-B14F-4D97-AF65-F5344CB8AC3E}">
        <p14:creationId xmlns:p14="http://schemas.microsoft.com/office/powerpoint/2010/main" val="3397211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40" y="0"/>
            <a:ext cx="10603279" cy="1072837"/>
          </a:xfrm>
        </p:spPr>
        <p:txBody>
          <a:bodyPr/>
          <a:lstStyle/>
          <a:p>
            <a:r>
              <a:rPr lang="en-GB" dirty="0"/>
              <a:t>Least restrictive options and COVID-19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84814" y="977587"/>
            <a:ext cx="7255742" cy="5129488"/>
          </a:xfrm>
        </p:spPr>
      </p:pic>
    </p:spTree>
    <p:extLst>
      <p:ext uri="{BB962C8B-B14F-4D97-AF65-F5344CB8AC3E}">
        <p14:creationId xmlns:p14="http://schemas.microsoft.com/office/powerpoint/2010/main" val="1336149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rot="16200000">
            <a:off x="-1641357" y="3508865"/>
            <a:ext cx="4598894" cy="754669"/>
          </a:xfrm>
          <a:solidFill>
            <a:schemeClr val="accent2"/>
          </a:solidFill>
        </p:spPr>
        <p:txBody>
          <a:bodyPr>
            <a:normAutofit/>
          </a:bodyPr>
          <a:lstStyle/>
          <a:p>
            <a:r>
              <a:rPr lang="en-GB" sz="2400" dirty="0">
                <a:solidFill>
                  <a:schemeClr val="bg1"/>
                </a:solidFill>
              </a:rPr>
              <a:t>Conversations over the phone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323" y="0"/>
            <a:ext cx="4853354" cy="6858000"/>
          </a:xfrm>
          <a:prstGeom prst="rect">
            <a:avLst/>
          </a:prstGeom>
        </p:spPr>
      </p:pic>
    </p:spTree>
    <p:extLst>
      <p:ext uri="{BB962C8B-B14F-4D97-AF65-F5344CB8AC3E}">
        <p14:creationId xmlns:p14="http://schemas.microsoft.com/office/powerpoint/2010/main" val="2417148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0390" y="881966"/>
            <a:ext cx="11821610" cy="4132162"/>
          </a:xfrm>
        </p:spPr>
        <p:txBody>
          <a:bodyPr>
            <a:normAutofit fontScale="90000"/>
          </a:bodyPr>
          <a:lstStyle/>
          <a:p>
            <a:br>
              <a:rPr lang="en-GB" dirty="0"/>
            </a:br>
            <a:br>
              <a:rPr lang="en-GB" dirty="0"/>
            </a:br>
            <a:r>
              <a:rPr lang="en-GB" dirty="0"/>
              <a:t>				</a:t>
            </a:r>
            <a:br>
              <a:rPr lang="en-GB" dirty="0"/>
            </a:br>
            <a:r>
              <a:rPr lang="en-GB" dirty="0"/>
              <a:t>				CARE HOMES </a:t>
            </a:r>
            <a:br>
              <a:rPr lang="en-GB" dirty="0"/>
            </a:br>
            <a:br>
              <a:rPr lang="en-GB" sz="3600" i="1" dirty="0">
                <a:solidFill>
                  <a:schemeClr val="bg1">
                    <a:lumMod val="50000"/>
                  </a:schemeClr>
                </a:solidFill>
              </a:rPr>
            </a:br>
            <a:r>
              <a:rPr lang="en-GB" sz="3600" i="1" dirty="0">
                <a:solidFill>
                  <a:schemeClr val="bg1">
                    <a:lumMod val="50000"/>
                  </a:schemeClr>
                </a:solidFill>
              </a:rPr>
              <a:t>‘Admission &amp; Care’: Key points from Government guidance Managing resident behaviour</a:t>
            </a:r>
            <a:br>
              <a:rPr lang="en-GB" sz="3600" i="1" dirty="0">
                <a:solidFill>
                  <a:schemeClr val="bg1">
                    <a:lumMod val="50000"/>
                  </a:schemeClr>
                </a:solidFill>
              </a:rPr>
            </a:br>
            <a:r>
              <a:rPr lang="en-GB" sz="3600" i="1" dirty="0">
                <a:solidFill>
                  <a:schemeClr val="bg1">
                    <a:lumMod val="50000"/>
                  </a:schemeClr>
                </a:solidFill>
              </a:rPr>
              <a:t>Key points from a Psychologist; physical health, communication, anxiety, activities</a:t>
            </a:r>
            <a:br>
              <a:rPr lang="en-GB" sz="3600" i="1" dirty="0">
                <a:solidFill>
                  <a:schemeClr val="bg1">
                    <a:lumMod val="50000"/>
                  </a:schemeClr>
                </a:solidFill>
              </a:rPr>
            </a:br>
            <a:r>
              <a:rPr lang="en-GB" sz="3600" i="1" dirty="0">
                <a:solidFill>
                  <a:schemeClr val="bg1">
                    <a:lumMod val="50000"/>
                  </a:schemeClr>
                </a:solidFill>
              </a:rPr>
              <a:t>Best interests ~ least restrictive options</a:t>
            </a:r>
            <a:br>
              <a:rPr lang="en-GB" sz="3600" i="1" dirty="0">
                <a:solidFill>
                  <a:schemeClr val="bg1">
                    <a:lumMod val="50000"/>
                  </a:schemeClr>
                </a:solidFill>
              </a:rPr>
            </a:br>
            <a:r>
              <a:rPr lang="en-GB" sz="3600" i="1" dirty="0">
                <a:solidFill>
                  <a:schemeClr val="bg1">
                    <a:lumMod val="50000"/>
                  </a:schemeClr>
                </a:solidFill>
              </a:rPr>
              <a:t>Advice for conversations with relatives over the phone</a:t>
            </a:r>
            <a:br>
              <a:rPr lang="en-GB" sz="3600" i="1" dirty="0">
                <a:solidFill>
                  <a:schemeClr val="bg1">
                    <a:lumMod val="50000"/>
                  </a:schemeClr>
                </a:solidFill>
              </a:rPr>
            </a:br>
            <a:br>
              <a:rPr lang="en-GB" sz="3600" i="1" dirty="0">
                <a:solidFill>
                  <a:schemeClr val="bg1">
                    <a:lumMod val="50000"/>
                  </a:schemeClr>
                </a:solidFill>
              </a:rPr>
            </a:br>
            <a:r>
              <a:rPr lang="en-GB" sz="2200" i="1" dirty="0">
                <a:solidFill>
                  <a:schemeClr val="bg1">
                    <a:lumMod val="50000"/>
                  </a:schemeClr>
                </a:solidFill>
                <a:latin typeface="+mn-lt"/>
              </a:rPr>
              <a:t>Click here </a:t>
            </a:r>
            <a:r>
              <a:rPr lang="en-GB" sz="2200" i="1" dirty="0">
                <a:latin typeface="+mn-lt"/>
              </a:rPr>
              <a:t>for  </a:t>
            </a:r>
            <a:r>
              <a:rPr lang="en-GB" sz="2200" u="sng" dirty="0">
                <a:latin typeface="+mn-lt"/>
                <a:hlinkClick r:id="rId2">
                  <a:extLst>
                    <a:ext uri="{A12FA001-AC4F-418D-AE19-62706E023703}">
                      <ahyp:hlinkClr xmlns:ahyp="http://schemas.microsoft.com/office/drawing/2018/hyperlinkcolor" val="tx"/>
                    </a:ext>
                  </a:extLst>
                </a:hlinkClick>
              </a:rPr>
              <a:t>Managing the COVID-19 pandemic in care homes</a:t>
            </a:r>
            <a:endParaRPr lang="en-GB" sz="2200" dirty="0">
              <a:latin typeface="+mn-lt"/>
            </a:endParaRPr>
          </a:p>
        </p:txBody>
      </p:sp>
      <p:sp>
        <p:nvSpPr>
          <p:cNvPr id="6" name="Text Placeholder 5"/>
          <p:cNvSpPr>
            <a:spLocks noGrp="1"/>
          </p:cNvSpPr>
          <p:nvPr>
            <p:ph type="body" idx="1"/>
          </p:nvPr>
        </p:nvSpPr>
        <p:spPr>
          <a:xfrm>
            <a:off x="293627" y="5243433"/>
            <a:ext cx="11668808" cy="935037"/>
          </a:xfrm>
          <a:ln>
            <a:solidFill>
              <a:schemeClr val="accent1"/>
            </a:solidFill>
          </a:ln>
        </p:spPr>
        <p:txBody>
          <a:bodyPr>
            <a:normAutofit fontScale="92500" lnSpcReduction="10000"/>
          </a:bodyPr>
          <a:lstStyle/>
          <a:p>
            <a:pPr algn="ctr"/>
            <a:r>
              <a:rPr lang="en-GB" dirty="0">
                <a:solidFill>
                  <a:srgbClr val="3588C2"/>
                </a:solidFill>
              </a:rPr>
              <a:t>“As part of the national effort, the care sector also plays a vital role in accepting patients as they are discharged from hospital”</a:t>
            </a:r>
            <a:br>
              <a:rPr lang="en-GB" dirty="0">
                <a:solidFill>
                  <a:srgbClr val="3588C2"/>
                </a:solidFill>
              </a:rPr>
            </a:br>
            <a:r>
              <a:rPr lang="en-GB" dirty="0">
                <a:solidFill>
                  <a:srgbClr val="3588C2"/>
                </a:solidFill>
              </a:rPr>
              <a:t>(</a:t>
            </a:r>
            <a:r>
              <a:rPr lang="en-GB" dirty="0" err="1">
                <a:solidFill>
                  <a:srgbClr val="3588C2"/>
                </a:solidFill>
              </a:rPr>
              <a:t>DoH</a:t>
            </a:r>
            <a:r>
              <a:rPr lang="en-GB" dirty="0">
                <a:solidFill>
                  <a:srgbClr val="3588C2"/>
                </a:solidFill>
              </a:rPr>
              <a:t>, PHE, CQC)</a:t>
            </a:r>
          </a:p>
        </p:txBody>
      </p:sp>
    </p:spTree>
    <p:extLst>
      <p:ext uri="{BB962C8B-B14F-4D97-AF65-F5344CB8AC3E}">
        <p14:creationId xmlns:p14="http://schemas.microsoft.com/office/powerpoint/2010/main" val="211523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514" y="104960"/>
            <a:ext cx="10515600" cy="1636434"/>
          </a:xfrm>
        </p:spPr>
        <p:txBody>
          <a:bodyPr>
            <a:normAutofit/>
          </a:bodyPr>
          <a:lstStyle/>
          <a:p>
            <a:r>
              <a:rPr lang="en-GB" dirty="0"/>
              <a:t>BEHAVIOUR: discussion and advice</a:t>
            </a:r>
            <a:br>
              <a:rPr lang="en-GB" dirty="0"/>
            </a:br>
            <a:r>
              <a:rPr lang="en-GB" sz="2000" i="1" dirty="0"/>
              <a:t>there is a separate slide set if you wish to print it and take it to carers, please share</a:t>
            </a:r>
          </a:p>
        </p:txBody>
      </p:sp>
      <p:sp>
        <p:nvSpPr>
          <p:cNvPr id="4" name="Content Placeholder 3"/>
          <p:cNvSpPr>
            <a:spLocks noGrp="1"/>
          </p:cNvSpPr>
          <p:nvPr>
            <p:ph sz="half" idx="1"/>
          </p:nvPr>
        </p:nvSpPr>
        <p:spPr>
          <a:xfrm>
            <a:off x="565150" y="1938522"/>
            <a:ext cx="5339976" cy="4182877"/>
          </a:xfrm>
          <a:solidFill>
            <a:schemeClr val="accent4"/>
          </a:solidFill>
        </p:spPr>
        <p:txBody>
          <a:bodyPr>
            <a:normAutofit fontScale="92500" lnSpcReduction="10000"/>
          </a:bodyPr>
          <a:lstStyle/>
          <a:p>
            <a:pPr marL="0" indent="0">
              <a:buNone/>
            </a:pPr>
            <a:endParaRPr lang="en-GB" sz="3300" b="1" dirty="0">
              <a:solidFill>
                <a:schemeClr val="bg1"/>
              </a:solidFill>
            </a:endParaRPr>
          </a:p>
          <a:p>
            <a:pPr marL="0" indent="0">
              <a:buNone/>
            </a:pPr>
            <a:r>
              <a:rPr lang="en-GB" sz="3300" b="1" dirty="0">
                <a:solidFill>
                  <a:schemeClr val="bg1"/>
                </a:solidFill>
              </a:rPr>
              <a:t>Supporting Carers and Care Staff to Understand and Respond to Changes in Behaviour in People with Dementia During the COVID-19 Pandemic</a:t>
            </a:r>
          </a:p>
          <a:p>
            <a:pPr marL="0" indent="0">
              <a:buNone/>
            </a:pPr>
            <a:endParaRPr lang="en-GB" b="1" dirty="0">
              <a:solidFill>
                <a:schemeClr val="bg1"/>
              </a:solidFill>
            </a:endParaRPr>
          </a:p>
          <a:p>
            <a:pPr marL="0" indent="0">
              <a:buNone/>
            </a:pPr>
            <a:r>
              <a:rPr lang="en-GB" sz="1900" dirty="0">
                <a:solidFill>
                  <a:schemeClr val="bg1"/>
                </a:solidFill>
              </a:rPr>
              <a:t>Dr F. Duffy &amp; J Richardson</a:t>
            </a:r>
          </a:p>
          <a:p>
            <a:pPr marL="0" indent="0">
              <a:buNone/>
            </a:pPr>
            <a:r>
              <a:rPr lang="en-GB" sz="1900" dirty="0">
                <a:solidFill>
                  <a:schemeClr val="bg1"/>
                </a:solidFill>
              </a:rPr>
              <a:t>Northern Health and Social Care Trust</a:t>
            </a:r>
          </a:p>
        </p:txBody>
      </p:sp>
      <p:sp>
        <p:nvSpPr>
          <p:cNvPr id="5" name="Content Placeholder 4"/>
          <p:cNvSpPr>
            <a:spLocks noGrp="1"/>
          </p:cNvSpPr>
          <p:nvPr>
            <p:ph sz="half" idx="2"/>
          </p:nvPr>
        </p:nvSpPr>
        <p:spPr>
          <a:xfrm>
            <a:off x="6216503" y="1875865"/>
            <a:ext cx="5812464" cy="4430806"/>
          </a:xfrm>
        </p:spPr>
        <p:txBody>
          <a:bodyPr>
            <a:noAutofit/>
          </a:bodyPr>
          <a:lstStyle/>
          <a:p>
            <a:pPr marL="0" indent="0">
              <a:buNone/>
            </a:pPr>
            <a:r>
              <a:rPr lang="en-GB" sz="2000" b="1" dirty="0">
                <a:solidFill>
                  <a:schemeClr val="accent4"/>
                </a:solidFill>
              </a:rPr>
              <a:t>IN THIS DOCUMENT YOU WILL FIND:</a:t>
            </a:r>
            <a:br>
              <a:rPr lang="en-GB" sz="2000" b="1" dirty="0">
                <a:solidFill>
                  <a:schemeClr val="accent4"/>
                </a:solidFill>
              </a:rPr>
            </a:br>
            <a:endParaRPr lang="en-GB" sz="2000" b="1" dirty="0">
              <a:solidFill>
                <a:schemeClr val="accent4"/>
              </a:solidFill>
            </a:endParaRPr>
          </a:p>
          <a:p>
            <a:r>
              <a:rPr lang="en-GB" sz="2000" dirty="0"/>
              <a:t>Meaningful activity where possible to minimise distress – ideas and links</a:t>
            </a:r>
          </a:p>
          <a:p>
            <a:r>
              <a:rPr lang="en-GB" sz="2000" dirty="0"/>
              <a:t>Paint a smiley face on your PPE mask to help the person feel safer</a:t>
            </a:r>
          </a:p>
          <a:p>
            <a:r>
              <a:rPr lang="en-GB" sz="2000" dirty="0"/>
              <a:t>Remember behaviour and emotion can be communicating a physical health need – a checklist</a:t>
            </a:r>
          </a:p>
          <a:p>
            <a:r>
              <a:rPr lang="en-GB" sz="2000" dirty="0"/>
              <a:t>Advice for residents asking to go home, asking for relatives &amp; others</a:t>
            </a:r>
          </a:p>
          <a:p>
            <a:r>
              <a:rPr lang="en-GB" sz="2000" dirty="0"/>
              <a:t>Personal caring</a:t>
            </a:r>
          </a:p>
          <a:p>
            <a:r>
              <a:rPr lang="en-GB" sz="2000" dirty="0"/>
              <a:t>Thinking about sleep </a:t>
            </a:r>
          </a:p>
        </p:txBody>
      </p:sp>
    </p:spTree>
    <p:extLst>
      <p:ext uri="{BB962C8B-B14F-4D97-AF65-F5344CB8AC3E}">
        <p14:creationId xmlns:p14="http://schemas.microsoft.com/office/powerpoint/2010/main" val="2405606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202746"/>
            <a:ext cx="10045700" cy="1325563"/>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dirty="0"/>
              <a:t>Admission and Care of Residents During COVID-19 Incident in a Care Home </a:t>
            </a:r>
            <a:r>
              <a:rPr lang="en-GB" sz="2700" b="1" dirty="0"/>
              <a:t>(4 slides) </a:t>
            </a:r>
          </a:p>
        </p:txBody>
      </p:sp>
      <p:sp>
        <p:nvSpPr>
          <p:cNvPr id="3" name="Content Placeholder 2"/>
          <p:cNvSpPr>
            <a:spLocks noGrp="1"/>
          </p:cNvSpPr>
          <p:nvPr>
            <p:ph idx="1"/>
          </p:nvPr>
        </p:nvSpPr>
        <p:spPr>
          <a:xfrm>
            <a:off x="1106714" y="1816100"/>
            <a:ext cx="10515600" cy="4506727"/>
          </a:xfrm>
        </p:spPr>
        <p:txBody>
          <a:bodyPr>
            <a:normAutofit lnSpcReduction="10000"/>
          </a:bodyPr>
          <a:lstStyle/>
          <a:p>
            <a:pPr marL="0" indent="0">
              <a:buNone/>
            </a:pPr>
            <a:r>
              <a:rPr lang="en-GB" dirty="0"/>
              <a:t>Find it here: </a:t>
            </a:r>
            <a:r>
              <a:rPr lang="en-GB" u="sng" dirty="0">
                <a:hlinkClick r:id="rId2">
                  <a:extLst>
                    <a:ext uri="{A12FA001-AC4F-418D-AE19-62706E023703}">
                      <ahyp:hlinkClr xmlns:ahyp="http://schemas.microsoft.com/office/drawing/2018/hyperlinkcolor" val="tx"/>
                    </a:ext>
                  </a:extLst>
                </a:hlinkClick>
              </a:rPr>
              <a:t>Click Here</a:t>
            </a:r>
            <a:endParaRPr lang="en-GB" dirty="0"/>
          </a:p>
          <a:p>
            <a:pPr marL="0" indent="0">
              <a:buNone/>
            </a:pPr>
            <a:endParaRPr lang="en-GB" dirty="0"/>
          </a:p>
          <a:p>
            <a:r>
              <a:rPr lang="en-GB" dirty="0"/>
              <a:t>Admission of residents</a:t>
            </a:r>
          </a:p>
          <a:p>
            <a:r>
              <a:rPr lang="en-GB" dirty="0"/>
              <a:t>Caring for residents, depending on their COVID-19 status</a:t>
            </a:r>
          </a:p>
          <a:p>
            <a:r>
              <a:rPr lang="en-GB" dirty="0"/>
              <a:t>Reporting of COVID-19 cases</a:t>
            </a:r>
          </a:p>
          <a:p>
            <a:r>
              <a:rPr lang="en-GB" dirty="0"/>
              <a:t>Providing care after death</a:t>
            </a:r>
          </a:p>
          <a:p>
            <a:r>
              <a:rPr lang="en-GB" dirty="0"/>
              <a:t>Advice for staff </a:t>
            </a:r>
          </a:p>
          <a:p>
            <a:r>
              <a:rPr lang="en-GB" dirty="0"/>
              <a:t>Supporting existing residents that may require hospital care</a:t>
            </a:r>
          </a:p>
          <a:p>
            <a:r>
              <a:rPr lang="en-GB" dirty="0"/>
              <a:t>National support available to implement this guidance </a:t>
            </a:r>
          </a:p>
        </p:txBody>
      </p:sp>
    </p:spTree>
    <p:extLst>
      <p:ext uri="{BB962C8B-B14F-4D97-AF65-F5344CB8AC3E}">
        <p14:creationId xmlns:p14="http://schemas.microsoft.com/office/powerpoint/2010/main" val="1348305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6714" y="2832100"/>
            <a:ext cx="10515600" cy="3270249"/>
          </a:xfrm>
          <a:solidFill>
            <a:schemeClr val="accent3">
              <a:lumMod val="40000"/>
              <a:lumOff val="60000"/>
            </a:schemeClr>
          </a:solidFill>
        </p:spPr>
        <p:txBody>
          <a:bodyPr>
            <a:normAutofit fontScale="70000" lnSpcReduction="20000"/>
          </a:bodyPr>
          <a:lstStyle/>
          <a:p>
            <a:pPr marL="0" indent="0">
              <a:buNone/>
            </a:pPr>
            <a:endParaRPr lang="en-GB" sz="4400" b="1" dirty="0">
              <a:solidFill>
                <a:schemeClr val="bg1"/>
              </a:solidFill>
            </a:endParaRPr>
          </a:p>
          <a:p>
            <a:pPr marL="0" indent="0">
              <a:buNone/>
            </a:pPr>
            <a:r>
              <a:rPr lang="en-GB" sz="4400" b="1" dirty="0">
                <a:solidFill>
                  <a:schemeClr val="bg1"/>
                </a:solidFill>
              </a:rPr>
              <a:t>See Annex D for guidance on people with dementia discharged from hospital following treatment for COVID-19</a:t>
            </a:r>
          </a:p>
          <a:p>
            <a:pPr marL="0" indent="0">
              <a:buNone/>
            </a:pPr>
            <a:r>
              <a:rPr lang="en-GB" sz="4400" dirty="0"/>
              <a:t>A Discharge to Assess (D2A) model is in place to streamline the discharge process and the assessment of care needs will be undertaken by hospital discharge teams, in collaboration with Trusted Assessors.</a:t>
            </a:r>
            <a:endParaRPr lang="en-GB" sz="4400" b="1" dirty="0"/>
          </a:p>
        </p:txBody>
      </p:sp>
      <p:sp>
        <p:nvSpPr>
          <p:cNvPr id="4" name="Title 1"/>
          <p:cNvSpPr txBox="1">
            <a:spLocks/>
          </p:cNvSpPr>
          <p:nvPr/>
        </p:nvSpPr>
        <p:spPr>
          <a:xfrm>
            <a:off x="1106714" y="1402895"/>
            <a:ext cx="9904186" cy="1325563"/>
          </a:xfrm>
          <a:prstGeom prst="rect">
            <a:avLst/>
          </a:prstGeom>
          <a:solidFill>
            <a:schemeClr val="accent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Admitting residents from hospital</a:t>
            </a:r>
          </a:p>
        </p:txBody>
      </p:sp>
    </p:spTree>
    <p:extLst>
      <p:ext uri="{BB962C8B-B14F-4D97-AF65-F5344CB8AC3E}">
        <p14:creationId xmlns:p14="http://schemas.microsoft.com/office/powerpoint/2010/main" val="4104304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364" y="304346"/>
            <a:ext cx="9904186" cy="1325563"/>
          </a:xfrm>
          <a:solidFill>
            <a:schemeClr val="accent3"/>
          </a:solidFill>
        </p:spPr>
        <p:txBody>
          <a:bodyPr/>
          <a:lstStyle/>
          <a:p>
            <a:r>
              <a:rPr lang="en-GB" dirty="0"/>
              <a:t>Advice on providing care to  </a:t>
            </a:r>
            <a:r>
              <a:rPr lang="en-GB" dirty="0">
                <a:solidFill>
                  <a:schemeClr val="bg1"/>
                </a:solidFill>
              </a:rPr>
              <a:t>asymptomatic</a:t>
            </a:r>
            <a:r>
              <a:rPr lang="en-GB" dirty="0"/>
              <a:t> residents</a:t>
            </a:r>
          </a:p>
        </p:txBody>
      </p:sp>
      <p:sp>
        <p:nvSpPr>
          <p:cNvPr id="3" name="Content Placeholder 2"/>
          <p:cNvSpPr>
            <a:spLocks noGrp="1"/>
          </p:cNvSpPr>
          <p:nvPr>
            <p:ph idx="1"/>
          </p:nvPr>
        </p:nvSpPr>
        <p:spPr>
          <a:xfrm>
            <a:off x="535214" y="1943100"/>
            <a:ext cx="11415486" cy="4344307"/>
          </a:xfrm>
        </p:spPr>
        <p:txBody>
          <a:bodyPr>
            <a:normAutofit fontScale="85000" lnSpcReduction="20000"/>
          </a:bodyPr>
          <a:lstStyle/>
          <a:p>
            <a:r>
              <a:rPr lang="en-GB" dirty="0"/>
              <a:t>If an individual has no COVID-19 symptoms or has tested positive for COVID-19 but is no longer showing symptoms and has completed their isolation period, then </a:t>
            </a:r>
            <a:r>
              <a:rPr lang="en-GB" b="1" dirty="0">
                <a:solidFill>
                  <a:schemeClr val="accent3"/>
                </a:solidFill>
              </a:rPr>
              <a:t>care should be provided as normal.</a:t>
            </a:r>
            <a:br>
              <a:rPr lang="en-GB" b="1" dirty="0">
                <a:solidFill>
                  <a:schemeClr val="accent3"/>
                </a:solidFill>
              </a:rPr>
            </a:br>
            <a:endParaRPr lang="en-GB" b="1" dirty="0">
              <a:solidFill>
                <a:schemeClr val="accent3"/>
              </a:solidFill>
            </a:endParaRPr>
          </a:p>
          <a:p>
            <a:r>
              <a:rPr lang="en-GB" dirty="0"/>
              <a:t>Care home providers should </a:t>
            </a:r>
            <a:r>
              <a:rPr lang="en-GB" b="1" dirty="0">
                <a:solidFill>
                  <a:schemeClr val="accent3"/>
                </a:solidFill>
              </a:rPr>
              <a:t>follow social distancing measures </a:t>
            </a:r>
            <a:r>
              <a:rPr lang="en-GB" dirty="0"/>
              <a:t>for everyone in the care home, wherever possible, and the </a:t>
            </a:r>
            <a:r>
              <a:rPr lang="en-GB" dirty="0">
                <a:solidFill>
                  <a:schemeClr val="accent3"/>
                </a:solidFill>
              </a:rPr>
              <a:t>shielding guidance for the extremely vulnerable </a:t>
            </a:r>
            <a:r>
              <a:rPr lang="en-GB" dirty="0"/>
              <a:t>group.</a:t>
            </a:r>
          </a:p>
          <a:p>
            <a:endParaRPr lang="en-GB" dirty="0"/>
          </a:p>
          <a:p>
            <a:r>
              <a:rPr lang="en-GB" dirty="0"/>
              <a:t>Due to resident limited communication skills, staff should be alert to the presence of signs as well as symptoms of the virus. This could include delirium.</a:t>
            </a:r>
            <a:br>
              <a:rPr lang="en-GB" dirty="0"/>
            </a:br>
            <a:endParaRPr lang="en-GB" dirty="0"/>
          </a:p>
          <a:p>
            <a:r>
              <a:rPr lang="en-GB" b="1" dirty="0">
                <a:solidFill>
                  <a:schemeClr val="accent3"/>
                </a:solidFill>
              </a:rPr>
              <a:t>Assess each resident twice daily </a:t>
            </a:r>
            <a:r>
              <a:rPr lang="en-GB" dirty="0"/>
              <a:t>for the development of a fever (≥37.8°C), cough or shortness of breath.</a:t>
            </a:r>
            <a:endParaRPr lang="en-GB" b="1" dirty="0">
              <a:solidFill>
                <a:schemeClr val="accent3"/>
              </a:solidFill>
            </a:endParaRPr>
          </a:p>
          <a:p>
            <a:endParaRPr lang="en-GB" dirty="0"/>
          </a:p>
        </p:txBody>
      </p:sp>
    </p:spTree>
    <p:extLst>
      <p:ext uri="{BB962C8B-B14F-4D97-AF65-F5344CB8AC3E}">
        <p14:creationId xmlns:p14="http://schemas.microsoft.com/office/powerpoint/2010/main" val="3136813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414" y="1903638"/>
            <a:ext cx="11745686" cy="4300311"/>
          </a:xfrm>
        </p:spPr>
        <p:txBody>
          <a:bodyPr>
            <a:normAutofit fontScale="92500" lnSpcReduction="20000"/>
          </a:bodyPr>
          <a:lstStyle/>
          <a:p>
            <a:r>
              <a:rPr lang="en-GB" dirty="0"/>
              <a:t>Any resident presenting with symptoms of COVID-19 should be </a:t>
            </a:r>
            <a:r>
              <a:rPr lang="en-GB" b="1" dirty="0">
                <a:solidFill>
                  <a:schemeClr val="accent3"/>
                </a:solidFill>
              </a:rPr>
              <a:t>promptly isolated (details in the full document).</a:t>
            </a:r>
            <a:br>
              <a:rPr lang="en-GB" b="1" dirty="0">
                <a:solidFill>
                  <a:schemeClr val="accent3"/>
                </a:solidFill>
              </a:rPr>
            </a:br>
            <a:endParaRPr lang="en-GB" b="1" dirty="0">
              <a:solidFill>
                <a:schemeClr val="accent3"/>
              </a:solidFill>
            </a:endParaRPr>
          </a:p>
          <a:p>
            <a:r>
              <a:rPr lang="en-GB" dirty="0"/>
              <a:t>Instigate </a:t>
            </a:r>
            <a:r>
              <a:rPr lang="en-GB" b="1" dirty="0">
                <a:solidFill>
                  <a:schemeClr val="accent3"/>
                </a:solidFill>
              </a:rPr>
              <a:t>full infection control </a:t>
            </a:r>
            <a:r>
              <a:rPr lang="en-GB" dirty="0"/>
              <a:t>measures.</a:t>
            </a:r>
          </a:p>
          <a:p>
            <a:endParaRPr lang="en-GB" dirty="0"/>
          </a:p>
          <a:p>
            <a:r>
              <a:rPr lang="en-GB" dirty="0"/>
              <a:t>Detail regarding testing is in the full document</a:t>
            </a:r>
            <a:br>
              <a:rPr lang="en-GB" dirty="0"/>
            </a:br>
            <a:endParaRPr lang="en-GB" dirty="0"/>
          </a:p>
          <a:p>
            <a:r>
              <a:rPr lang="en-GB" dirty="0"/>
              <a:t>If symptoms worsen during isolation or are no better after 7 days, contact their GP for further advice around escalation and to ensure </a:t>
            </a:r>
            <a:r>
              <a:rPr lang="en-GB" b="1" dirty="0">
                <a:solidFill>
                  <a:schemeClr val="accent3"/>
                </a:solidFill>
              </a:rPr>
              <a:t>person-centred decision making </a:t>
            </a:r>
            <a:r>
              <a:rPr lang="en-GB" dirty="0"/>
              <a:t>is followed.</a:t>
            </a:r>
            <a:br>
              <a:rPr lang="en-GB" dirty="0"/>
            </a:br>
            <a:endParaRPr lang="en-GB" dirty="0"/>
          </a:p>
          <a:p>
            <a:r>
              <a:rPr lang="en-GB" dirty="0"/>
              <a:t>Advice on </a:t>
            </a:r>
            <a:r>
              <a:rPr lang="en-GB" b="1" dirty="0">
                <a:solidFill>
                  <a:schemeClr val="accent3"/>
                </a:solidFill>
              </a:rPr>
              <a:t>considering hospital admission </a:t>
            </a:r>
            <a:r>
              <a:rPr lang="en-GB" dirty="0"/>
              <a:t>is included in this guidance</a:t>
            </a:r>
          </a:p>
        </p:txBody>
      </p:sp>
      <p:sp>
        <p:nvSpPr>
          <p:cNvPr id="4" name="Title 1"/>
          <p:cNvSpPr txBox="1">
            <a:spLocks/>
          </p:cNvSpPr>
          <p:nvPr/>
        </p:nvSpPr>
        <p:spPr>
          <a:xfrm>
            <a:off x="1989364" y="304346"/>
            <a:ext cx="9904186" cy="1325563"/>
          </a:xfrm>
          <a:prstGeom prst="rect">
            <a:avLst/>
          </a:prstGeom>
          <a:solidFill>
            <a:schemeClr val="accent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Advice on providing care to  residents </a:t>
            </a:r>
            <a:r>
              <a:rPr lang="en-GB" dirty="0">
                <a:solidFill>
                  <a:schemeClr val="bg1"/>
                </a:solidFill>
              </a:rPr>
              <a:t>with symptoms</a:t>
            </a:r>
          </a:p>
        </p:txBody>
      </p:sp>
    </p:spTree>
    <p:extLst>
      <p:ext uri="{BB962C8B-B14F-4D97-AF65-F5344CB8AC3E}">
        <p14:creationId xmlns:p14="http://schemas.microsoft.com/office/powerpoint/2010/main" val="2383427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Care after death</a:t>
            </a:r>
          </a:p>
        </p:txBody>
      </p:sp>
      <p:sp>
        <p:nvSpPr>
          <p:cNvPr id="3" name="Content Placeholder 2"/>
          <p:cNvSpPr>
            <a:spLocks noGrp="1"/>
          </p:cNvSpPr>
          <p:nvPr>
            <p:ph idx="1"/>
          </p:nvPr>
        </p:nvSpPr>
        <p:spPr>
          <a:xfrm>
            <a:off x="1106714" y="2856139"/>
            <a:ext cx="10515600" cy="2293711"/>
          </a:xfrm>
          <a:solidFill>
            <a:schemeClr val="accent3"/>
          </a:solidFill>
        </p:spPr>
        <p:txBody>
          <a:bodyPr>
            <a:normAutofit/>
          </a:bodyPr>
          <a:lstStyle/>
          <a:p>
            <a:pPr marL="0" indent="0">
              <a:buNone/>
            </a:pPr>
            <a:r>
              <a:rPr lang="en-GB" b="1" dirty="0">
                <a:solidFill>
                  <a:schemeClr val="bg1"/>
                </a:solidFill>
              </a:rPr>
              <a:t>The infection control precautions described in this document continue to apply whilst an individual who has died remains in the care home</a:t>
            </a:r>
          </a:p>
          <a:p>
            <a:pPr marL="0" indent="0">
              <a:buNone/>
            </a:pPr>
            <a:r>
              <a:rPr lang="en-GB" b="1" dirty="0">
                <a:solidFill>
                  <a:schemeClr val="bg1"/>
                </a:solidFill>
              </a:rPr>
              <a:t>Please use resources available here in EPAIGE regarding care after death of your resident </a:t>
            </a:r>
          </a:p>
          <a:p>
            <a:pPr marL="0" indent="0">
              <a:buNone/>
            </a:pPr>
            <a:endParaRPr lang="en-GB" dirty="0"/>
          </a:p>
        </p:txBody>
      </p:sp>
    </p:spTree>
    <p:extLst>
      <p:ext uri="{BB962C8B-B14F-4D97-AF65-F5344CB8AC3E}">
        <p14:creationId xmlns:p14="http://schemas.microsoft.com/office/powerpoint/2010/main" val="153952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Keep on top of physical health</a:t>
            </a:r>
          </a:p>
        </p:txBody>
      </p:sp>
      <p:sp>
        <p:nvSpPr>
          <p:cNvPr id="6" name="Content Placeholder 5"/>
          <p:cNvSpPr>
            <a:spLocks noGrp="1"/>
          </p:cNvSpPr>
          <p:nvPr>
            <p:ph idx="1"/>
          </p:nvPr>
        </p:nvSpPr>
        <p:spPr>
          <a:xfrm>
            <a:off x="5183188" y="987425"/>
            <a:ext cx="6738736" cy="5233967"/>
          </a:xfrm>
        </p:spPr>
        <p:txBody>
          <a:bodyPr>
            <a:noAutofit/>
          </a:bodyPr>
          <a:lstStyle/>
          <a:p>
            <a:r>
              <a:rPr lang="en-GB" sz="2400" dirty="0"/>
              <a:t>Is the person in pain? </a:t>
            </a:r>
          </a:p>
          <a:p>
            <a:r>
              <a:rPr lang="en-GB" sz="2400" dirty="0"/>
              <a:t>Do they have an infection? </a:t>
            </a:r>
          </a:p>
          <a:p>
            <a:r>
              <a:rPr lang="en-GB" sz="2400" dirty="0"/>
              <a:t>Are they experiencing a delirium? </a:t>
            </a:r>
          </a:p>
          <a:p>
            <a:r>
              <a:rPr lang="en-GB" sz="2400" dirty="0"/>
              <a:t>Are they dehydrated? </a:t>
            </a:r>
          </a:p>
          <a:p>
            <a:r>
              <a:rPr lang="en-GB" sz="2400" dirty="0"/>
              <a:t>Are they constipated, incontinent or need to use the toilet? </a:t>
            </a:r>
          </a:p>
          <a:p>
            <a:r>
              <a:rPr lang="en-GB" sz="2400" dirty="0"/>
              <a:t>Do they wear glasses and hearing aid, are these up to date and working? </a:t>
            </a:r>
          </a:p>
          <a:p>
            <a:r>
              <a:rPr lang="en-GB" sz="2400" dirty="0"/>
              <a:t>Does their medication need to be reviewed? </a:t>
            </a:r>
          </a:p>
          <a:p>
            <a:r>
              <a:rPr lang="en-GB" sz="2400" dirty="0"/>
              <a:t>Do they have any long term health conditions which need to be reviewed? </a:t>
            </a:r>
          </a:p>
          <a:p>
            <a:r>
              <a:rPr lang="en-GB" sz="2400" dirty="0"/>
              <a:t>Are they hungry, thirsty, or too cold or hot? </a:t>
            </a:r>
          </a:p>
        </p:txBody>
      </p:sp>
      <p:sp>
        <p:nvSpPr>
          <p:cNvPr id="7" name="Text Placeholder 6"/>
          <p:cNvSpPr>
            <a:spLocks noGrp="1"/>
          </p:cNvSpPr>
          <p:nvPr>
            <p:ph type="body" sz="half" idx="2"/>
          </p:nvPr>
        </p:nvSpPr>
        <p:spPr>
          <a:solidFill>
            <a:schemeClr val="accent2"/>
          </a:solidFill>
        </p:spPr>
        <p:txBody>
          <a:bodyPr>
            <a:noAutofit/>
          </a:bodyPr>
          <a:lstStyle/>
          <a:p>
            <a:endParaRPr lang="en-GB" sz="2800" b="1" dirty="0">
              <a:solidFill>
                <a:schemeClr val="bg1"/>
              </a:solidFill>
            </a:endParaRPr>
          </a:p>
          <a:p>
            <a:r>
              <a:rPr lang="en-GB" sz="2800" b="1" dirty="0">
                <a:solidFill>
                  <a:schemeClr val="bg1"/>
                </a:solidFill>
              </a:rPr>
              <a:t>Changes in physical health contribute to changes in behaviour and emotional wellbeing. </a:t>
            </a:r>
          </a:p>
        </p:txBody>
      </p:sp>
      <p:sp>
        <p:nvSpPr>
          <p:cNvPr id="2" name="TextBox 1">
            <a:extLst>
              <a:ext uri="{FF2B5EF4-FFF2-40B4-BE49-F238E27FC236}">
                <a16:creationId xmlns:a16="http://schemas.microsoft.com/office/drawing/2014/main" id="{4DF1EE82-B12B-4297-A7C6-C211D22525C0}"/>
              </a:ext>
            </a:extLst>
          </p:cNvPr>
          <p:cNvSpPr txBox="1"/>
          <p:nvPr/>
        </p:nvSpPr>
        <p:spPr>
          <a:xfrm>
            <a:off x="2260879" y="267276"/>
            <a:ext cx="9862457" cy="461665"/>
          </a:xfrm>
          <a:prstGeom prst="rect">
            <a:avLst/>
          </a:prstGeom>
          <a:noFill/>
        </p:spPr>
        <p:txBody>
          <a:bodyPr wrap="square" rtlCol="0">
            <a:spAutoFit/>
          </a:bodyPr>
          <a:lstStyle/>
          <a:p>
            <a:r>
              <a:rPr lang="en-GB" sz="2400" u="sng" dirty="0">
                <a:hlinkClick r:id="rId2">
                  <a:extLst>
                    <a:ext uri="{A12FA001-AC4F-418D-AE19-62706E023703}">
                      <ahyp:hlinkClr xmlns:ahyp="http://schemas.microsoft.com/office/drawing/2018/hyperlinkcolor" val="tx"/>
                    </a:ext>
                  </a:extLst>
                </a:hlinkClick>
              </a:rPr>
              <a:t>Click here for : Supporting People with Dementia During Covid</a:t>
            </a:r>
            <a:r>
              <a:rPr lang="en-GB" sz="2400" u="sng" dirty="0"/>
              <a:t>-19</a:t>
            </a:r>
            <a:endParaRPr lang="en-GB" sz="2400" dirty="0"/>
          </a:p>
        </p:txBody>
      </p:sp>
    </p:spTree>
    <p:extLst>
      <p:ext uri="{BB962C8B-B14F-4D97-AF65-F5344CB8AC3E}">
        <p14:creationId xmlns:p14="http://schemas.microsoft.com/office/powerpoint/2010/main" val="3539641327"/>
      </p:ext>
    </p:extLst>
  </p:cSld>
  <p:clrMapOvr>
    <a:masterClrMapping/>
  </p:clrMapOvr>
</p:sld>
</file>

<file path=ppt/theme/theme1.xml><?xml version="1.0" encoding="utf-8"?>
<a:theme xmlns:a="http://schemas.openxmlformats.org/drawingml/2006/main" name="Office Theme">
  <a:themeElements>
    <a:clrScheme name="EoLP Primary Colours">
      <a:dk1>
        <a:srgbClr val="000000"/>
      </a:dk1>
      <a:lt1>
        <a:srgbClr val="F8F8F8"/>
      </a:lt1>
      <a:dk2>
        <a:srgbClr val="44546A"/>
      </a:dk2>
      <a:lt2>
        <a:srgbClr val="E7E6E6"/>
      </a:lt2>
      <a:accent1>
        <a:srgbClr val="BC208C"/>
      </a:accent1>
      <a:accent2>
        <a:srgbClr val="EB008B"/>
      </a:accent2>
      <a:accent3>
        <a:srgbClr val="3588C2"/>
      </a:accent3>
      <a:accent4>
        <a:srgbClr val="00B6B1"/>
      </a:accent4>
      <a:accent5>
        <a:srgbClr val="F8F8F8"/>
      </a:accent5>
      <a:accent6>
        <a:srgbClr val="F8F8F8"/>
      </a:accent6>
      <a:hlink>
        <a:srgbClr val="F8F8F8"/>
      </a:hlink>
      <a:folHlink>
        <a:srgbClr val="F8F8F8"/>
      </a:folHlink>
    </a:clrScheme>
    <a:fontScheme name="Custom 1">
      <a:majorFont>
        <a:latin typeface="Museo 700"/>
        <a:ea typeface=""/>
        <a:cs typeface=""/>
      </a:majorFont>
      <a:minorFont>
        <a:latin typeface="Museo 5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1583</TotalTime>
  <Words>1539</Words>
  <Application>Microsoft Office PowerPoint</Application>
  <PresentationFormat>Widescreen</PresentationFormat>
  <Paragraphs>128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Museo 500</vt:lpstr>
      <vt:lpstr>Museo 700</vt:lpstr>
      <vt:lpstr>Office Theme</vt:lpstr>
      <vt:lpstr>COVID-19 DEMENTIA CARE</vt:lpstr>
      <vt:lpstr>           CARE HOMES   ‘Admission &amp; Care’: Key points from Government guidance Managing resident behaviour Key points from a Psychologist; physical health, communication, anxiety, activities Best interests ~ least restrictive options Advice for conversations with relatives over the phone  Click here for  Managing the COVID-19 pandemic in care homes</vt:lpstr>
      <vt:lpstr>BEHAVIOUR: discussion and advice there is a separate slide set if you wish to print it and take it to carers, please share</vt:lpstr>
      <vt:lpstr>Admission and Care of Residents During COVID-19 Incident in a Care Home (4 slides) </vt:lpstr>
      <vt:lpstr>PowerPoint Presentation</vt:lpstr>
      <vt:lpstr>Advice on providing care to  asymptomatic residents</vt:lpstr>
      <vt:lpstr>PowerPoint Presentation</vt:lpstr>
      <vt:lpstr>Care after death</vt:lpstr>
      <vt:lpstr>Keep on top of physical health</vt:lpstr>
      <vt:lpstr>Communication</vt:lpstr>
      <vt:lpstr>Day by day activity </vt:lpstr>
      <vt:lpstr> …a list of ideas for activity at home</vt:lpstr>
      <vt:lpstr>Ideas for isolation</vt:lpstr>
      <vt:lpstr>Anxieties.</vt:lpstr>
      <vt:lpstr>When the person is wanting to leave … </vt:lpstr>
      <vt:lpstr>Sleep, important for good health</vt:lpstr>
      <vt:lpstr>Least restrictive options and COVID-19  </vt:lpstr>
      <vt:lpstr>Conversations over the phone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dsf</dc:title>
  <dc:creator>Nicola Haworth;Casson Jenny (NHS VALE ROYAL CCG)</dc:creator>
  <cp:lastModifiedBy>Communicaiton Team</cp:lastModifiedBy>
  <cp:revision>45</cp:revision>
  <dcterms:created xsi:type="dcterms:W3CDTF">2019-12-05T11:38:38Z</dcterms:created>
  <dcterms:modified xsi:type="dcterms:W3CDTF">2020-04-17T15:14:30Z</dcterms:modified>
</cp:coreProperties>
</file>