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71" r:id="rId5"/>
    <p:sldId id="258" r:id="rId6"/>
    <p:sldId id="270" r:id="rId7"/>
    <p:sldId id="266" r:id="rId8"/>
    <p:sldId id="283" r:id="rId9"/>
    <p:sldId id="284" r:id="rId10"/>
    <p:sldId id="25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8C2"/>
    <a:srgbClr val="00B6B1"/>
    <a:srgbClr val="BC208C"/>
    <a:srgbClr val="EB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>
        <p:scale>
          <a:sx n="95" d="100"/>
          <a:sy n="95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128782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20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10405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2575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690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6714" y="2842223"/>
            <a:ext cx="4944462" cy="33111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714" y="2842223"/>
            <a:ext cx="5181600" cy="3311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7162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58" y="440644"/>
            <a:ext cx="8341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0843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4666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1792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4" y="10381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624" y="2751268"/>
            <a:ext cx="3932237" cy="3109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11638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45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245" y="2712810"/>
            <a:ext cx="3932237" cy="3148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www.eolp.org.uk</a:t>
            </a:r>
          </a:p>
        </p:txBody>
      </p:sp>
    </p:spTree>
    <p:extLst>
      <p:ext uri="{BB962C8B-B14F-4D97-AF65-F5344CB8AC3E}">
        <p14:creationId xmlns:p14="http://schemas.microsoft.com/office/powerpoint/2010/main" val="29469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14" y="1402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714" y="2856139"/>
            <a:ext cx="10515600" cy="278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65471" y="6340510"/>
            <a:ext cx="11777756" cy="470300"/>
          </a:xfrm>
          <a:prstGeom prst="rect">
            <a:avLst/>
          </a:prstGeom>
          <a:solidFill>
            <a:srgbClr val="35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53478" y="6342204"/>
            <a:ext cx="108048" cy="471500"/>
          </a:xfrm>
          <a:prstGeom prst="rect">
            <a:avLst/>
          </a:prstGeom>
          <a:solidFill>
            <a:srgbClr val="BC2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40545" y="6340510"/>
            <a:ext cx="108048" cy="470300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832726" y="6340510"/>
            <a:ext cx="108048" cy="470300"/>
          </a:xfrm>
          <a:prstGeom prst="rect">
            <a:avLst/>
          </a:prstGeom>
          <a:solidFill>
            <a:srgbClr val="00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684" y="6341836"/>
            <a:ext cx="1694543" cy="452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eolp.org.uk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" y="70074"/>
            <a:ext cx="1577592" cy="15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66" userDrawn="1">
          <p15:clr>
            <a:srgbClr val="F26B43"/>
          </p15:clr>
        </p15:guide>
        <p15:guide id="2" pos="34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.org.uk/resources/covid-19-end-of-life-care-and-dementi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.org.uk/resources/coronavirus-managing-delirium-in-confirmed-and-suspected-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gs.org.uk/resources/coronavirus-managing-delirium-in-confirmed-and-suspected-cas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COVID-19 DEMENTIA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981" y="3602038"/>
            <a:ext cx="9803756" cy="1655762"/>
          </a:xfrm>
        </p:spPr>
        <p:txBody>
          <a:bodyPr>
            <a:normAutofit/>
          </a:bodyPr>
          <a:lstStyle/>
          <a:p>
            <a:r>
              <a:rPr lang="en-GB" dirty="0"/>
              <a:t>Resources Repository For Health And Social Care Professionals</a:t>
            </a:r>
          </a:p>
          <a:p>
            <a:endParaRPr lang="en-GB" dirty="0"/>
          </a:p>
          <a:p>
            <a:r>
              <a:rPr lang="en-GB" dirty="0"/>
              <a:t>brought together by the Advanced Dementia Support Team: EoLP</a:t>
            </a:r>
          </a:p>
        </p:txBody>
      </p:sp>
    </p:spTree>
    <p:extLst>
      <p:ext uri="{BB962C8B-B14F-4D97-AF65-F5344CB8AC3E}">
        <p14:creationId xmlns:p14="http://schemas.microsoft.com/office/powerpoint/2010/main" val="413311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624" y="1385443"/>
            <a:ext cx="3932237" cy="1600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Living-with-dementia-and-COVID-19-an-emergency-kit.pdf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6000" b="1" dirty="0">
                <a:solidFill>
                  <a:schemeClr val="bg1"/>
                </a:solidFill>
              </a:rPr>
              <a:t>Living with dementia and COVID-19: </a:t>
            </a:r>
            <a:br>
              <a:rPr lang="en-GB" sz="6000" b="1" dirty="0">
                <a:solidFill>
                  <a:schemeClr val="bg1"/>
                </a:solidFill>
              </a:rPr>
            </a:br>
            <a:r>
              <a:rPr lang="en-GB" sz="6000" b="1" dirty="0">
                <a:solidFill>
                  <a:schemeClr val="bg1"/>
                </a:solidFill>
              </a:rPr>
              <a:t>an emergency kit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3535" y="3133060"/>
            <a:ext cx="4899653" cy="31188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Rare Dementia Support &amp; UCL Dementia Research Centre have complied a repository for all people affected by dementia</a:t>
            </a:r>
          </a:p>
          <a:p>
            <a:r>
              <a:rPr lang="en-GB" sz="2800" b="1" dirty="0">
                <a:solidFill>
                  <a:schemeClr val="accent1"/>
                </a:solidFill>
              </a:rPr>
              <a:t>dementia-specific support</a:t>
            </a:r>
          </a:p>
          <a:p>
            <a:r>
              <a:rPr lang="en-GB" sz="2800" b="1" dirty="0">
                <a:solidFill>
                  <a:schemeClr val="accent1"/>
                </a:solidFill>
              </a:rPr>
              <a:t>legal and financial guidance</a:t>
            </a:r>
          </a:p>
          <a:p>
            <a:r>
              <a:rPr lang="en-GB" sz="2800" b="1" dirty="0">
                <a:solidFill>
                  <a:schemeClr val="accent1"/>
                </a:solidFill>
              </a:rPr>
              <a:t>at-home activities</a:t>
            </a:r>
          </a:p>
          <a:p>
            <a:r>
              <a:rPr lang="en-GB" sz="2800" b="1" dirty="0">
                <a:solidFill>
                  <a:schemeClr val="accent1"/>
                </a:solidFill>
              </a:rPr>
              <a:t>advice for carers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5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14" y="104960"/>
            <a:ext cx="10515600" cy="1636434"/>
          </a:xfrm>
        </p:spPr>
        <p:txBody>
          <a:bodyPr>
            <a:normAutofit/>
          </a:bodyPr>
          <a:lstStyle/>
          <a:p>
            <a:r>
              <a:rPr lang="en-GB" dirty="0"/>
              <a:t>BEHAVIOUR: discussion and advice</a:t>
            </a:r>
            <a:br>
              <a:rPr lang="en-GB" dirty="0"/>
            </a:br>
            <a:r>
              <a:rPr lang="en-GB" sz="2000" i="1" dirty="0"/>
              <a:t>there is a separate slide set if you wish to print it and take it to carers, please share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5150" y="1938522"/>
            <a:ext cx="5339976" cy="4182877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3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chemeClr val="bg1"/>
                </a:solidFill>
              </a:rPr>
              <a:t>Supporting Carers and Care Staff to Understand and Respond to Changes in Behaviour in People with Dementia During the COVID-19 Pandemic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Dr F. Duffy &amp; J Richardson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Northern Health and Social Care Trust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6503" y="1875865"/>
            <a:ext cx="5812464" cy="4430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4"/>
                </a:solidFill>
              </a:rPr>
              <a:t>IN THIS DOCUMENT YOU WILL FIND:</a:t>
            </a:r>
            <a:br>
              <a:rPr lang="en-GB" sz="2000" b="1" dirty="0">
                <a:solidFill>
                  <a:schemeClr val="accent4"/>
                </a:solidFill>
              </a:rPr>
            </a:br>
            <a:endParaRPr lang="en-GB" sz="2000" b="1" dirty="0">
              <a:solidFill>
                <a:schemeClr val="accent4"/>
              </a:solidFill>
            </a:endParaRPr>
          </a:p>
          <a:p>
            <a:r>
              <a:rPr lang="en-GB" sz="2000" dirty="0"/>
              <a:t>Meaningful activity where possible to minimise distress – ideas and links</a:t>
            </a:r>
          </a:p>
          <a:p>
            <a:r>
              <a:rPr lang="en-GB" sz="2000" dirty="0"/>
              <a:t>Paint a smiley face on your PPE mask to help the person feel safer</a:t>
            </a:r>
          </a:p>
          <a:p>
            <a:r>
              <a:rPr lang="en-GB" sz="2000" dirty="0"/>
              <a:t>Remember behaviour and emotion can be communicating a physical health need – a checklist</a:t>
            </a:r>
          </a:p>
          <a:p>
            <a:r>
              <a:rPr lang="en-GB" sz="2000" dirty="0"/>
              <a:t>Advice for residents asking to go home, asking for relatives &amp; others</a:t>
            </a:r>
          </a:p>
          <a:p>
            <a:r>
              <a:rPr lang="en-GB" sz="2000" dirty="0"/>
              <a:t>Personal caring</a:t>
            </a:r>
          </a:p>
          <a:p>
            <a:r>
              <a:rPr lang="en-GB" sz="2000" dirty="0"/>
              <a:t>Thinking about sleep </a:t>
            </a:r>
          </a:p>
        </p:txBody>
      </p:sp>
    </p:spTree>
    <p:extLst>
      <p:ext uri="{BB962C8B-B14F-4D97-AF65-F5344CB8AC3E}">
        <p14:creationId xmlns:p14="http://schemas.microsoft.com/office/powerpoint/2010/main" val="240560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1641357" y="3508865"/>
            <a:ext cx="4598894" cy="75466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Conversations over the 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23" y="0"/>
            <a:ext cx="485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49" y="1746250"/>
            <a:ext cx="11605147" cy="32829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/>
            </a:br>
            <a:r>
              <a:rPr lang="en-GB"/>
              <a:t>		ACUTE CARE SUPPORT</a:t>
            </a:r>
            <a:br>
              <a:rPr lang="en-GB"/>
            </a:br>
            <a:br>
              <a:rPr lang="en-GB" dirty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BRITISH GERIATRIC SOCIETY GUIDANCE</a:t>
            </a:r>
            <a:br>
              <a:rPr lang="en-GB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DELIRIUM</a:t>
            </a:r>
            <a:br>
              <a:rPr lang="en-GB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DECISION MAKING ~ ETHICS DURING COVID</a:t>
            </a:r>
            <a:br>
              <a:rPr lang="en-GB" sz="3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DISCUSSING COVID WHEN THE PATIENT </a:t>
            </a:r>
            <a:r>
              <a:rPr lang="en-GB" sz="3600" i="1">
                <a:solidFill>
                  <a:schemeClr val="bg1">
                    <a:lumMod val="50000"/>
                  </a:schemeClr>
                </a:solidFill>
              </a:rPr>
              <a:t>HAS DEMENTIA</a:t>
            </a:r>
            <a:br>
              <a:rPr lang="en-GB" sz="3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600" i="1">
                <a:solidFill>
                  <a:schemeClr val="bg1">
                    <a:lumMod val="50000"/>
                  </a:schemeClr>
                </a:solidFill>
              </a:rPr>
              <a:t>TALKING TO RELATIVES OVER THE PHONE</a:t>
            </a:r>
            <a:br>
              <a:rPr lang="en-GB" sz="3600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3503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Useful to acute care, community practice &amp; care homes</a:t>
            </a:r>
          </a:p>
        </p:txBody>
      </p:sp>
    </p:spTree>
    <p:extLst>
      <p:ext uri="{BB962C8B-B14F-4D97-AF65-F5344CB8AC3E}">
        <p14:creationId xmlns:p14="http://schemas.microsoft.com/office/powerpoint/2010/main" val="41300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164" y="164646"/>
            <a:ext cx="10170886" cy="1325563"/>
          </a:xfrm>
          <a:solidFill>
            <a:schemeClr val="accent4"/>
          </a:solidFill>
          <a:ln>
            <a:solidFill>
              <a:srgbClr val="00B6B1"/>
            </a:solidFill>
          </a:ln>
        </p:spPr>
        <p:txBody>
          <a:bodyPr/>
          <a:lstStyle/>
          <a:p>
            <a:r>
              <a:rPr lang="en-GB" dirty="0"/>
              <a:t>British Geriatrics Society (BGS):</a:t>
            </a:r>
            <a:br>
              <a:rPr lang="en-GB" dirty="0"/>
            </a:br>
            <a:r>
              <a:rPr lang="en-GB" dirty="0"/>
              <a:t>Good Practice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7764" y="2207223"/>
            <a:ext cx="5173436" cy="3311151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go to: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>
                <a:hlinkClick r:id="rId2"/>
              </a:rPr>
              <a:t>https://www.bgs.org.uk/resources/covid-19-end-of-life-care-and-dementia</a:t>
            </a:r>
            <a:r>
              <a:rPr lang="en-GB"/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51176" y="1879600"/>
            <a:ext cx="5828451" cy="4445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Key Points </a:t>
            </a:r>
          </a:p>
          <a:p>
            <a:r>
              <a:rPr lang="en-GB" dirty="0"/>
              <a:t>Establish diagnosis where possible</a:t>
            </a:r>
          </a:p>
          <a:p>
            <a:r>
              <a:rPr lang="en-GB" dirty="0"/>
              <a:t>Establish an Advance Care Plan</a:t>
            </a:r>
          </a:p>
          <a:p>
            <a:r>
              <a:rPr lang="en-GB" dirty="0"/>
              <a:t>Be person-centred when you are discussing care</a:t>
            </a:r>
          </a:p>
          <a:p>
            <a:r>
              <a:rPr lang="en-GB" dirty="0"/>
              <a:t>Seek support for distressing symptoms; breathlessness &amp; delirium</a:t>
            </a:r>
          </a:p>
          <a:p>
            <a:r>
              <a:rPr lang="en-GB" dirty="0"/>
              <a:t>Comply with MCA (2015) &amp; Best Interests</a:t>
            </a:r>
          </a:p>
          <a:p>
            <a:r>
              <a:rPr lang="en-GB" dirty="0"/>
              <a:t>Support families</a:t>
            </a:r>
          </a:p>
        </p:txBody>
      </p:sp>
    </p:spTree>
    <p:extLst>
      <p:ext uri="{BB962C8B-B14F-4D97-AF65-F5344CB8AC3E}">
        <p14:creationId xmlns:p14="http://schemas.microsoft.com/office/powerpoint/2010/main" val="51349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25" y="50572"/>
            <a:ext cx="9000451" cy="62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228" y="86896"/>
            <a:ext cx="10378036" cy="2513377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dirty="0"/>
              <a:t>Delirium &amp; Coronavirus: (BGS)</a:t>
            </a:r>
            <a:br>
              <a:rPr lang="en-GB" dirty="0"/>
            </a:br>
            <a:r>
              <a:rPr lang="en-GB" dirty="0">
                <a:hlinkClick r:id="rId2"/>
              </a:rPr>
              <a:t>https://www.bgs.org.uk/resources/coronavirus-managing-delirium-in-confirmed-and-suspected-cases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56" y="2895600"/>
            <a:ext cx="11989443" cy="334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4"/>
                </a:solidFill>
              </a:rPr>
              <a:t>Two key themes to the guidance:</a:t>
            </a:r>
          </a:p>
          <a:p>
            <a:pPr marL="0" indent="0">
              <a:buNone/>
            </a:pPr>
            <a:br>
              <a:rPr lang="en-GB" sz="2400" b="1" dirty="0">
                <a:solidFill>
                  <a:schemeClr val="accent4"/>
                </a:solidFill>
              </a:rPr>
            </a:br>
            <a:r>
              <a:rPr lang="en-GB" sz="2400" dirty="0"/>
              <a:t>1) good general care: </a:t>
            </a:r>
            <a:r>
              <a:rPr lang="en-GB" sz="2400" dirty="0">
                <a:solidFill>
                  <a:schemeClr val="accent4"/>
                </a:solidFill>
              </a:rPr>
              <a:t>prevention, early detection, and non-pharmacological management </a:t>
            </a:r>
            <a:r>
              <a:rPr lang="en-GB" sz="2400" dirty="0"/>
              <a:t>should be provided as systems allow.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2) because of the ease of transmission of COVID-19, the </a:t>
            </a:r>
            <a:r>
              <a:rPr lang="en-GB" sz="2400" dirty="0">
                <a:solidFill>
                  <a:schemeClr val="accent4"/>
                </a:solidFill>
              </a:rPr>
              <a:t>risk of harm to others may exceed risk of harm to the individual and this may necessitate earlier use of pharmacological treatments</a:t>
            </a:r>
            <a:r>
              <a:rPr lang="en-GB" sz="2400" dirty="0"/>
              <a:t> for potentially risk behaviour. 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6391020"/>
            <a:ext cx="734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General information (HEE ) on Delirium follows… ….</a:t>
            </a:r>
          </a:p>
        </p:txBody>
      </p:sp>
    </p:spTree>
    <p:extLst>
      <p:ext uri="{BB962C8B-B14F-4D97-AF65-F5344CB8AC3E}">
        <p14:creationId xmlns:p14="http://schemas.microsoft.com/office/powerpoint/2010/main" val="388973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59" t="38222" r="47244" b="12111"/>
          <a:stretch/>
        </p:blipFill>
        <p:spPr>
          <a:xfrm>
            <a:off x="2536106" y="245322"/>
            <a:ext cx="5519588" cy="600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000" t="23889" r="25812" b="49333"/>
          <a:stretch/>
        </p:blipFill>
        <p:spPr>
          <a:xfrm rot="5400000">
            <a:off x="6195662" y="2176815"/>
            <a:ext cx="6129440" cy="2137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66EFB-466C-4950-8ABA-2706C1DD10D0}"/>
              </a:ext>
            </a:extLst>
          </p:cNvPr>
          <p:cNvSpPr txBox="1"/>
          <p:nvPr/>
        </p:nvSpPr>
        <p:spPr>
          <a:xfrm>
            <a:off x="391886" y="2160396"/>
            <a:ext cx="2144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coronavirus managing delirium in </a:t>
            </a:r>
            <a:r>
              <a:rPr lang="en-GB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</a:t>
            </a:r>
            <a:r>
              <a:rPr lang="en-GB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suspected cases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64" y="120196"/>
            <a:ext cx="10266726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BMA: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COVID-19 ETHICAL DECISION MAKING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67473"/>
            <a:ext cx="6070599" cy="4536477"/>
          </a:xfrm>
        </p:spPr>
        <p:txBody>
          <a:bodyPr>
            <a:noAutofit/>
          </a:bodyPr>
          <a:lstStyle/>
          <a:p>
            <a:r>
              <a:rPr lang="en-GB" sz="2000" i="1" dirty="0"/>
              <a:t>In the BMA’s view it would be both </a:t>
            </a:r>
            <a:r>
              <a:rPr lang="en-GB" sz="2000" i="1" dirty="0">
                <a:solidFill>
                  <a:schemeClr val="accent4"/>
                </a:solidFill>
              </a:rPr>
              <a:t>lawful and ethical </a:t>
            </a:r>
            <a:r>
              <a:rPr lang="en-GB" sz="2000" i="1" u="sng" dirty="0">
                <a:solidFill>
                  <a:schemeClr val="accent4"/>
                </a:solidFill>
              </a:rPr>
              <a:t>to refuse someone potentially life-saving treatment where another current or anticipated patient has a higher priority </a:t>
            </a:r>
            <a:r>
              <a:rPr lang="en-GB" sz="2000" i="1" dirty="0"/>
              <a:t>for the available treatment.</a:t>
            </a:r>
            <a:endParaRPr lang="en-GB" sz="2000" dirty="0"/>
          </a:p>
          <a:p>
            <a:r>
              <a:rPr lang="en-GB" sz="2000" i="1" dirty="0"/>
              <a:t>During the peak of the pandemic, it is possible that </a:t>
            </a:r>
            <a:r>
              <a:rPr lang="en-GB" sz="2000" i="1" dirty="0">
                <a:solidFill>
                  <a:schemeClr val="accent4"/>
                </a:solidFill>
              </a:rPr>
              <a:t>doctors may be required to assess a person’s eligibility for treatment based on a ‘</a:t>
            </a:r>
            <a:r>
              <a:rPr lang="en-GB" sz="2000" i="1" u="sng" dirty="0">
                <a:solidFill>
                  <a:schemeClr val="accent4"/>
                </a:solidFill>
              </a:rPr>
              <a:t>capacity to benefit quickly basis</a:t>
            </a:r>
            <a:r>
              <a:rPr lang="en-GB" sz="2000" i="1" dirty="0">
                <a:solidFill>
                  <a:schemeClr val="accent4"/>
                </a:solidFill>
              </a:rPr>
              <a:t>’ </a:t>
            </a:r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i="1" dirty="0"/>
              <a:t>The ethical basis for decisions to restrict ICU admission or to withdraw treatment because of critically short supply are </a:t>
            </a:r>
            <a:r>
              <a:rPr lang="en-GB" sz="2000" b="1" i="1" u="sng" dirty="0"/>
              <a:t>not </a:t>
            </a:r>
            <a:r>
              <a:rPr lang="en-GB" sz="2000" i="1" u="sng" dirty="0"/>
              <a:t>best interests decisions</a:t>
            </a:r>
            <a:r>
              <a:rPr lang="en-GB" sz="2000" i="1" dirty="0"/>
              <a:t>. These are </a:t>
            </a:r>
            <a:r>
              <a:rPr lang="en-GB" sz="2000" i="1" dirty="0">
                <a:solidFill>
                  <a:schemeClr val="accent4"/>
                </a:solidFill>
              </a:rPr>
              <a:t>decisions made on the basis of </a:t>
            </a:r>
            <a:r>
              <a:rPr lang="en-GB" sz="2000" i="1" u="sng" dirty="0">
                <a:solidFill>
                  <a:schemeClr val="accent4"/>
                </a:solidFill>
              </a:rPr>
              <a:t>distributive justice and the ethical importance of trying to benefit as many patients as possible. </a:t>
            </a:r>
            <a:endParaRPr lang="en-GB" sz="2000" u="sng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0599" y="1667473"/>
            <a:ext cx="5962651" cy="4599977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/>
              <a:t>In making these decisions doctors should follow accepted local guidance and protocols. </a:t>
            </a:r>
            <a:br>
              <a:rPr lang="en-GB" sz="1800" b="1" i="1" dirty="0"/>
            </a:br>
            <a:r>
              <a:rPr lang="en-GB" sz="1800" i="1" dirty="0"/>
              <a:t>Decisions about how resources are allocated must be:</a:t>
            </a:r>
            <a:endParaRPr lang="en-GB" sz="1800" dirty="0"/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reasonable in the circumstances, including being based on coherent ethical principles and reasoning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based on the best available clinical data and opinion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agreed on in advance where practicable, while recognising that decisions may need to be rapidly revised in changing circumstances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consistent between different professionals as far as possible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communicated openly and transparently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Subject to modification and review as the situation develops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155" y="181767"/>
            <a:ext cx="9767701" cy="1325563"/>
          </a:xfrm>
        </p:spPr>
        <p:txBody>
          <a:bodyPr/>
          <a:lstStyle/>
          <a:p>
            <a:r>
              <a:rPr lang="en-GB" dirty="0"/>
              <a:t>How to communicate the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934" y="2304000"/>
            <a:ext cx="2712932" cy="368011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588C2"/>
                </a:solidFill>
              </a:rPr>
              <a:t>In this video the Doctor discusses the implications of cognitive impairment on discussing the diagnosis of COVID-19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7594" y="1389600"/>
            <a:ext cx="8548501" cy="477970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8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416" b="184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The person with dementia is likely to mirror your mood and behaviour. </a:t>
            </a:r>
          </a:p>
          <a:p>
            <a:r>
              <a:rPr lang="en-GB" sz="2800" dirty="0"/>
              <a:t>Even if you are wearing a mask, the person can see the smile in your eyes. </a:t>
            </a:r>
          </a:p>
        </p:txBody>
      </p:sp>
    </p:spTree>
    <p:extLst>
      <p:ext uri="{BB962C8B-B14F-4D97-AF65-F5344CB8AC3E}">
        <p14:creationId xmlns:p14="http://schemas.microsoft.com/office/powerpoint/2010/main" val="36114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LP Primary Colours">
      <a:dk1>
        <a:srgbClr val="000000"/>
      </a:dk1>
      <a:lt1>
        <a:srgbClr val="F8F8F8"/>
      </a:lt1>
      <a:dk2>
        <a:srgbClr val="44546A"/>
      </a:dk2>
      <a:lt2>
        <a:srgbClr val="E7E6E6"/>
      </a:lt2>
      <a:accent1>
        <a:srgbClr val="BC208C"/>
      </a:accent1>
      <a:accent2>
        <a:srgbClr val="EB008B"/>
      </a:accent2>
      <a:accent3>
        <a:srgbClr val="3588C2"/>
      </a:accent3>
      <a:accent4>
        <a:srgbClr val="00B6B1"/>
      </a:accent4>
      <a:accent5>
        <a:srgbClr val="F8F8F8"/>
      </a:accent5>
      <a:accent6>
        <a:srgbClr val="F8F8F8"/>
      </a:accent6>
      <a:hlink>
        <a:srgbClr val="F8F8F8"/>
      </a:hlink>
      <a:folHlink>
        <a:srgbClr val="F8F8F8"/>
      </a:folHlink>
    </a:clrScheme>
    <a:fontScheme name="Custom 1">
      <a:majorFont>
        <a:latin typeface="Museo 700"/>
        <a:ea typeface=""/>
        <a:cs typeface=""/>
      </a:majorFont>
      <a:minorFont>
        <a:latin typeface="Museo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683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Museo 500</vt:lpstr>
      <vt:lpstr>Museo 700</vt:lpstr>
      <vt:lpstr>Office Theme</vt:lpstr>
      <vt:lpstr>COVID-19 DEMENTIA CARE</vt:lpstr>
      <vt:lpstr>        ACUTE CARE SUPPORT  BRITISH GERIATRIC SOCIETY GUIDANCE DELIRIUM DECISION MAKING ~ ETHICS DURING COVID DISCUSSING COVID WHEN THE PATIENT HAS DEMENTIA TALKING TO RELATIVES OVER THE PHONE </vt:lpstr>
      <vt:lpstr>British Geriatrics Society (BGS): Good Practice Guide</vt:lpstr>
      <vt:lpstr>PowerPoint Presentation</vt:lpstr>
      <vt:lpstr>Delirium &amp; Coronavirus: (BGS) https://www.bgs.org.uk/resources/coronavirus-managing-delirium-in-confirmed-and-suspected-cases</vt:lpstr>
      <vt:lpstr>PowerPoint Presentation</vt:lpstr>
      <vt:lpstr>BMA: COVID-19 ETHICAL DECISION MAKING</vt:lpstr>
      <vt:lpstr>How to communicate the diagnosis</vt:lpstr>
      <vt:lpstr>Communication</vt:lpstr>
      <vt:lpstr>Living-with-dementia-and-COVID-19-an-emergency-kit.pdf</vt:lpstr>
      <vt:lpstr>BEHAVIOUR: discussion and advice there is a separate slide set if you wish to print it and take it to carers, please share</vt:lpstr>
      <vt:lpstr>Conversations over the phone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dsf</dc:title>
  <dc:creator>Nicola Haworth;Casson Jenny (NHS VALE ROYAL CCG)</dc:creator>
  <cp:lastModifiedBy>Communicaiton Team</cp:lastModifiedBy>
  <cp:revision>44</cp:revision>
  <dcterms:created xsi:type="dcterms:W3CDTF">2019-12-05T11:38:38Z</dcterms:created>
  <dcterms:modified xsi:type="dcterms:W3CDTF">2020-04-17T15:18:32Z</dcterms:modified>
</cp:coreProperties>
</file>